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charts/chart1.xml" ContentType="application/vnd.openxmlformats-officedocument.drawingml.chart+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charts/chart2.xml" ContentType="application/vnd.openxmlformats-officedocument.drawingml.chart+xml"/>
  <Override PartName="/ppt/charts/chart3.xml" ContentType="application/vnd.openxmlformats-officedocument.drawingml.chart+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5" r:id="rId2"/>
    <p:sldId id="325" r:id="rId3"/>
    <p:sldId id="349" r:id="rId4"/>
    <p:sldId id="326" r:id="rId5"/>
    <p:sldId id="327" r:id="rId6"/>
    <p:sldId id="338" r:id="rId7"/>
    <p:sldId id="341" r:id="rId8"/>
    <p:sldId id="329" r:id="rId9"/>
    <p:sldId id="347" r:id="rId10"/>
    <p:sldId id="332" r:id="rId11"/>
    <p:sldId id="333" r:id="rId12"/>
    <p:sldId id="317" r:id="rId13"/>
    <p:sldId id="318" r:id="rId14"/>
    <p:sldId id="336" r:id="rId15"/>
    <p:sldId id="299" r:id="rId16"/>
    <p:sldId id="307" r:id="rId17"/>
    <p:sldId id="308" r:id="rId18"/>
    <p:sldId id="309" r:id="rId19"/>
    <p:sldId id="310" r:id="rId20"/>
    <p:sldId id="311" r:id="rId21"/>
    <p:sldId id="312" r:id="rId22"/>
    <p:sldId id="313" r:id="rId23"/>
    <p:sldId id="344"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81" d="100"/>
          <a:sy n="81" d="100"/>
        </p:scale>
        <p:origin x="1442" y="41"/>
      </p:cViewPr>
      <p:guideLst>
        <p:guide orient="horz" pos="2160"/>
        <p:guide pos="2880"/>
      </p:guideLst>
    </p:cSldViewPr>
  </p:slideViewPr>
  <p:notesTextViewPr>
    <p:cViewPr>
      <p:scale>
        <a:sx n="1" d="1"/>
        <a:sy n="1" d="1"/>
      </p:scale>
      <p:origin x="0" y="0"/>
    </p:cViewPr>
  </p:notesTextViewPr>
  <p:sorterViewPr>
    <p:cViewPr>
      <p:scale>
        <a:sx n="100" d="100"/>
        <a:sy n="100" d="100"/>
      </p:scale>
      <p:origin x="0" y="-20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e İkiz" userId="0363cc5c3dd680cf" providerId="LiveId" clId="{104BB516-ED38-4ECF-9971-D5A12ED8CAA3}"/>
    <pc:docChg chg="undo custSel addSld delSld modSld">
      <pc:chgData name="Mete İkiz" userId="0363cc5c3dd680cf" providerId="LiveId" clId="{104BB516-ED38-4ECF-9971-D5A12ED8CAA3}" dt="2026-08-05T08:15:40.943" v="52" actId="47"/>
      <pc:docMkLst>
        <pc:docMk/>
      </pc:docMkLst>
      <pc:sldChg chg="del">
        <pc:chgData name="Mete İkiz" userId="0363cc5c3dd680cf" providerId="LiveId" clId="{104BB516-ED38-4ECF-9971-D5A12ED8CAA3}" dt="2026-08-05T08:15:35.580" v="47" actId="47"/>
        <pc:sldMkLst>
          <pc:docMk/>
          <pc:sldMk cId="2108678441" sldId="300"/>
        </pc:sldMkLst>
      </pc:sldChg>
      <pc:sldChg chg="del">
        <pc:chgData name="Mete İkiz" userId="0363cc5c3dd680cf" providerId="LiveId" clId="{104BB516-ED38-4ECF-9971-D5A12ED8CAA3}" dt="2026-08-05T08:15:36.859" v="48" actId="47"/>
        <pc:sldMkLst>
          <pc:docMk/>
          <pc:sldMk cId="3002503328" sldId="301"/>
        </pc:sldMkLst>
      </pc:sldChg>
      <pc:sldChg chg="del">
        <pc:chgData name="Mete İkiz" userId="0363cc5c3dd680cf" providerId="LiveId" clId="{104BB516-ED38-4ECF-9971-D5A12ED8CAA3}" dt="2026-08-05T08:15:37.793" v="49" actId="47"/>
        <pc:sldMkLst>
          <pc:docMk/>
          <pc:sldMk cId="1869337422" sldId="302"/>
        </pc:sldMkLst>
      </pc:sldChg>
      <pc:sldChg chg="del">
        <pc:chgData name="Mete İkiz" userId="0363cc5c3dd680cf" providerId="LiveId" clId="{104BB516-ED38-4ECF-9971-D5A12ED8CAA3}" dt="2026-08-05T08:15:38.641" v="50" actId="47"/>
        <pc:sldMkLst>
          <pc:docMk/>
          <pc:sldMk cId="1885063093" sldId="303"/>
        </pc:sldMkLst>
      </pc:sldChg>
      <pc:sldChg chg="del">
        <pc:chgData name="Mete İkiz" userId="0363cc5c3dd680cf" providerId="LiveId" clId="{104BB516-ED38-4ECF-9971-D5A12ED8CAA3}" dt="2026-08-05T08:15:39.440" v="51" actId="47"/>
        <pc:sldMkLst>
          <pc:docMk/>
          <pc:sldMk cId="628587810" sldId="304"/>
        </pc:sldMkLst>
      </pc:sldChg>
      <pc:sldChg chg="del">
        <pc:chgData name="Mete İkiz" userId="0363cc5c3dd680cf" providerId="LiveId" clId="{104BB516-ED38-4ECF-9971-D5A12ED8CAA3}" dt="2026-08-05T08:15:40.943" v="52" actId="47"/>
        <pc:sldMkLst>
          <pc:docMk/>
          <pc:sldMk cId="2103942226" sldId="305"/>
        </pc:sldMkLst>
      </pc:sldChg>
      <pc:sldChg chg="addSp delSp modSp mod">
        <pc:chgData name="Mete İkiz" userId="0363cc5c3dd680cf" providerId="LiveId" clId="{104BB516-ED38-4ECF-9971-D5A12ED8CAA3}" dt="2026-08-05T08:13:49.108" v="42" actId="255"/>
        <pc:sldMkLst>
          <pc:docMk/>
          <pc:sldMk cId="3166297139" sldId="335"/>
        </pc:sldMkLst>
        <pc:spChg chg="mod">
          <ac:chgData name="Mete İkiz" userId="0363cc5c3dd680cf" providerId="LiveId" clId="{104BB516-ED38-4ECF-9971-D5A12ED8CAA3}" dt="2026-08-05T08:13:49.108" v="42" actId="255"/>
          <ac:spMkLst>
            <pc:docMk/>
            <pc:sldMk cId="3166297139" sldId="335"/>
            <ac:spMk id="4" creationId="{00000000-0000-0000-0000-000000000000}"/>
          </ac:spMkLst>
        </pc:spChg>
        <pc:picChg chg="add del mod">
          <ac:chgData name="Mete İkiz" userId="0363cc5c3dd680cf" providerId="LiveId" clId="{104BB516-ED38-4ECF-9971-D5A12ED8CAA3}" dt="2026-08-05T08:12:26.075" v="25" actId="478"/>
          <ac:picMkLst>
            <pc:docMk/>
            <pc:sldMk cId="3166297139" sldId="335"/>
            <ac:picMk id="6" creationId="{D1CA68E8-4715-6C2A-63CA-B1C18F765C04}"/>
          </ac:picMkLst>
        </pc:picChg>
      </pc:sldChg>
      <pc:sldChg chg="modSp mod">
        <pc:chgData name="Mete İkiz" userId="0363cc5c3dd680cf" providerId="LiveId" clId="{104BB516-ED38-4ECF-9971-D5A12ED8CAA3}" dt="2026-08-05T08:14:58.651" v="46" actId="20577"/>
        <pc:sldMkLst>
          <pc:docMk/>
          <pc:sldMk cId="4064410685" sldId="336"/>
        </pc:sldMkLst>
        <pc:spChg chg="mod">
          <ac:chgData name="Mete İkiz" userId="0363cc5c3dd680cf" providerId="LiveId" clId="{104BB516-ED38-4ECF-9971-D5A12ED8CAA3}" dt="2026-08-05T08:14:58.651" v="46" actId="20577"/>
          <ac:spMkLst>
            <pc:docMk/>
            <pc:sldMk cId="4064410685" sldId="336"/>
            <ac:spMk id="6"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638230647709321E-2"/>
          <c:y val="5.5837563451776651E-2"/>
          <c:w val="0.97472353870458139"/>
          <c:h val="0.91370558375634514"/>
        </c:manualLayout>
      </c:layout>
      <c:barChart>
        <c:barDir val="col"/>
        <c:grouping val="stacked"/>
        <c:varyColors val="0"/>
        <c:ser>
          <c:idx val="0"/>
          <c:order val="0"/>
          <c:tx>
            <c:strRef>
              <c:f>Sheet1!$A$2</c:f>
              <c:strCache>
                <c:ptCount val="1"/>
              </c:strCache>
            </c:strRef>
          </c:tx>
          <c:spPr>
            <a:solidFill>
              <a:schemeClr val="accent2"/>
            </a:solidFill>
            <a:ln w="8835">
              <a:solidFill>
                <a:srgbClr val="000000"/>
              </a:solidFill>
              <a:prstDash val="solid"/>
            </a:ln>
          </c:spPr>
          <c:invertIfNegative val="0"/>
          <c:dLbls>
            <c:dLbl>
              <c:idx val="0"/>
              <c:layout>
                <c:manualLayout>
                  <c:x val="-6.5989767476194363E-3"/>
                  <c:y val="-0.2237082025146288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D9-400D-9088-E57C31B739C0}"/>
                </c:ext>
              </c:extLst>
            </c:dLbl>
            <c:dLbl>
              <c:idx val="1"/>
              <c:layout>
                <c:manualLayout>
                  <c:x val="-6.9939113998961442E-3"/>
                  <c:y val="-0.2228505584158107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D9-400D-9088-E57C31B739C0}"/>
                </c:ext>
              </c:extLst>
            </c:dLbl>
            <c:dLbl>
              <c:idx val="2"/>
              <c:layout>
                <c:manualLayout>
                  <c:x val="-7.3888460521728799E-3"/>
                  <c:y val="-0.2574653976321482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D9-400D-9088-E57C31B739C0}"/>
                </c:ext>
              </c:extLst>
            </c:dLbl>
            <c:dLbl>
              <c:idx val="3"/>
              <c:layout>
                <c:manualLayout>
                  <c:x val="-7.7837807044496164E-3"/>
                  <c:y val="-0.2431152855374843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D9-400D-9088-E57C31B739C0}"/>
                </c:ext>
              </c:extLst>
            </c:dLbl>
            <c:spPr>
              <a:noFill/>
              <a:ln w="17670">
                <a:noFill/>
              </a:ln>
            </c:spPr>
            <c:txPr>
              <a:bodyPr/>
              <a:lstStyle/>
              <a:p>
                <a:pPr>
                  <a:defRPr sz="1100" b="1" i="0" u="none" strike="noStrike"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Sheet1!$B$1:$E$1</c:f>
              <c:numCache>
                <c:formatCode>General</c:formatCode>
                <c:ptCount val="4"/>
              </c:numCache>
            </c:numRef>
          </c:cat>
          <c:val>
            <c:numRef>
              <c:f>Sheet1!$B$2:$E$2</c:f>
              <c:numCache>
                <c:formatCode>""#,##0"";""\-""#,##0""</c:formatCode>
                <c:ptCount val="4"/>
                <c:pt idx="0">
                  <c:v>113.00000000001285</c:v>
                </c:pt>
                <c:pt idx="1">
                  <c:v>120.00000000001364</c:v>
                </c:pt>
                <c:pt idx="2">
                  <c:v>163.00000000001853</c:v>
                </c:pt>
                <c:pt idx="3">
                  <c:v>144.00000000001637</c:v>
                </c:pt>
              </c:numCache>
            </c:numRef>
          </c:val>
          <c:extLst>
            <c:ext xmlns:c16="http://schemas.microsoft.com/office/drawing/2014/chart" uri="{C3380CC4-5D6E-409C-BE32-E72D297353CC}">
              <c16:uniqueId val="{00000004-E3D9-400D-9088-E57C31B739C0}"/>
            </c:ext>
          </c:extLst>
        </c:ser>
        <c:dLbls>
          <c:showLegendKey val="0"/>
          <c:showVal val="0"/>
          <c:showCatName val="0"/>
          <c:showSerName val="0"/>
          <c:showPercent val="0"/>
          <c:showBubbleSize val="0"/>
        </c:dLbls>
        <c:gapWidth val="70"/>
        <c:overlap val="100"/>
        <c:axId val="107172224"/>
        <c:axId val="107173760"/>
      </c:barChart>
      <c:lineChart>
        <c:grouping val="standard"/>
        <c:varyColors val="0"/>
        <c:ser>
          <c:idx val="1"/>
          <c:order val="1"/>
          <c:tx>
            <c:strRef>
              <c:f>Sheet1!$A$3</c:f>
              <c:strCache>
                <c:ptCount val="1"/>
              </c:strCache>
            </c:strRef>
          </c:tx>
          <c:spPr>
            <a:ln w="17670">
              <a:solidFill>
                <a:srgbClr val="FFCC00"/>
              </a:solidFill>
              <a:prstDash val="solid"/>
            </a:ln>
          </c:spPr>
          <c:marker>
            <c:symbol val="none"/>
          </c:marker>
          <c:cat>
            <c:numRef>
              <c:f>Sheet1!$B$1:$E$1</c:f>
              <c:numCache>
                <c:formatCode>General</c:formatCode>
                <c:ptCount val="4"/>
              </c:numCache>
            </c:numRef>
          </c:cat>
          <c:val>
            <c:numRef>
              <c:f>Sheet1!$B$3:$E$3</c:f>
              <c:numCache>
                <c:formatCode>General</c:formatCode>
                <c:ptCount val="4"/>
                <c:pt idx="0">
                  <c:v>63.000000000007162</c:v>
                </c:pt>
                <c:pt idx="1">
                  <c:v>67.000000000007617</c:v>
                </c:pt>
                <c:pt idx="2">
                  <c:v>91.000000000010346</c:v>
                </c:pt>
                <c:pt idx="3">
                  <c:v>94.000000000010687</c:v>
                </c:pt>
              </c:numCache>
            </c:numRef>
          </c:val>
          <c:smooth val="0"/>
          <c:extLst>
            <c:ext xmlns:c16="http://schemas.microsoft.com/office/drawing/2014/chart" uri="{C3380CC4-5D6E-409C-BE32-E72D297353CC}">
              <c16:uniqueId val="{00000005-E3D9-400D-9088-E57C31B739C0}"/>
            </c:ext>
          </c:extLst>
        </c:ser>
        <c:dLbls>
          <c:showLegendKey val="0"/>
          <c:showVal val="0"/>
          <c:showCatName val="0"/>
          <c:showSerName val="0"/>
          <c:showPercent val="0"/>
          <c:showBubbleSize val="0"/>
        </c:dLbls>
        <c:marker val="1"/>
        <c:smooth val="0"/>
        <c:axId val="107172224"/>
        <c:axId val="107173760"/>
      </c:lineChart>
      <c:catAx>
        <c:axId val="107172224"/>
        <c:scaling>
          <c:orientation val="minMax"/>
        </c:scaling>
        <c:delete val="0"/>
        <c:axPos val="b"/>
        <c:numFmt formatCode="General" sourceLinked="1"/>
        <c:majorTickMark val="none"/>
        <c:minorTickMark val="none"/>
        <c:tickLblPos val="none"/>
        <c:spPr>
          <a:ln w="8835">
            <a:solidFill>
              <a:schemeClr val="tx1"/>
            </a:solidFill>
            <a:prstDash val="solid"/>
          </a:ln>
        </c:spPr>
        <c:crossAx val="107173760"/>
        <c:crossesAt val="0"/>
        <c:auto val="1"/>
        <c:lblAlgn val="ctr"/>
        <c:lblOffset val="100"/>
        <c:tickLblSkip val="1"/>
        <c:tickMarkSkip val="1"/>
        <c:noMultiLvlLbl val="0"/>
      </c:catAx>
      <c:valAx>
        <c:axId val="107173760"/>
        <c:scaling>
          <c:orientation val="minMax"/>
          <c:max val="538.93349010989016"/>
          <c:min val="0"/>
        </c:scaling>
        <c:delete val="0"/>
        <c:axPos val="l"/>
        <c:numFmt formatCode="&quot;&quot;#,##0&quot;&quot;;&quot;&quot;\-&quot;&quot;#,##0&quot;&quot;" sourceLinked="1"/>
        <c:majorTickMark val="none"/>
        <c:minorTickMark val="none"/>
        <c:tickLblPos val="none"/>
        <c:spPr>
          <a:ln w="6626">
            <a:noFill/>
          </a:ln>
        </c:spPr>
        <c:crossAx val="107172224"/>
        <c:crosses val="autoZero"/>
        <c:crossBetween val="between"/>
      </c:valAx>
      <c:spPr>
        <a:noFill/>
        <a:ln w="17670">
          <a:noFill/>
        </a:ln>
      </c:spPr>
    </c:plotArea>
    <c:plotVisOnly val="1"/>
    <c:dispBlanksAs val="gap"/>
    <c:showDLblsOverMax val="0"/>
  </c:chart>
  <c:spPr>
    <a:noFill/>
    <a:ln>
      <a:noFill/>
    </a:ln>
  </c:spPr>
  <c:txPr>
    <a:bodyPr/>
    <a:lstStyle/>
    <a:p>
      <a:pPr>
        <a:defRPr sz="835"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638230647709321E-2"/>
          <c:y val="5.5837563451776651E-2"/>
          <c:w val="0.97472353870458139"/>
          <c:h val="0.91370558375634514"/>
        </c:manualLayout>
      </c:layout>
      <c:barChart>
        <c:barDir val="col"/>
        <c:grouping val="stacked"/>
        <c:varyColors val="0"/>
        <c:ser>
          <c:idx val="0"/>
          <c:order val="0"/>
          <c:tx>
            <c:strRef>
              <c:f>Sheet1!$A$2</c:f>
              <c:strCache>
                <c:ptCount val="1"/>
              </c:strCache>
            </c:strRef>
          </c:tx>
          <c:spPr>
            <a:solidFill>
              <a:schemeClr val="accent2"/>
            </a:solidFill>
            <a:ln w="8467">
              <a:solidFill>
                <a:srgbClr val="000000"/>
              </a:solidFill>
              <a:prstDash val="solid"/>
            </a:ln>
          </c:spPr>
          <c:invertIfNegative val="0"/>
          <c:dLbls>
            <c:dLbl>
              <c:idx val="0"/>
              <c:layout>
                <c:manualLayout>
                  <c:x val="-3.1380769676144569E-3"/>
                  <c:y val="-0.1818255054278476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6C-4D9D-B37F-2B56325AEE16}"/>
                </c:ext>
              </c:extLst>
            </c:dLbl>
            <c:dLbl>
              <c:idx val="1"/>
              <c:layout>
                <c:manualLayout>
                  <c:x val="-3.5330151956855906E-3"/>
                  <c:y val="-0.1954843993740440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6C-4D9D-B37F-2B56325AEE16}"/>
                </c:ext>
              </c:extLst>
            </c:dLbl>
            <c:dLbl>
              <c:idx val="2"/>
              <c:layout>
                <c:manualLayout>
                  <c:x val="-3.9279534237568079E-3"/>
                  <c:y val="-0.1923301810846328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6C-4D9D-B37F-2B56325AEE16}"/>
                </c:ext>
              </c:extLst>
            </c:dLbl>
            <c:dLbl>
              <c:idx val="3"/>
              <c:layout>
                <c:manualLayout>
                  <c:x val="-4.3228916518279689E-3"/>
                  <c:y val="-0.2037782303413477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6C-4D9D-B37F-2B56325AEE16}"/>
                </c:ext>
              </c:extLst>
            </c:dLbl>
            <c:spPr>
              <a:noFill/>
              <a:ln w="16934">
                <a:noFill/>
              </a:ln>
            </c:spPr>
            <c:txPr>
              <a:bodyPr/>
              <a:lstStyle/>
              <a:p>
                <a:pPr>
                  <a:defRPr sz="1100" b="1" i="0" u="none" strike="noStrike"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Sheet1!$B$1:$E$1</c:f>
              <c:numCache>
                <c:formatCode>General</c:formatCode>
                <c:ptCount val="4"/>
              </c:numCache>
            </c:numRef>
          </c:cat>
          <c:val>
            <c:numRef>
              <c:f>Sheet1!$B$2:$E$2</c:f>
              <c:numCache>
                <c:formatCode>""#,##0"";""\-""#,##0""</c:formatCode>
                <c:ptCount val="4"/>
                <c:pt idx="0">
                  <c:v>76.343520000008681</c:v>
                </c:pt>
                <c:pt idx="1">
                  <c:v>90.17190000001024</c:v>
                </c:pt>
                <c:pt idx="2">
                  <c:v>87.904260000009984</c:v>
                </c:pt>
                <c:pt idx="3">
                  <c:v>98.35184000001118</c:v>
                </c:pt>
              </c:numCache>
            </c:numRef>
          </c:val>
          <c:extLst>
            <c:ext xmlns:c16="http://schemas.microsoft.com/office/drawing/2014/chart" uri="{C3380CC4-5D6E-409C-BE32-E72D297353CC}">
              <c16:uniqueId val="{00000004-5B6C-4D9D-B37F-2B56325AEE16}"/>
            </c:ext>
          </c:extLst>
        </c:ser>
        <c:dLbls>
          <c:showLegendKey val="0"/>
          <c:showVal val="0"/>
          <c:showCatName val="0"/>
          <c:showSerName val="0"/>
          <c:showPercent val="0"/>
          <c:showBubbleSize val="0"/>
        </c:dLbls>
        <c:gapWidth val="70"/>
        <c:overlap val="100"/>
        <c:axId val="106436096"/>
        <c:axId val="106437632"/>
      </c:barChart>
      <c:lineChart>
        <c:grouping val="standard"/>
        <c:varyColors val="0"/>
        <c:ser>
          <c:idx val="1"/>
          <c:order val="1"/>
          <c:tx>
            <c:strRef>
              <c:f>Sheet1!$A$3</c:f>
              <c:strCache>
                <c:ptCount val="1"/>
              </c:strCache>
            </c:strRef>
          </c:tx>
          <c:spPr>
            <a:ln w="16934">
              <a:solidFill>
                <a:srgbClr val="FF960C"/>
              </a:solidFill>
              <a:prstDash val="solid"/>
            </a:ln>
          </c:spPr>
          <c:marker>
            <c:symbol val="none"/>
          </c:marker>
          <c:cat>
            <c:numRef>
              <c:f>Sheet1!$B$1:$E$1</c:f>
              <c:numCache>
                <c:formatCode>General</c:formatCode>
                <c:ptCount val="4"/>
              </c:numCache>
            </c:numRef>
          </c:cat>
          <c:val>
            <c:numRef>
              <c:f>Sheet1!$B$3:$E$3</c:f>
              <c:numCache>
                <c:formatCode>General</c:formatCode>
                <c:ptCount val="4"/>
                <c:pt idx="0">
                  <c:v>52.704480000005987</c:v>
                </c:pt>
                <c:pt idx="1">
                  <c:v>57.663450000006556</c:v>
                </c:pt>
                <c:pt idx="2">
                  <c:v>65.746080000007481</c:v>
                </c:pt>
                <c:pt idx="3">
                  <c:v>77.198680000008778</c:v>
                </c:pt>
              </c:numCache>
            </c:numRef>
          </c:val>
          <c:smooth val="0"/>
          <c:extLst>
            <c:ext xmlns:c16="http://schemas.microsoft.com/office/drawing/2014/chart" uri="{C3380CC4-5D6E-409C-BE32-E72D297353CC}">
              <c16:uniqueId val="{00000005-5B6C-4D9D-B37F-2B56325AEE16}"/>
            </c:ext>
          </c:extLst>
        </c:ser>
        <c:dLbls>
          <c:showLegendKey val="0"/>
          <c:showVal val="0"/>
          <c:showCatName val="0"/>
          <c:showSerName val="0"/>
          <c:showPercent val="0"/>
          <c:showBubbleSize val="0"/>
        </c:dLbls>
        <c:marker val="1"/>
        <c:smooth val="0"/>
        <c:axId val="106436096"/>
        <c:axId val="106437632"/>
      </c:lineChart>
      <c:catAx>
        <c:axId val="106436096"/>
        <c:scaling>
          <c:orientation val="minMax"/>
        </c:scaling>
        <c:delete val="0"/>
        <c:axPos val="b"/>
        <c:numFmt formatCode="General" sourceLinked="1"/>
        <c:majorTickMark val="none"/>
        <c:minorTickMark val="none"/>
        <c:tickLblPos val="none"/>
        <c:spPr>
          <a:ln w="8467">
            <a:solidFill>
              <a:schemeClr val="tx1"/>
            </a:solidFill>
            <a:prstDash val="solid"/>
          </a:ln>
        </c:spPr>
        <c:crossAx val="106437632"/>
        <c:crossesAt val="0"/>
        <c:auto val="1"/>
        <c:lblAlgn val="ctr"/>
        <c:lblOffset val="100"/>
        <c:tickLblSkip val="1"/>
        <c:tickMarkSkip val="1"/>
        <c:noMultiLvlLbl val="0"/>
      </c:catAx>
      <c:valAx>
        <c:axId val="106437632"/>
        <c:scaling>
          <c:orientation val="minMax"/>
          <c:max val="538.93349010989016"/>
          <c:min val="0"/>
        </c:scaling>
        <c:delete val="0"/>
        <c:axPos val="l"/>
        <c:numFmt formatCode="&quot;&quot;#,##0&quot;&quot;;&quot;&quot;\-&quot;&quot;#,##0&quot;&quot;" sourceLinked="1"/>
        <c:majorTickMark val="none"/>
        <c:minorTickMark val="none"/>
        <c:tickLblPos val="none"/>
        <c:spPr>
          <a:ln w="6350">
            <a:noFill/>
          </a:ln>
        </c:spPr>
        <c:crossAx val="106436096"/>
        <c:crosses val="autoZero"/>
        <c:crossBetween val="between"/>
      </c:valAx>
      <c:spPr>
        <a:noFill/>
        <a:ln w="16934">
          <a:noFill/>
        </a:ln>
      </c:spPr>
    </c:plotArea>
    <c:plotVisOnly val="1"/>
    <c:dispBlanksAs val="gap"/>
    <c:showDLblsOverMax val="0"/>
  </c:chart>
  <c:spPr>
    <a:noFill/>
    <a:ln>
      <a:noFill/>
    </a:ln>
  </c:spPr>
  <c:txPr>
    <a:bodyPr/>
    <a:lstStyle/>
    <a:p>
      <a:pPr>
        <a:defRPr sz="800"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817073170731708E-2"/>
          <c:y val="5.5837563451776651E-2"/>
          <c:w val="0.96798780487804881"/>
          <c:h val="0.91370558375634514"/>
        </c:manualLayout>
      </c:layout>
      <c:barChart>
        <c:barDir val="col"/>
        <c:grouping val="stacked"/>
        <c:varyColors val="0"/>
        <c:ser>
          <c:idx val="0"/>
          <c:order val="0"/>
          <c:tx>
            <c:strRef>
              <c:f>Sheet1!$A$2</c:f>
              <c:strCache>
                <c:ptCount val="1"/>
              </c:strCache>
            </c:strRef>
          </c:tx>
          <c:spPr>
            <a:solidFill>
              <a:schemeClr val="accent2"/>
            </a:solidFill>
            <a:ln w="8467">
              <a:solidFill>
                <a:srgbClr val="000000"/>
              </a:solidFill>
              <a:prstDash val="solid"/>
            </a:ln>
          </c:spPr>
          <c:invertIfNegative val="0"/>
          <c:dLbls>
            <c:dLbl>
              <c:idx val="0"/>
              <c:layout>
                <c:manualLayout>
                  <c:x val="-3.3921326768750633E-3"/>
                  <c:y val="-0.1838021056556517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B3-4E59-A25B-04AD7D192027}"/>
                </c:ext>
              </c:extLst>
            </c:dLbl>
            <c:dLbl>
              <c:idx val="1"/>
              <c:layout>
                <c:manualLayout>
                  <c:x val="-3.0112080222823748E-3"/>
                  <c:y val="-0.1846503424264359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B3-4E59-A25B-04AD7D192027}"/>
                </c:ext>
              </c:extLst>
            </c:dLbl>
            <c:dLbl>
              <c:idx val="2"/>
              <c:layout>
                <c:manualLayout>
                  <c:x val="-4.1544335553228822E-3"/>
                  <c:y val="-0.1821072310523883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B3-4E59-A25B-04AD7D192027}"/>
                </c:ext>
              </c:extLst>
            </c:dLbl>
            <c:dLbl>
              <c:idx val="3"/>
              <c:layout>
                <c:manualLayout>
                  <c:x val="-3.7732688444610599E-3"/>
                  <c:y val="-0.1829546683540200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B3-4E59-A25B-04AD7D192027}"/>
                </c:ext>
              </c:extLst>
            </c:dLbl>
            <c:spPr>
              <a:noFill/>
              <a:ln w="16933">
                <a:noFill/>
              </a:ln>
            </c:spPr>
            <c:txPr>
              <a:bodyPr/>
              <a:lstStyle/>
              <a:p>
                <a:pPr>
                  <a:defRPr sz="1100" b="1" i="0" u="none" strike="noStrike"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Sheet1!$B$1:$E$1</c:f>
              <c:numCache>
                <c:formatCode>General</c:formatCode>
                <c:ptCount val="4"/>
              </c:numCache>
            </c:numRef>
          </c:cat>
          <c:val>
            <c:numRef>
              <c:f>Sheet1!$B$2:$E$2</c:f>
              <c:numCache>
                <c:formatCode>""#,##0"";""\-""#,##0""</c:formatCode>
                <c:ptCount val="4"/>
                <c:pt idx="0">
                  <c:v>80.000000000009095</c:v>
                </c:pt>
                <c:pt idx="1">
                  <c:v>79.000000000008981</c:v>
                </c:pt>
                <c:pt idx="2">
                  <c:v>82.000000000009322</c:v>
                </c:pt>
                <c:pt idx="3">
                  <c:v>81.000000000009209</c:v>
                </c:pt>
              </c:numCache>
            </c:numRef>
          </c:val>
          <c:extLst>
            <c:ext xmlns:c16="http://schemas.microsoft.com/office/drawing/2014/chart" uri="{C3380CC4-5D6E-409C-BE32-E72D297353CC}">
              <c16:uniqueId val="{00000004-DFB3-4E59-A25B-04AD7D192027}"/>
            </c:ext>
          </c:extLst>
        </c:ser>
        <c:dLbls>
          <c:showLegendKey val="0"/>
          <c:showVal val="0"/>
          <c:showCatName val="0"/>
          <c:showSerName val="0"/>
          <c:showPercent val="0"/>
          <c:showBubbleSize val="0"/>
        </c:dLbls>
        <c:gapWidth val="70"/>
        <c:overlap val="100"/>
        <c:axId val="108411136"/>
        <c:axId val="108417024"/>
      </c:barChart>
      <c:lineChart>
        <c:grouping val="standard"/>
        <c:varyColors val="0"/>
        <c:ser>
          <c:idx val="1"/>
          <c:order val="1"/>
          <c:tx>
            <c:strRef>
              <c:f>Sheet1!$A$3</c:f>
              <c:strCache>
                <c:ptCount val="1"/>
              </c:strCache>
            </c:strRef>
          </c:tx>
          <c:spPr>
            <a:ln w="16933">
              <a:solidFill>
                <a:srgbClr val="FF960C"/>
              </a:solidFill>
              <a:prstDash val="solid"/>
            </a:ln>
          </c:spPr>
          <c:marker>
            <c:symbol val="none"/>
          </c:marker>
          <c:cat>
            <c:numRef>
              <c:f>Sheet1!$B$1:$E$1</c:f>
              <c:numCache>
                <c:formatCode>General</c:formatCode>
                <c:ptCount val="4"/>
              </c:numCache>
            </c:numRef>
          </c:cat>
          <c:val>
            <c:numRef>
              <c:f>Sheet1!$B$3:$E$3</c:f>
              <c:numCache>
                <c:formatCode>General</c:formatCode>
                <c:ptCount val="4"/>
                <c:pt idx="0">
                  <c:v>49.000000000005571</c:v>
                </c:pt>
                <c:pt idx="1">
                  <c:v>54.000000000006139</c:v>
                </c:pt>
                <c:pt idx="2">
                  <c:v>58.000000000006594</c:v>
                </c:pt>
                <c:pt idx="3">
                  <c:v>63.000000000007162</c:v>
                </c:pt>
              </c:numCache>
            </c:numRef>
          </c:val>
          <c:smooth val="0"/>
          <c:extLst>
            <c:ext xmlns:c16="http://schemas.microsoft.com/office/drawing/2014/chart" uri="{C3380CC4-5D6E-409C-BE32-E72D297353CC}">
              <c16:uniqueId val="{00000005-DFB3-4E59-A25B-04AD7D192027}"/>
            </c:ext>
          </c:extLst>
        </c:ser>
        <c:dLbls>
          <c:showLegendKey val="0"/>
          <c:showVal val="0"/>
          <c:showCatName val="0"/>
          <c:showSerName val="0"/>
          <c:showPercent val="0"/>
          <c:showBubbleSize val="0"/>
        </c:dLbls>
        <c:marker val="1"/>
        <c:smooth val="0"/>
        <c:axId val="108411136"/>
        <c:axId val="108417024"/>
      </c:lineChart>
      <c:catAx>
        <c:axId val="108411136"/>
        <c:scaling>
          <c:orientation val="minMax"/>
        </c:scaling>
        <c:delete val="0"/>
        <c:axPos val="b"/>
        <c:numFmt formatCode="General" sourceLinked="1"/>
        <c:majorTickMark val="none"/>
        <c:minorTickMark val="none"/>
        <c:tickLblPos val="none"/>
        <c:spPr>
          <a:ln w="8467">
            <a:solidFill>
              <a:schemeClr val="tx1"/>
            </a:solidFill>
            <a:prstDash val="solid"/>
          </a:ln>
        </c:spPr>
        <c:crossAx val="108417024"/>
        <c:crossesAt val="0"/>
        <c:auto val="1"/>
        <c:lblAlgn val="ctr"/>
        <c:lblOffset val="100"/>
        <c:tickLblSkip val="1"/>
        <c:tickMarkSkip val="1"/>
        <c:noMultiLvlLbl val="0"/>
      </c:catAx>
      <c:valAx>
        <c:axId val="108417024"/>
        <c:scaling>
          <c:orientation val="minMax"/>
          <c:max val="538.93349010989016"/>
          <c:min val="0"/>
        </c:scaling>
        <c:delete val="0"/>
        <c:axPos val="l"/>
        <c:numFmt formatCode="&quot;&quot;#,##0&quot;&quot;;&quot;&quot;\-&quot;&quot;#,##0&quot;&quot;" sourceLinked="1"/>
        <c:majorTickMark val="none"/>
        <c:minorTickMark val="none"/>
        <c:tickLblPos val="none"/>
        <c:spPr>
          <a:ln w="6350">
            <a:noFill/>
          </a:ln>
        </c:spPr>
        <c:crossAx val="108411136"/>
        <c:crosses val="autoZero"/>
        <c:crossBetween val="between"/>
      </c:valAx>
      <c:spPr>
        <a:noFill/>
        <a:ln w="16933">
          <a:noFill/>
        </a:ln>
      </c:spPr>
    </c:plotArea>
    <c:plotVisOnly val="1"/>
    <c:dispBlanksAs val="gap"/>
    <c:showDLblsOverMax val="0"/>
  </c:chart>
  <c:spPr>
    <a:noFill/>
    <a:ln>
      <a:noFill/>
    </a:ln>
  </c:spPr>
  <c:txPr>
    <a:bodyPr/>
    <a:lstStyle/>
    <a:p>
      <a:pPr>
        <a:defRPr sz="800" b="1" i="0" u="none" strike="noStrike" baseline="0">
          <a:solidFill>
            <a:schemeClr val="tx1"/>
          </a:solidFill>
          <a:latin typeface="Arial"/>
          <a:ea typeface="Arial"/>
          <a:cs typeface="Arial"/>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F925619-850A-4786-A57B-558B1F354BBA}"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3675804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925619-850A-4786-A57B-558B1F354BBA}"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692125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925619-850A-4786-A57B-558B1F354BBA}"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3064653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Başlık Slaydı">
    <p:spTree>
      <p:nvGrpSpPr>
        <p:cNvPr id="1" name=""/>
        <p:cNvGrpSpPr/>
        <p:nvPr/>
      </p:nvGrpSpPr>
      <p:grpSpPr>
        <a:xfrm>
          <a:off x="0" y="0"/>
          <a:ext cx="0" cy="0"/>
          <a:chOff x="0" y="0"/>
          <a:chExt cx="0" cy="0"/>
        </a:xfrm>
      </p:grpSpPr>
      <p:sp>
        <p:nvSpPr>
          <p:cNvPr id="8" name="3 Slayt Numarası Yer Tutucusu"/>
          <p:cNvSpPr>
            <a:spLocks noGrp="1"/>
          </p:cNvSpPr>
          <p:nvPr userDrawn="1">
            <p:ph type="sldNum" sz="quarter" idx="12"/>
          </p:nvPr>
        </p:nvSpPr>
        <p:spPr>
          <a:xfrm>
            <a:off x="6553200" y="6356350"/>
            <a:ext cx="2133600" cy="365125"/>
          </a:xfrm>
        </p:spPr>
        <p:txBody>
          <a:bodyPr/>
          <a:lstStyle/>
          <a:p>
            <a:fld id="{C9DD057A-A4CF-4344-842A-8E8B12E02160}" type="slidenum">
              <a:rPr lang="tr-TR" smtClean="0"/>
              <a:pPr/>
              <a:t>‹#›</a:t>
            </a:fld>
            <a:endParaRPr lang="tr-TR" dirty="0"/>
          </a:p>
        </p:txBody>
      </p:sp>
      <p:sp>
        <p:nvSpPr>
          <p:cNvPr id="9" name="8 Dikdörtgen"/>
          <p:cNvSpPr/>
          <p:nvPr userDrawn="1"/>
        </p:nvSpPr>
        <p:spPr>
          <a:xfrm>
            <a:off x="18728" y="25649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4 Başlık"/>
          <p:cNvSpPr>
            <a:spLocks noGrp="1"/>
          </p:cNvSpPr>
          <p:nvPr userDrawn="1">
            <p:ph type="ctrTitle" hasCustomPrompt="1"/>
          </p:nvPr>
        </p:nvSpPr>
        <p:spPr>
          <a:xfrm>
            <a:off x="685800" y="5229200"/>
            <a:ext cx="8062664" cy="576064"/>
          </a:xfrm>
        </p:spPr>
        <p:txBody>
          <a:bodyPr>
            <a:normAutofit fontScale="90000"/>
          </a:bodyPr>
          <a:lstStyle>
            <a:lvl1pPr algn="r">
              <a:defRPr>
                <a:solidFill>
                  <a:schemeClr val="bg1"/>
                </a:solidFill>
              </a:defRPr>
            </a:lvl1pPr>
          </a:lstStyle>
          <a:p>
            <a:pPr algn="r"/>
            <a:r>
              <a:rPr lang="tr-TR" sz="3200" dirty="0">
                <a:solidFill>
                  <a:schemeClr val="bg1"/>
                </a:solidFill>
              </a:rPr>
              <a:t>başlık</a:t>
            </a:r>
          </a:p>
        </p:txBody>
      </p:sp>
    </p:spTree>
    <p:extLst>
      <p:ext uri="{BB962C8B-B14F-4D97-AF65-F5344CB8AC3E}">
        <p14:creationId xmlns:p14="http://schemas.microsoft.com/office/powerpoint/2010/main" val="69393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aşlık Slaydı">
    <p:spTree>
      <p:nvGrpSpPr>
        <p:cNvPr id="1" name=""/>
        <p:cNvGrpSpPr/>
        <p:nvPr/>
      </p:nvGrpSpPr>
      <p:grpSpPr>
        <a:xfrm>
          <a:off x="0" y="0"/>
          <a:ext cx="0" cy="0"/>
          <a:chOff x="0" y="0"/>
          <a:chExt cx="0" cy="0"/>
        </a:xfrm>
      </p:grpSpPr>
      <p:sp>
        <p:nvSpPr>
          <p:cNvPr id="8" name="3 Slayt Numarası Yer Tutucusu"/>
          <p:cNvSpPr>
            <a:spLocks noGrp="1"/>
          </p:cNvSpPr>
          <p:nvPr userDrawn="1">
            <p:ph type="sldNum" sz="quarter" idx="12"/>
          </p:nvPr>
        </p:nvSpPr>
        <p:spPr>
          <a:xfrm>
            <a:off x="6553200" y="6356350"/>
            <a:ext cx="2133600" cy="365125"/>
          </a:xfrm>
        </p:spPr>
        <p:txBody>
          <a:bodyPr/>
          <a:lstStyle/>
          <a:p>
            <a:fld id="{C9DD057A-A4CF-4344-842A-8E8B12E02160}" type="slidenum">
              <a:rPr lang="tr-TR" smtClean="0"/>
              <a:pPr/>
              <a:t>‹#›</a:t>
            </a:fld>
            <a:endParaRPr lang="tr-TR" dirty="0"/>
          </a:p>
        </p:txBody>
      </p:sp>
      <p:sp>
        <p:nvSpPr>
          <p:cNvPr id="9" name="8 Dikdörtgen"/>
          <p:cNvSpPr/>
          <p:nvPr userDrawn="1"/>
        </p:nvSpPr>
        <p:spPr>
          <a:xfrm>
            <a:off x="13395" y="2636912"/>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4 Başlık"/>
          <p:cNvSpPr>
            <a:spLocks noGrp="1"/>
          </p:cNvSpPr>
          <p:nvPr userDrawn="1">
            <p:ph type="ctrTitle" hasCustomPrompt="1"/>
          </p:nvPr>
        </p:nvSpPr>
        <p:spPr>
          <a:xfrm>
            <a:off x="395536" y="2636912"/>
            <a:ext cx="8062664" cy="576064"/>
          </a:xfrm>
        </p:spPr>
        <p:txBody>
          <a:bodyPr>
            <a:normAutofit fontScale="90000"/>
          </a:bodyPr>
          <a:lstStyle>
            <a:lvl1pPr algn="r">
              <a:defRPr>
                <a:solidFill>
                  <a:schemeClr val="bg1"/>
                </a:solidFill>
              </a:defRPr>
            </a:lvl1pPr>
          </a:lstStyle>
          <a:p>
            <a:pPr algn="r"/>
            <a:r>
              <a:rPr lang="tr-TR" sz="3200" dirty="0">
                <a:solidFill>
                  <a:schemeClr val="bg1"/>
                </a:solidFill>
              </a:rPr>
              <a:t>başlık</a:t>
            </a:r>
          </a:p>
        </p:txBody>
      </p:sp>
    </p:spTree>
    <p:extLst>
      <p:ext uri="{BB962C8B-B14F-4D97-AF65-F5344CB8AC3E}">
        <p14:creationId xmlns:p14="http://schemas.microsoft.com/office/powerpoint/2010/main" val="1622702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Başlık Slaydı">
    <p:spTree>
      <p:nvGrpSpPr>
        <p:cNvPr id="1" name=""/>
        <p:cNvGrpSpPr/>
        <p:nvPr/>
      </p:nvGrpSpPr>
      <p:grpSpPr>
        <a:xfrm>
          <a:off x="0" y="0"/>
          <a:ext cx="0" cy="0"/>
          <a:chOff x="0" y="0"/>
          <a:chExt cx="0" cy="0"/>
        </a:xfrm>
      </p:grpSpPr>
      <p:sp>
        <p:nvSpPr>
          <p:cNvPr id="8" name="3 Slayt Numarası Yer Tutucusu"/>
          <p:cNvSpPr>
            <a:spLocks noGrp="1"/>
          </p:cNvSpPr>
          <p:nvPr userDrawn="1">
            <p:ph type="sldNum" sz="quarter" idx="12"/>
          </p:nvPr>
        </p:nvSpPr>
        <p:spPr>
          <a:xfrm>
            <a:off x="6553200" y="6356350"/>
            <a:ext cx="2133600" cy="365125"/>
          </a:xfrm>
        </p:spPr>
        <p:txBody>
          <a:bodyPr/>
          <a:lstStyle/>
          <a:p>
            <a:fld id="{C9DD057A-A4CF-4344-842A-8E8B12E02160}" type="slidenum">
              <a:rPr lang="tr-TR" smtClean="0"/>
              <a:pPr/>
              <a:t>‹#›</a:t>
            </a:fld>
            <a:endParaRPr lang="tr-TR" dirty="0"/>
          </a:p>
        </p:txBody>
      </p:sp>
      <p:sp>
        <p:nvSpPr>
          <p:cNvPr id="9" name="8 Dikdörtgen"/>
          <p:cNvSpPr/>
          <p:nvPr userDrawn="1"/>
        </p:nvSpPr>
        <p:spPr>
          <a:xfrm>
            <a:off x="107504" y="283924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4 Başlık"/>
          <p:cNvSpPr>
            <a:spLocks noGrp="1"/>
          </p:cNvSpPr>
          <p:nvPr userDrawn="1">
            <p:ph type="ctrTitle" hasCustomPrompt="1"/>
          </p:nvPr>
        </p:nvSpPr>
        <p:spPr>
          <a:xfrm>
            <a:off x="179512" y="2851448"/>
            <a:ext cx="8062664" cy="576064"/>
          </a:xfrm>
        </p:spPr>
        <p:txBody>
          <a:bodyPr>
            <a:normAutofit fontScale="90000"/>
          </a:bodyPr>
          <a:lstStyle>
            <a:lvl1pPr algn="ctr">
              <a:defRPr>
                <a:solidFill>
                  <a:schemeClr val="bg1"/>
                </a:solidFill>
              </a:defRPr>
            </a:lvl1pPr>
          </a:lstStyle>
          <a:p>
            <a:pPr algn="r"/>
            <a:r>
              <a:rPr lang="tr-TR" sz="3200" dirty="0">
                <a:solidFill>
                  <a:schemeClr val="bg1"/>
                </a:solidFill>
              </a:rPr>
              <a:t>başlık</a:t>
            </a:r>
          </a:p>
        </p:txBody>
      </p:sp>
    </p:spTree>
    <p:extLst>
      <p:ext uri="{BB962C8B-B14F-4D97-AF65-F5344CB8AC3E}">
        <p14:creationId xmlns:p14="http://schemas.microsoft.com/office/powerpoint/2010/main" val="1713752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925619-850A-4786-A57B-558B1F354BBA}"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1328742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925619-850A-4786-A57B-558B1F354BBA}"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1212671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25619-850A-4786-A57B-558B1F354BBA}"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137758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F925619-850A-4786-A57B-558B1F354BBA}" type="datetimeFigureOut">
              <a:rPr lang="en-GB" smtClean="0"/>
              <a:t>05/08/2026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3510614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25619-850A-4786-A57B-558B1F354BBA}" type="datetimeFigureOut">
              <a:rPr lang="en-GB" smtClean="0"/>
              <a:t>05/08/2026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2646227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25619-850A-4786-A57B-558B1F354BBA}" type="datetimeFigureOut">
              <a:rPr lang="en-GB" smtClean="0"/>
              <a:t>05/08/2026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3174151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925619-850A-4786-A57B-558B1F354BBA}"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1243954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925619-850A-4786-A57B-558B1F354BBA}"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99A64-DE5A-4B8B-A76A-F719E7CF5B6B}" type="slidenum">
              <a:rPr lang="en-GB" smtClean="0"/>
              <a:t>‹#›</a:t>
            </a:fld>
            <a:endParaRPr lang="en-GB"/>
          </a:p>
        </p:txBody>
      </p:sp>
    </p:spTree>
    <p:extLst>
      <p:ext uri="{BB962C8B-B14F-4D97-AF65-F5344CB8AC3E}">
        <p14:creationId xmlns:p14="http://schemas.microsoft.com/office/powerpoint/2010/main" val="2979315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925619-850A-4786-A57B-558B1F354BBA}" type="datetimeFigureOut">
              <a:rPr lang="en-GB" smtClean="0"/>
              <a:t>05/08/2026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199A64-DE5A-4B8B-A76A-F719E7CF5B6B}" type="slidenum">
              <a:rPr lang="en-GB" smtClean="0"/>
              <a:t>‹#›</a:t>
            </a:fld>
            <a:endParaRPr lang="en-GB"/>
          </a:p>
        </p:txBody>
      </p:sp>
    </p:spTree>
    <p:extLst>
      <p:ext uri="{BB962C8B-B14F-4D97-AF65-F5344CB8AC3E}">
        <p14:creationId xmlns:p14="http://schemas.microsoft.com/office/powerpoint/2010/main" val="2735272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4" r:id="rId13"/>
    <p:sldLayoutId id="2147483665"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tags" Target="../tags/tag82.xml"/><Relationship Id="rId18" Type="http://schemas.openxmlformats.org/officeDocument/2006/relationships/tags" Target="../tags/tag87.xml"/><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tags" Target="../tags/tag81.xml"/><Relationship Id="rId17" Type="http://schemas.openxmlformats.org/officeDocument/2006/relationships/tags" Target="../tags/tag86.xml"/><Relationship Id="rId2" Type="http://schemas.openxmlformats.org/officeDocument/2006/relationships/tags" Target="../tags/tag71.xml"/><Relationship Id="rId16" Type="http://schemas.openxmlformats.org/officeDocument/2006/relationships/tags" Target="../tags/tag85.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tags" Target="../tags/tag80.xml"/><Relationship Id="rId5" Type="http://schemas.openxmlformats.org/officeDocument/2006/relationships/tags" Target="../tags/tag74.xml"/><Relationship Id="rId15" Type="http://schemas.openxmlformats.org/officeDocument/2006/relationships/tags" Target="../tags/tag84.xml"/><Relationship Id="rId10" Type="http://schemas.openxmlformats.org/officeDocument/2006/relationships/tags" Target="../tags/tag79.xml"/><Relationship Id="rId19" Type="http://schemas.openxmlformats.org/officeDocument/2006/relationships/slideLayout" Target="../slideLayouts/slideLayout2.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tags" Target="../tags/tag8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3" Type="http://schemas.openxmlformats.org/officeDocument/2006/relationships/tags" Target="../tags/tag28.xml"/><Relationship Id="rId18" Type="http://schemas.openxmlformats.org/officeDocument/2006/relationships/tags" Target="../tags/tag33.xml"/><Relationship Id="rId26" Type="http://schemas.openxmlformats.org/officeDocument/2006/relationships/tags" Target="../tags/tag41.xml"/><Relationship Id="rId3" Type="http://schemas.openxmlformats.org/officeDocument/2006/relationships/tags" Target="../tags/tag18.xml"/><Relationship Id="rId21" Type="http://schemas.openxmlformats.org/officeDocument/2006/relationships/tags" Target="../tags/tag36.xml"/><Relationship Id="rId34" Type="http://schemas.openxmlformats.org/officeDocument/2006/relationships/image" Target="../media/image9.png"/><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tags" Target="../tags/tag40.xml"/><Relationship Id="rId33" Type="http://schemas.openxmlformats.org/officeDocument/2006/relationships/chart" Target="../charts/chart1.xml"/><Relationship Id="rId2" Type="http://schemas.openxmlformats.org/officeDocument/2006/relationships/tags" Target="../tags/tag17.xml"/><Relationship Id="rId16" Type="http://schemas.openxmlformats.org/officeDocument/2006/relationships/tags" Target="../tags/tag31.xml"/><Relationship Id="rId20" Type="http://schemas.openxmlformats.org/officeDocument/2006/relationships/tags" Target="../tags/tag35.xml"/><Relationship Id="rId29"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24" Type="http://schemas.openxmlformats.org/officeDocument/2006/relationships/tags" Target="../tags/tag39.xml"/><Relationship Id="rId32" Type="http://schemas.openxmlformats.org/officeDocument/2006/relationships/image" Target="../media/image8.emf"/><Relationship Id="rId5" Type="http://schemas.openxmlformats.org/officeDocument/2006/relationships/tags" Target="../tags/tag20.xml"/><Relationship Id="rId15" Type="http://schemas.openxmlformats.org/officeDocument/2006/relationships/tags" Target="../tags/tag30.xml"/><Relationship Id="rId23" Type="http://schemas.openxmlformats.org/officeDocument/2006/relationships/tags" Target="../tags/tag38.xml"/><Relationship Id="rId28" Type="http://schemas.openxmlformats.org/officeDocument/2006/relationships/tags" Target="../tags/tag43.xml"/><Relationship Id="rId10" Type="http://schemas.openxmlformats.org/officeDocument/2006/relationships/tags" Target="../tags/tag25.xml"/><Relationship Id="rId19" Type="http://schemas.openxmlformats.org/officeDocument/2006/relationships/tags" Target="../tags/tag34.xml"/><Relationship Id="rId31" Type="http://schemas.openxmlformats.org/officeDocument/2006/relationships/oleObject" Target="../embeddings/oleObject1.bin"/><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 Id="rId27" Type="http://schemas.openxmlformats.org/officeDocument/2006/relationships/tags" Target="../tags/tag42.xml"/><Relationship Id="rId30" Type="http://schemas.openxmlformats.org/officeDocument/2006/relationships/image" Target="../media/image7.png"/><Relationship Id="rId8" Type="http://schemas.openxmlformats.org/officeDocument/2006/relationships/tags" Target="../tags/tag23.xml"/></Relationships>
</file>

<file path=ppt/slides/_rels/slide9.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tags" Target="../tags/tag56.xml"/><Relationship Id="rId18" Type="http://schemas.openxmlformats.org/officeDocument/2006/relationships/tags" Target="../tags/tag61.xml"/><Relationship Id="rId26" Type="http://schemas.openxmlformats.org/officeDocument/2006/relationships/tags" Target="../tags/tag69.xml"/><Relationship Id="rId3" Type="http://schemas.openxmlformats.org/officeDocument/2006/relationships/tags" Target="../tags/tag46.xml"/><Relationship Id="rId21" Type="http://schemas.openxmlformats.org/officeDocument/2006/relationships/tags" Target="../tags/tag64.xml"/><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tags" Target="../tags/tag60.xml"/><Relationship Id="rId25" Type="http://schemas.openxmlformats.org/officeDocument/2006/relationships/tags" Target="../tags/tag68.xml"/><Relationship Id="rId2" Type="http://schemas.openxmlformats.org/officeDocument/2006/relationships/tags" Target="../tags/tag45.xml"/><Relationship Id="rId16" Type="http://schemas.openxmlformats.org/officeDocument/2006/relationships/tags" Target="../tags/tag59.xml"/><Relationship Id="rId20" Type="http://schemas.openxmlformats.org/officeDocument/2006/relationships/tags" Target="../tags/tag63.xml"/><Relationship Id="rId29" Type="http://schemas.openxmlformats.org/officeDocument/2006/relationships/chart" Target="../charts/chart2.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tags" Target="../tags/tag54.xml"/><Relationship Id="rId24" Type="http://schemas.openxmlformats.org/officeDocument/2006/relationships/tags" Target="../tags/tag67.xml"/><Relationship Id="rId5" Type="http://schemas.openxmlformats.org/officeDocument/2006/relationships/tags" Target="../tags/tag48.xml"/><Relationship Id="rId15" Type="http://schemas.openxmlformats.org/officeDocument/2006/relationships/tags" Target="../tags/tag58.xml"/><Relationship Id="rId23" Type="http://schemas.openxmlformats.org/officeDocument/2006/relationships/tags" Target="../tags/tag66.xml"/><Relationship Id="rId28" Type="http://schemas.openxmlformats.org/officeDocument/2006/relationships/image" Target="../media/image10.png"/><Relationship Id="rId10" Type="http://schemas.openxmlformats.org/officeDocument/2006/relationships/tags" Target="../tags/tag53.xml"/><Relationship Id="rId19" Type="http://schemas.openxmlformats.org/officeDocument/2006/relationships/tags" Target="../tags/tag62.xml"/><Relationship Id="rId31" Type="http://schemas.openxmlformats.org/officeDocument/2006/relationships/chart" Target="../charts/chart3.xml"/><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tags" Target="../tags/tag57.xml"/><Relationship Id="rId22" Type="http://schemas.openxmlformats.org/officeDocument/2006/relationships/tags" Target="../tags/tag65.xml"/><Relationship Id="rId27" Type="http://schemas.openxmlformats.org/officeDocument/2006/relationships/slideLayout" Target="../slideLayouts/slideLayout2.xml"/><Relationship Id="rId30"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Başlık"/>
          <p:cNvSpPr>
            <a:spLocks noGrp="1"/>
          </p:cNvSpPr>
          <p:nvPr>
            <p:ph type="ctrTitle"/>
          </p:nvPr>
        </p:nvSpPr>
        <p:spPr>
          <a:xfrm>
            <a:off x="611560" y="2636912"/>
            <a:ext cx="8062664" cy="576064"/>
          </a:xfrm>
        </p:spPr>
        <p:txBody>
          <a:bodyPr>
            <a:noAutofit/>
          </a:bodyPr>
          <a:lstStyle/>
          <a:p>
            <a:pPr algn="ctr"/>
            <a:r>
              <a:rPr lang="en-GB" sz="2800" b="1" dirty="0" err="1">
                <a:solidFill>
                  <a:srgbClr val="FFC000"/>
                </a:solidFill>
              </a:rPr>
              <a:t>Futbol</a:t>
            </a:r>
            <a:r>
              <a:rPr lang="tr-TR" sz="2800" b="1" dirty="0">
                <a:solidFill>
                  <a:srgbClr val="FFC000"/>
                </a:solidFill>
              </a:rPr>
              <a:t>’</a:t>
            </a:r>
            <a:r>
              <a:rPr lang="en-GB" sz="2800" b="1" dirty="0">
                <a:solidFill>
                  <a:srgbClr val="FFC000"/>
                </a:solidFill>
              </a:rPr>
              <a:t>da</a:t>
            </a:r>
            <a:r>
              <a:rPr lang="tr-TR" sz="2800" b="1" dirty="0">
                <a:solidFill>
                  <a:srgbClr val="FFC000"/>
                </a:solidFill>
              </a:rPr>
              <a:t> İyi Yönetim Prensipleri</a:t>
            </a:r>
            <a:r>
              <a:rPr lang="en-GB" sz="2800" b="1" dirty="0">
                <a:solidFill>
                  <a:srgbClr val="FFC000"/>
                </a:solidFill>
              </a:rPr>
              <a:t> </a:t>
            </a:r>
            <a:endParaRPr lang="tr-TR" sz="2800" dirty="0"/>
          </a:p>
        </p:txBody>
      </p:sp>
      <p:sp>
        <p:nvSpPr>
          <p:cNvPr id="4" name="6 Başlık"/>
          <p:cNvSpPr txBox="1">
            <a:spLocks/>
          </p:cNvSpPr>
          <p:nvPr/>
        </p:nvSpPr>
        <p:spPr>
          <a:xfrm>
            <a:off x="323528" y="4293096"/>
            <a:ext cx="8062664" cy="576064"/>
          </a:xfrm>
          <a:prstGeom prst="rect">
            <a:avLst/>
          </a:prstGeom>
        </p:spPr>
        <p:txBody>
          <a:bodyPr vert="horz" lIns="91440" tIns="45720" rIns="91440" bIns="45720" rtlCol="0" anchor="ctr">
            <a:noAutofit/>
          </a:bodyPr>
          <a:lstStyle>
            <a:lvl1pPr algn="r" defTabSz="914400" rtl="0" eaLnBrk="1" latinLnBrk="0" hangingPunct="1">
              <a:spcBef>
                <a:spcPct val="0"/>
              </a:spcBef>
              <a:buNone/>
              <a:defRPr sz="4400" kern="1200">
                <a:solidFill>
                  <a:schemeClr val="bg1"/>
                </a:solidFill>
                <a:latin typeface="+mj-lt"/>
                <a:ea typeface="+mj-ea"/>
                <a:cs typeface="+mj-cs"/>
              </a:defRPr>
            </a:lvl1pPr>
          </a:lstStyle>
          <a:p>
            <a:pPr algn="ctr"/>
            <a:r>
              <a:rPr lang="tr-TR" sz="3600" b="1" dirty="0">
                <a:solidFill>
                  <a:srgbClr val="7030A0"/>
                </a:solidFill>
                <a:latin typeface="Monotype Corsiva" panose="03010101010201010101" pitchFamily="66" charset="0"/>
              </a:rPr>
              <a:t>Mete İkiz</a:t>
            </a:r>
            <a:endParaRPr lang="en-US" sz="3600" b="1" dirty="0">
              <a:solidFill>
                <a:srgbClr val="7030A0"/>
              </a:solidFill>
              <a:latin typeface="Monotype Corsiva" panose="03010101010201010101" pitchFamily="66" charset="0"/>
            </a:endParaRPr>
          </a:p>
          <a:p>
            <a:pPr algn="ctr"/>
            <a:endParaRPr lang="en-US" sz="2800" b="1" dirty="0">
              <a:solidFill>
                <a:srgbClr val="7030A0"/>
              </a:solidFill>
              <a:latin typeface="Monotype Corsiva" panose="03010101010201010101" pitchFamily="66" charset="0"/>
            </a:endParaRPr>
          </a:p>
          <a:p>
            <a:pPr algn="ctr"/>
            <a:r>
              <a:rPr lang="en-US" sz="2800" b="1" dirty="0">
                <a:solidFill>
                  <a:srgbClr val="C00000"/>
                </a:solidFill>
                <a:latin typeface="Monotype Corsiva" panose="03010101010201010101" pitchFamily="66" charset="0"/>
              </a:rPr>
              <a:t>05.08.2026</a:t>
            </a:r>
            <a:endParaRPr lang="tr-TR" sz="2800" b="1" dirty="0">
              <a:solidFill>
                <a:srgbClr val="C00000"/>
              </a:solidFill>
              <a:latin typeface="Monotype Corsiva" panose="03010101010201010101" pitchFamily="66" charset="0"/>
            </a:endParaRPr>
          </a:p>
        </p:txBody>
      </p:sp>
    </p:spTree>
    <p:extLst>
      <p:ext uri="{BB962C8B-B14F-4D97-AF65-F5344CB8AC3E}">
        <p14:creationId xmlns:p14="http://schemas.microsoft.com/office/powerpoint/2010/main" val="3166297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10</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Konum Dinamikleri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683569" y="548680"/>
            <a:ext cx="8064895" cy="646331"/>
          </a:xfrm>
          <a:prstGeom prst="rect">
            <a:avLst/>
          </a:prstGeom>
        </p:spPr>
        <p:txBody>
          <a:bodyPr wrap="square">
            <a:spAutoFit/>
          </a:bodyPr>
          <a:lstStyle/>
          <a:p>
            <a:pPr algn="ctr">
              <a:defRPr/>
            </a:pPr>
            <a:r>
              <a:rPr lang="tr-TR" b="1" dirty="0">
                <a:latin typeface="Tahoma" panose="020B0604030504040204" pitchFamily="34" charset="0"/>
                <a:ea typeface="Tahoma" panose="020B0604030504040204" pitchFamily="34" charset="0"/>
                <a:cs typeface="Tahoma" panose="020B0604030504040204" pitchFamily="34" charset="0"/>
              </a:rPr>
              <a:t>Aynı pozisyondan başlayan Kulüpler, kısa bir sürede bambaşka konumlarda olabilmektedirler</a:t>
            </a:r>
          </a:p>
        </p:txBody>
      </p:sp>
      <p:sp>
        <p:nvSpPr>
          <p:cNvPr id="30" name="Subtitle"/>
          <p:cNvSpPr txBox="1">
            <a:spLocks/>
          </p:cNvSpPr>
          <p:nvPr/>
        </p:nvSpPr>
        <p:spPr>
          <a:xfrm>
            <a:off x="308795" y="1268760"/>
            <a:ext cx="8530835" cy="257635"/>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b="1" dirty="0">
                <a:solidFill>
                  <a:srgbClr val="C00000"/>
                </a:solidFill>
                <a:latin typeface="Tahoma" panose="020B0604030504040204" pitchFamily="34" charset="0"/>
                <a:ea typeface="Tahoma" panose="020B0604030504040204" pitchFamily="34" charset="0"/>
                <a:cs typeface="Tahoma" panose="020B0604030504040204" pitchFamily="34" charset="0"/>
              </a:rPr>
              <a:t>Örnek: Manchester United </a:t>
            </a:r>
            <a:r>
              <a:rPr lang="en-GB" b="1" dirty="0">
                <a:solidFill>
                  <a:srgbClr val="C00000"/>
                </a:solidFill>
                <a:latin typeface="Tahoma" panose="020B0604030504040204" pitchFamily="34" charset="0"/>
                <a:ea typeface="Tahoma" panose="020B0604030504040204" pitchFamily="34" charset="0"/>
                <a:cs typeface="Tahoma" panose="020B0604030504040204" pitchFamily="34" charset="0"/>
              </a:rPr>
              <a:t>&amp; </a:t>
            </a:r>
            <a:r>
              <a:rPr lang="tr-TR" b="1" dirty="0">
                <a:solidFill>
                  <a:srgbClr val="C00000"/>
                </a:solidFill>
                <a:latin typeface="Tahoma" panose="020B0604030504040204" pitchFamily="34" charset="0"/>
                <a:ea typeface="Tahoma" panose="020B0604030504040204" pitchFamily="34" charset="0"/>
                <a:cs typeface="Tahoma" panose="020B0604030504040204" pitchFamily="34" charset="0"/>
              </a:rPr>
              <a:t>Leeds United</a:t>
            </a:r>
            <a:endParaRPr lang="en-US"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31" name="Group 30"/>
          <p:cNvGrpSpPr/>
          <p:nvPr/>
        </p:nvGrpSpPr>
        <p:grpSpPr>
          <a:xfrm>
            <a:off x="251520" y="1772816"/>
            <a:ext cx="8568952" cy="4464496"/>
            <a:chOff x="251520" y="2132856"/>
            <a:chExt cx="8568952" cy="4320480"/>
          </a:xfrm>
        </p:grpSpPr>
        <p:sp>
          <p:nvSpPr>
            <p:cNvPr id="32" name="49 Dikdörtgen"/>
            <p:cNvSpPr/>
            <p:nvPr/>
          </p:nvSpPr>
          <p:spPr>
            <a:xfrm>
              <a:off x="251520" y="2132856"/>
              <a:ext cx="8568952" cy="4320480"/>
            </a:xfrm>
            <a:prstGeom prst="rect">
              <a:avLst/>
            </a:prstGeom>
            <a:solidFill>
              <a:srgbClr val="FF9D0B">
                <a:alpha val="0"/>
              </a:srgbClr>
            </a:solidFill>
            <a:ln w="19050">
              <a:solidFill>
                <a:srgbClr val="A501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Oval 14"/>
            <p:cNvSpPr>
              <a:spLocks noChangeArrowheads="1"/>
            </p:cNvSpPr>
            <p:nvPr/>
          </p:nvSpPr>
          <p:spPr bwMode="auto">
            <a:xfrm>
              <a:off x="5076056" y="2953064"/>
              <a:ext cx="1321481" cy="931464"/>
            </a:xfrm>
            <a:prstGeom prst="ellipse">
              <a:avLst/>
            </a:prstGeom>
            <a:solidFill>
              <a:schemeClr val="accent2"/>
            </a:solidFill>
            <a:ln w="9525" cmpd="sng">
              <a:solidFill>
                <a:schemeClr val="bg1"/>
              </a:solidFill>
              <a:round/>
              <a:headEnd/>
              <a:tailEnd/>
            </a:ln>
            <a:effectLst/>
          </p:spPr>
          <p:txBody>
            <a:bodyPr wrap="square" lIns="0" tIns="0" rIns="0" bIns="0" anchor="ctr"/>
            <a:lstStyle/>
            <a:p>
              <a:pPr algn="ctr" eaLnBrk="0" hangingPunct="0"/>
              <a:r>
                <a:rPr lang="tr-TR" sz="1400">
                  <a:solidFill>
                    <a:schemeClr val="bg2"/>
                  </a:solidFill>
                </a:rPr>
                <a:t>Bölgesel Marka</a:t>
              </a:r>
              <a:endParaRPr lang="en-US" sz="1400" dirty="0">
                <a:solidFill>
                  <a:schemeClr val="bg2"/>
                </a:solidFill>
              </a:endParaRPr>
            </a:p>
          </p:txBody>
        </p:sp>
        <p:sp>
          <p:nvSpPr>
            <p:cNvPr id="34" name="Oval 12"/>
            <p:cNvSpPr>
              <a:spLocks noChangeAspect="1" noChangeArrowheads="1"/>
            </p:cNvSpPr>
            <p:nvPr/>
          </p:nvSpPr>
          <p:spPr bwMode="auto">
            <a:xfrm>
              <a:off x="4611340" y="5017101"/>
              <a:ext cx="1522478" cy="903093"/>
            </a:xfrm>
            <a:prstGeom prst="ellipse">
              <a:avLst/>
            </a:prstGeom>
            <a:solidFill>
              <a:schemeClr val="accent2"/>
            </a:solidFill>
            <a:ln w="9525" cmpd="sng">
              <a:solidFill>
                <a:schemeClr val="bg1"/>
              </a:solidFill>
              <a:round/>
              <a:headEnd/>
              <a:tailEnd/>
            </a:ln>
            <a:effectLst/>
          </p:spPr>
          <p:txBody>
            <a:bodyPr wrap="square" lIns="0" tIns="0" rIns="0" bIns="0" anchor="ctr"/>
            <a:lstStyle/>
            <a:p>
              <a:pPr algn="ctr" eaLnBrk="0" hangingPunct="0"/>
              <a:r>
                <a:rPr lang="tr-TR" sz="1400">
                  <a:solidFill>
                    <a:schemeClr val="bg2"/>
                  </a:solidFill>
                </a:rPr>
                <a:t>Besleyici Kulüp</a:t>
              </a:r>
              <a:endParaRPr lang="en-US" sz="1400" dirty="0">
                <a:solidFill>
                  <a:schemeClr val="bg2"/>
                </a:solidFill>
              </a:endParaRPr>
            </a:p>
          </p:txBody>
        </p:sp>
        <p:sp>
          <p:nvSpPr>
            <p:cNvPr id="35" name="Line 4"/>
            <p:cNvSpPr>
              <a:spLocks noChangeShapeType="1"/>
            </p:cNvSpPr>
            <p:nvPr/>
          </p:nvSpPr>
          <p:spPr bwMode="auto">
            <a:xfrm>
              <a:off x="4468752" y="2492896"/>
              <a:ext cx="0" cy="3538377"/>
            </a:xfrm>
            <a:prstGeom prst="line">
              <a:avLst/>
            </a:prstGeom>
            <a:noFill/>
            <a:ln w="12700">
              <a:solidFill>
                <a:schemeClr val="tx1"/>
              </a:solidFill>
              <a:round/>
              <a:headEnd type="triangle" w="lg" len="lg"/>
              <a:tailEnd type="none" w="lg" len="lg"/>
            </a:ln>
            <a:effectLst/>
          </p:spPr>
          <p:txBody>
            <a:bodyPr wrap="none" lIns="90000" rIns="90000" anchor="ctr"/>
            <a:lstStyle/>
            <a:p>
              <a:pPr eaLnBrk="0" hangingPunct="0">
                <a:buFontTx/>
                <a:buChar char="•"/>
              </a:pPr>
              <a:endParaRPr lang="en-US" sz="1200">
                <a:solidFill>
                  <a:srgbClr val="000000"/>
                </a:solidFill>
              </a:endParaRPr>
            </a:p>
          </p:txBody>
        </p:sp>
        <p:sp>
          <p:nvSpPr>
            <p:cNvPr id="36" name="Line 5"/>
            <p:cNvSpPr>
              <a:spLocks noChangeShapeType="1"/>
            </p:cNvSpPr>
            <p:nvPr/>
          </p:nvSpPr>
          <p:spPr bwMode="auto">
            <a:xfrm flipH="1">
              <a:off x="339942" y="6031273"/>
              <a:ext cx="8254396" cy="0"/>
            </a:xfrm>
            <a:prstGeom prst="line">
              <a:avLst/>
            </a:prstGeom>
            <a:noFill/>
            <a:ln w="12700">
              <a:solidFill>
                <a:schemeClr val="tx1"/>
              </a:solidFill>
              <a:round/>
              <a:headEnd type="triangle" w="lg" len="lg"/>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37" name="Text Box 6"/>
            <p:cNvSpPr txBox="1">
              <a:spLocks noChangeAspect="1" noChangeArrowheads="1"/>
            </p:cNvSpPr>
            <p:nvPr/>
          </p:nvSpPr>
          <p:spPr bwMode="auto">
            <a:xfrm>
              <a:off x="3948529" y="2143889"/>
              <a:ext cx="1045777" cy="276999"/>
            </a:xfrm>
            <a:prstGeom prst="rect">
              <a:avLst/>
            </a:prstGeom>
            <a:noFill/>
            <a:ln w="12700">
              <a:noFill/>
              <a:miter lim="800000"/>
              <a:headEnd/>
              <a:tailEnd/>
            </a:ln>
            <a:effectLst/>
          </p:spPr>
          <p:txBody>
            <a:bodyPr wrap="none" lIns="90000" rIns="90000">
              <a:spAutoFit/>
            </a:bodyPr>
            <a:lstStyle/>
            <a:p>
              <a:pPr algn="ctr" eaLnBrk="0" hangingPunct="0"/>
              <a:r>
                <a:rPr lang="tr-TR" sz="1200">
                  <a:solidFill>
                    <a:srgbClr val="000000"/>
                  </a:solidFill>
                </a:rPr>
                <a:t>Sportif Başarı</a:t>
              </a:r>
              <a:endParaRPr lang="en-US" sz="1200" baseline="30000" dirty="0">
                <a:solidFill>
                  <a:srgbClr val="000000"/>
                </a:solidFill>
              </a:endParaRPr>
            </a:p>
          </p:txBody>
        </p:sp>
        <p:sp>
          <p:nvSpPr>
            <p:cNvPr id="38" name="Text Box 7"/>
            <p:cNvSpPr txBox="1">
              <a:spLocks noChangeAspect="1" noChangeArrowheads="1"/>
            </p:cNvSpPr>
            <p:nvPr/>
          </p:nvSpPr>
          <p:spPr bwMode="auto">
            <a:xfrm>
              <a:off x="4015591" y="6085566"/>
              <a:ext cx="903109" cy="276999"/>
            </a:xfrm>
            <a:prstGeom prst="rect">
              <a:avLst/>
            </a:prstGeom>
            <a:noFill/>
            <a:ln w="12700">
              <a:noFill/>
              <a:miter lim="800000"/>
              <a:headEnd/>
              <a:tailEnd/>
            </a:ln>
            <a:effectLst/>
          </p:spPr>
          <p:txBody>
            <a:bodyPr wrap="none" lIns="90000" rIns="90000">
              <a:spAutoFit/>
            </a:bodyPr>
            <a:lstStyle/>
            <a:p>
              <a:pPr algn="ctr" eaLnBrk="0" hangingPunct="0">
                <a:buClr>
                  <a:srgbClr val="000000"/>
                </a:buClr>
                <a:buSzPct val="100000"/>
              </a:pPr>
              <a:r>
                <a:rPr lang="tr-TR" sz="1200">
                  <a:solidFill>
                    <a:srgbClr val="000000"/>
                  </a:solidFill>
                </a:rPr>
                <a:t>Mali Başarı</a:t>
              </a:r>
              <a:endParaRPr lang="en-US" sz="1200" dirty="0">
                <a:solidFill>
                  <a:srgbClr val="000000"/>
                </a:solidFill>
              </a:endParaRPr>
            </a:p>
          </p:txBody>
        </p:sp>
        <p:sp>
          <p:nvSpPr>
            <p:cNvPr id="39" name="Text Box 10"/>
            <p:cNvSpPr txBox="1">
              <a:spLocks noChangeAspect="1" noChangeArrowheads="1"/>
            </p:cNvSpPr>
            <p:nvPr/>
          </p:nvSpPr>
          <p:spPr bwMode="auto">
            <a:xfrm>
              <a:off x="527236" y="6088940"/>
              <a:ext cx="718764" cy="276999"/>
            </a:xfrm>
            <a:prstGeom prst="rect">
              <a:avLst/>
            </a:prstGeom>
            <a:noFill/>
            <a:ln w="12700">
              <a:noFill/>
              <a:miter lim="800000"/>
              <a:headEnd/>
              <a:tailEnd/>
            </a:ln>
            <a:effectLst/>
          </p:spPr>
          <p:txBody>
            <a:bodyPr wrap="none" lIns="90000" rIns="90000">
              <a:spAutoFit/>
            </a:bodyPr>
            <a:lstStyle/>
            <a:p>
              <a:pPr algn="ctr" eaLnBrk="0" hangingPunct="0">
                <a:buClr>
                  <a:srgbClr val="000000"/>
                </a:buClr>
                <a:buSzPct val="100000"/>
              </a:pPr>
              <a:r>
                <a:rPr lang="tr-TR" sz="1200" dirty="0">
                  <a:solidFill>
                    <a:srgbClr val="000000"/>
                  </a:solidFill>
                </a:rPr>
                <a:t>Başarısız</a:t>
              </a:r>
              <a:endParaRPr lang="en-US" sz="1200" dirty="0">
                <a:solidFill>
                  <a:srgbClr val="000000"/>
                </a:solidFill>
              </a:endParaRPr>
            </a:p>
          </p:txBody>
        </p:sp>
        <p:sp>
          <p:nvSpPr>
            <p:cNvPr id="40" name="Text Box 11"/>
            <p:cNvSpPr txBox="1">
              <a:spLocks noChangeAspect="1" noChangeArrowheads="1"/>
            </p:cNvSpPr>
            <p:nvPr/>
          </p:nvSpPr>
          <p:spPr bwMode="auto">
            <a:xfrm>
              <a:off x="7827192" y="6088940"/>
              <a:ext cx="632202" cy="276999"/>
            </a:xfrm>
            <a:prstGeom prst="rect">
              <a:avLst/>
            </a:prstGeom>
            <a:noFill/>
            <a:ln w="12700">
              <a:noFill/>
              <a:miter lim="800000"/>
              <a:headEnd/>
              <a:tailEnd/>
            </a:ln>
            <a:effectLst/>
          </p:spPr>
          <p:txBody>
            <a:bodyPr wrap="none" lIns="90000" rIns="90000">
              <a:spAutoFit/>
            </a:bodyPr>
            <a:lstStyle/>
            <a:p>
              <a:pPr algn="ctr" eaLnBrk="0" hangingPunct="0">
                <a:buClr>
                  <a:srgbClr val="000000"/>
                </a:buClr>
                <a:buSzPct val="100000"/>
              </a:pPr>
              <a:r>
                <a:rPr lang="tr-TR" sz="1200" dirty="0">
                  <a:solidFill>
                    <a:srgbClr val="000000"/>
                  </a:solidFill>
                </a:rPr>
                <a:t>Başarılı</a:t>
              </a:r>
              <a:endParaRPr lang="en-US" sz="1200" dirty="0">
                <a:solidFill>
                  <a:srgbClr val="000000"/>
                </a:solidFill>
              </a:endParaRPr>
            </a:p>
          </p:txBody>
        </p:sp>
        <p:sp>
          <p:nvSpPr>
            <p:cNvPr id="41" name="Oval 40"/>
            <p:cNvSpPr>
              <a:spLocks noChangeAspect="1" noChangeArrowheads="1"/>
            </p:cNvSpPr>
            <p:nvPr/>
          </p:nvSpPr>
          <p:spPr bwMode="auto">
            <a:xfrm>
              <a:off x="2473947" y="4735680"/>
              <a:ext cx="1546237" cy="917566"/>
            </a:xfrm>
            <a:prstGeom prst="ellipse">
              <a:avLst/>
            </a:prstGeom>
            <a:solidFill>
              <a:schemeClr val="accent2"/>
            </a:solidFill>
            <a:ln w="9525" cmpd="sng">
              <a:solidFill>
                <a:schemeClr val="bg1"/>
              </a:solidFill>
              <a:round/>
              <a:headEnd/>
              <a:tailEnd/>
            </a:ln>
            <a:effectLst/>
          </p:spPr>
          <p:txBody>
            <a:bodyPr wrap="square" lIns="0" tIns="0" rIns="0" bIns="0" anchor="ctr"/>
            <a:lstStyle/>
            <a:p>
              <a:pPr algn="ctr" eaLnBrk="0" hangingPunct="0"/>
              <a:r>
                <a:rPr lang="tr-TR" sz="1400">
                  <a:solidFill>
                    <a:schemeClr val="bg2"/>
                  </a:solidFill>
                </a:rPr>
                <a:t>Ulusal </a:t>
              </a:r>
              <a:endParaRPr lang="en-US" sz="1400" dirty="0">
                <a:solidFill>
                  <a:schemeClr val="bg2"/>
                </a:solidFill>
              </a:endParaRPr>
            </a:p>
            <a:p>
              <a:pPr algn="ctr" eaLnBrk="0" hangingPunct="0"/>
              <a:r>
                <a:rPr lang="tr-TR" sz="1400" dirty="0">
                  <a:solidFill>
                    <a:schemeClr val="bg2"/>
                  </a:solidFill>
                </a:rPr>
                <a:t>Rekabetçi</a:t>
              </a:r>
              <a:endParaRPr lang="en-US" sz="1400" dirty="0">
                <a:solidFill>
                  <a:schemeClr val="bg2"/>
                </a:solidFill>
              </a:endParaRPr>
            </a:p>
          </p:txBody>
        </p:sp>
        <p:sp>
          <p:nvSpPr>
            <p:cNvPr id="49" name="Oval 48"/>
            <p:cNvSpPr>
              <a:spLocks noChangeArrowheads="1"/>
            </p:cNvSpPr>
            <p:nvPr/>
          </p:nvSpPr>
          <p:spPr bwMode="auto">
            <a:xfrm>
              <a:off x="4860031" y="3902974"/>
              <a:ext cx="1303067" cy="931464"/>
            </a:xfrm>
            <a:prstGeom prst="ellipse">
              <a:avLst/>
            </a:prstGeom>
            <a:solidFill>
              <a:schemeClr val="accent2"/>
            </a:solidFill>
            <a:ln w="9525" cmpd="sng">
              <a:solidFill>
                <a:schemeClr val="bg1"/>
              </a:solidFill>
              <a:round/>
              <a:headEnd/>
              <a:tailEnd/>
            </a:ln>
            <a:effectLst/>
          </p:spPr>
          <p:txBody>
            <a:bodyPr wrap="square" lIns="0" tIns="0" rIns="0" bIns="0" anchor="ctr"/>
            <a:lstStyle/>
            <a:p>
              <a:pPr algn="ctr" eaLnBrk="0" hangingPunct="0"/>
              <a:r>
                <a:rPr lang="tr-TR" sz="1400">
                  <a:solidFill>
                    <a:schemeClr val="bg2"/>
                  </a:solidFill>
                </a:rPr>
                <a:t>Ulusal Yıldız</a:t>
              </a:r>
              <a:endParaRPr lang="en-US" sz="1400" dirty="0">
                <a:solidFill>
                  <a:schemeClr val="bg2"/>
                </a:solidFill>
              </a:endParaRPr>
            </a:p>
          </p:txBody>
        </p:sp>
        <p:pic>
          <p:nvPicPr>
            <p:cNvPr id="63" name="Picture 17"/>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4950" y="5700753"/>
              <a:ext cx="261420" cy="211746"/>
            </a:xfrm>
            <a:prstGeom prst="rect">
              <a:avLst/>
            </a:prstGeom>
            <a:noFill/>
            <a:ln w="9525">
              <a:noFill/>
              <a:miter lim="800000"/>
              <a:headEnd/>
              <a:tailEnd/>
            </a:ln>
            <a:effectLst/>
          </p:spPr>
        </p:pic>
        <p:sp>
          <p:nvSpPr>
            <p:cNvPr id="64" name="Text Box 18"/>
            <p:cNvSpPr txBox="1">
              <a:spLocks noChangeAspect="1" noChangeArrowheads="1"/>
            </p:cNvSpPr>
            <p:nvPr/>
          </p:nvSpPr>
          <p:spPr bwMode="auto">
            <a:xfrm>
              <a:off x="5943694" y="5703468"/>
              <a:ext cx="938375"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Leeds Utd 96</a:t>
              </a:r>
              <a:endParaRPr lang="en-US" sz="1000" b="0" dirty="0">
                <a:solidFill>
                  <a:srgbClr val="000000"/>
                </a:solidFill>
              </a:endParaRPr>
            </a:p>
          </p:txBody>
        </p:sp>
        <p:pic>
          <p:nvPicPr>
            <p:cNvPr id="65" name="Picture 20"/>
            <p:cNvPicPr>
              <a:picLocks noChangeAspect="1" noChangeArrowheads="1"/>
            </p:cNvPicPr>
            <p:nvPr/>
          </p:nvPicPr>
          <p:blipFill>
            <a:blip r:embed="rId3" cstate="print">
              <a:extLst>
                <a:ext uri="{28A0092B-C50C-407E-A947-70E740481C1C}">
                  <a14:useLocalDpi xmlns:a14="http://schemas.microsoft.com/office/drawing/2010/main" val="0"/>
                </a:ext>
              </a:extLst>
            </a:blip>
            <a:srcRect l="14166" r="14896" b="52583"/>
            <a:stretch>
              <a:fillRect/>
            </a:stretch>
          </p:blipFill>
          <p:spPr bwMode="auto">
            <a:xfrm>
              <a:off x="6268165" y="5229200"/>
              <a:ext cx="248051" cy="256538"/>
            </a:xfrm>
            <a:prstGeom prst="rect">
              <a:avLst/>
            </a:prstGeom>
            <a:noFill/>
            <a:ln w="9525">
              <a:noFill/>
              <a:miter lim="800000"/>
              <a:headEnd/>
              <a:tailEnd/>
            </a:ln>
            <a:effectLst/>
          </p:spPr>
        </p:pic>
        <p:sp>
          <p:nvSpPr>
            <p:cNvPr id="66" name="Text Box 21"/>
            <p:cNvSpPr txBox="1">
              <a:spLocks noChangeAspect="1" noChangeArrowheads="1"/>
            </p:cNvSpPr>
            <p:nvPr/>
          </p:nvSpPr>
          <p:spPr bwMode="auto">
            <a:xfrm>
              <a:off x="6049328" y="5428722"/>
              <a:ext cx="1258976"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Manchester Utd 93</a:t>
              </a:r>
              <a:endParaRPr lang="en-US" sz="1000" b="0" dirty="0">
                <a:solidFill>
                  <a:srgbClr val="000000"/>
                </a:solidFill>
              </a:endParaRPr>
            </a:p>
          </p:txBody>
        </p:sp>
        <p:pic>
          <p:nvPicPr>
            <p:cNvPr id="67" name="Picture 27"/>
            <p:cNvPicPr>
              <a:picLocks noChangeAspect="1" noChangeArrowheads="1"/>
            </p:cNvPicPr>
            <p:nvPr/>
          </p:nvPicPr>
          <p:blipFill>
            <a:blip r:embed="rId3" cstate="print">
              <a:extLst>
                <a:ext uri="{28A0092B-C50C-407E-A947-70E740481C1C}">
                  <a14:useLocalDpi xmlns:a14="http://schemas.microsoft.com/office/drawing/2010/main" val="0"/>
                </a:ext>
              </a:extLst>
            </a:blip>
            <a:srcRect l="14166" r="14896" b="52583"/>
            <a:stretch>
              <a:fillRect/>
            </a:stretch>
          </p:blipFill>
          <p:spPr bwMode="auto">
            <a:xfrm>
              <a:off x="6012160" y="4125003"/>
              <a:ext cx="248051" cy="256538"/>
            </a:xfrm>
            <a:prstGeom prst="rect">
              <a:avLst/>
            </a:prstGeom>
            <a:noFill/>
            <a:ln w="9525">
              <a:noFill/>
              <a:miter lim="800000"/>
              <a:headEnd/>
              <a:tailEnd/>
            </a:ln>
            <a:effectLst/>
          </p:spPr>
        </p:pic>
        <p:sp>
          <p:nvSpPr>
            <p:cNvPr id="68" name="Text Box 28"/>
            <p:cNvSpPr txBox="1">
              <a:spLocks noChangeAspect="1" noChangeArrowheads="1"/>
            </p:cNvSpPr>
            <p:nvPr/>
          </p:nvSpPr>
          <p:spPr bwMode="auto">
            <a:xfrm>
              <a:off x="6125144" y="4134316"/>
              <a:ext cx="1258976"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Manchester Utd 95</a:t>
              </a:r>
              <a:endParaRPr lang="en-US" sz="1000" b="0" dirty="0">
                <a:solidFill>
                  <a:srgbClr val="000000"/>
                </a:solidFill>
              </a:endParaRPr>
            </a:p>
          </p:txBody>
        </p:sp>
        <p:pic>
          <p:nvPicPr>
            <p:cNvPr id="69" name="Picture 30"/>
            <p:cNvPicPr>
              <a:picLocks noChangeAspect="1" noChangeArrowheads="1"/>
            </p:cNvPicPr>
            <p:nvPr/>
          </p:nvPicPr>
          <p:blipFill>
            <a:blip r:embed="rId3" cstate="print">
              <a:extLst>
                <a:ext uri="{28A0092B-C50C-407E-A947-70E740481C1C}">
                  <a14:useLocalDpi xmlns:a14="http://schemas.microsoft.com/office/drawing/2010/main" val="0"/>
                </a:ext>
              </a:extLst>
            </a:blip>
            <a:srcRect l="14166" r="14896" b="52583"/>
            <a:stretch>
              <a:fillRect/>
            </a:stretch>
          </p:blipFill>
          <p:spPr bwMode="auto">
            <a:xfrm>
              <a:off x="6290731" y="3568273"/>
              <a:ext cx="248051" cy="256538"/>
            </a:xfrm>
            <a:prstGeom prst="rect">
              <a:avLst/>
            </a:prstGeom>
            <a:noFill/>
            <a:ln w="9525">
              <a:noFill/>
              <a:miter lim="800000"/>
              <a:headEnd/>
              <a:tailEnd/>
            </a:ln>
            <a:effectLst/>
          </p:spPr>
        </p:pic>
        <p:sp>
          <p:nvSpPr>
            <p:cNvPr id="70" name="Text Box 31"/>
            <p:cNvSpPr txBox="1">
              <a:spLocks noChangeAspect="1" noChangeArrowheads="1"/>
            </p:cNvSpPr>
            <p:nvPr/>
          </p:nvSpPr>
          <p:spPr bwMode="auto">
            <a:xfrm>
              <a:off x="6503133" y="3577587"/>
              <a:ext cx="1258976"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Manchester Utd 97</a:t>
              </a:r>
              <a:endParaRPr lang="en-US" sz="1000" b="0" dirty="0">
                <a:solidFill>
                  <a:srgbClr val="000000"/>
                </a:solidFill>
              </a:endParaRPr>
            </a:p>
          </p:txBody>
        </p:sp>
        <p:pic>
          <p:nvPicPr>
            <p:cNvPr id="71" name="Picture 33"/>
            <p:cNvPicPr>
              <a:picLocks noChangeAspect="1" noChangeArrowheads="1"/>
            </p:cNvPicPr>
            <p:nvPr/>
          </p:nvPicPr>
          <p:blipFill>
            <a:blip r:embed="rId3" cstate="print">
              <a:extLst>
                <a:ext uri="{28A0092B-C50C-407E-A947-70E740481C1C}">
                  <a14:useLocalDpi xmlns:a14="http://schemas.microsoft.com/office/drawing/2010/main" val="0"/>
                </a:ext>
              </a:extLst>
            </a:blip>
            <a:srcRect l="14166" r="14896" b="52583"/>
            <a:stretch>
              <a:fillRect/>
            </a:stretch>
          </p:blipFill>
          <p:spPr bwMode="auto">
            <a:xfrm>
              <a:off x="8162787" y="3158781"/>
              <a:ext cx="248051" cy="256538"/>
            </a:xfrm>
            <a:prstGeom prst="rect">
              <a:avLst/>
            </a:prstGeom>
            <a:noFill/>
            <a:ln w="9525">
              <a:noFill/>
              <a:miter lim="800000"/>
              <a:headEnd/>
              <a:tailEnd/>
            </a:ln>
            <a:effectLst/>
          </p:spPr>
        </p:pic>
        <p:sp>
          <p:nvSpPr>
            <p:cNvPr id="72" name="Text Box 34"/>
            <p:cNvSpPr txBox="1">
              <a:spLocks noChangeAspect="1" noChangeArrowheads="1"/>
            </p:cNvSpPr>
            <p:nvPr/>
          </p:nvSpPr>
          <p:spPr bwMode="auto">
            <a:xfrm>
              <a:off x="7865536" y="3408849"/>
              <a:ext cx="873646" cy="400110"/>
            </a:xfrm>
            <a:prstGeom prst="rect">
              <a:avLst/>
            </a:prstGeom>
            <a:noFill/>
            <a:ln w="12700">
              <a:noFill/>
              <a:miter lim="800000"/>
              <a:headEnd/>
              <a:tailEnd/>
            </a:ln>
            <a:effectLst/>
          </p:spPr>
          <p:txBody>
            <a:bodyPr wrap="square" lIns="90000" rIns="90000">
              <a:spAutoFit/>
            </a:bodyPr>
            <a:lstStyle/>
            <a:p>
              <a:pPr eaLnBrk="0" hangingPunct="0"/>
              <a:r>
                <a:rPr lang="en-US" sz="1000" b="0">
                  <a:solidFill>
                    <a:srgbClr val="000000"/>
                  </a:solidFill>
                </a:rPr>
                <a:t>Manchester Utd 04</a:t>
              </a:r>
              <a:endParaRPr lang="en-US" sz="1000" b="0" dirty="0">
                <a:solidFill>
                  <a:srgbClr val="000000"/>
                </a:solidFill>
              </a:endParaRPr>
            </a:p>
          </p:txBody>
        </p:sp>
        <p:sp>
          <p:nvSpPr>
            <p:cNvPr id="73" name="Line 36"/>
            <p:cNvSpPr>
              <a:spLocks noChangeShapeType="1"/>
            </p:cNvSpPr>
            <p:nvPr/>
          </p:nvSpPr>
          <p:spPr bwMode="auto">
            <a:xfrm flipV="1">
              <a:off x="5965973" y="4411275"/>
              <a:ext cx="249537" cy="955572"/>
            </a:xfrm>
            <a:prstGeom prst="line">
              <a:avLst/>
            </a:prstGeom>
            <a:noFill/>
            <a:ln w="28575">
              <a:solidFill>
                <a:srgbClr val="A5011C"/>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74" name="Line 37"/>
            <p:cNvSpPr>
              <a:spLocks noChangeShapeType="1"/>
            </p:cNvSpPr>
            <p:nvPr/>
          </p:nvSpPr>
          <p:spPr bwMode="auto">
            <a:xfrm flipV="1">
              <a:off x="6335286" y="3833441"/>
              <a:ext cx="83179" cy="282328"/>
            </a:xfrm>
            <a:prstGeom prst="line">
              <a:avLst/>
            </a:prstGeom>
            <a:noFill/>
            <a:ln w="28575">
              <a:solidFill>
                <a:srgbClr val="A5011C"/>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75" name="Line 41"/>
            <p:cNvSpPr>
              <a:spLocks noChangeShapeType="1"/>
            </p:cNvSpPr>
            <p:nvPr/>
          </p:nvSpPr>
          <p:spPr bwMode="auto">
            <a:xfrm flipV="1">
              <a:off x="6513530" y="3116762"/>
              <a:ext cx="451543" cy="412633"/>
            </a:xfrm>
            <a:prstGeom prst="line">
              <a:avLst/>
            </a:prstGeom>
            <a:noFill/>
            <a:ln w="28575">
              <a:solidFill>
                <a:srgbClr val="A5011C"/>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76" name="Line 42"/>
            <p:cNvSpPr>
              <a:spLocks noChangeShapeType="1"/>
            </p:cNvSpPr>
            <p:nvPr/>
          </p:nvSpPr>
          <p:spPr bwMode="auto">
            <a:xfrm>
              <a:off x="7772144" y="3094980"/>
              <a:ext cx="357968" cy="152023"/>
            </a:xfrm>
            <a:prstGeom prst="line">
              <a:avLst/>
            </a:prstGeom>
            <a:noFill/>
            <a:ln w="28575">
              <a:solidFill>
                <a:srgbClr val="A5011C"/>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77" name="Text Box 46"/>
            <p:cNvSpPr txBox="1">
              <a:spLocks noChangeAspect="1" noChangeArrowheads="1"/>
            </p:cNvSpPr>
            <p:nvPr/>
          </p:nvSpPr>
          <p:spPr bwMode="auto">
            <a:xfrm>
              <a:off x="3729991" y="4339135"/>
              <a:ext cx="938375" cy="246221"/>
            </a:xfrm>
            <a:prstGeom prst="rect">
              <a:avLst/>
            </a:prstGeom>
            <a:solidFill>
              <a:schemeClr val="bg1"/>
            </a:solidFill>
            <a:ln w="12700">
              <a:noFill/>
              <a:miter lim="800000"/>
              <a:headEnd/>
              <a:tailEnd/>
            </a:ln>
            <a:effectLst/>
          </p:spPr>
          <p:txBody>
            <a:bodyPr wrap="none" lIns="90000" rIns="90000">
              <a:spAutoFit/>
            </a:bodyPr>
            <a:lstStyle/>
            <a:p>
              <a:pPr eaLnBrk="0" hangingPunct="0"/>
              <a:r>
                <a:rPr lang="en-US" sz="1000" b="0">
                  <a:solidFill>
                    <a:srgbClr val="000000"/>
                  </a:solidFill>
                </a:rPr>
                <a:t>Leeds Utd 99</a:t>
              </a:r>
              <a:endParaRPr lang="en-US" sz="1000" b="0" dirty="0">
                <a:solidFill>
                  <a:srgbClr val="000000"/>
                </a:solidFill>
              </a:endParaRPr>
            </a:p>
          </p:txBody>
        </p:sp>
        <p:pic>
          <p:nvPicPr>
            <p:cNvPr id="78" name="Picture 48"/>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12793" y="3550716"/>
              <a:ext cx="261420" cy="211746"/>
            </a:xfrm>
            <a:prstGeom prst="rect">
              <a:avLst/>
            </a:prstGeom>
            <a:noFill/>
            <a:ln w="9525">
              <a:noFill/>
              <a:miter lim="800000"/>
              <a:headEnd/>
              <a:tailEnd/>
            </a:ln>
            <a:effectLst/>
          </p:spPr>
        </p:pic>
        <p:sp>
          <p:nvSpPr>
            <p:cNvPr id="79" name="Text Box 50"/>
            <p:cNvSpPr txBox="1">
              <a:spLocks noChangeAspect="1" noChangeArrowheads="1"/>
            </p:cNvSpPr>
            <p:nvPr/>
          </p:nvSpPr>
          <p:spPr bwMode="auto">
            <a:xfrm>
              <a:off x="3852337" y="3314544"/>
              <a:ext cx="938375" cy="246221"/>
            </a:xfrm>
            <a:prstGeom prst="rect">
              <a:avLst/>
            </a:prstGeom>
            <a:solidFill>
              <a:schemeClr val="bg1"/>
            </a:solidFill>
            <a:ln w="12700">
              <a:noFill/>
              <a:miter lim="800000"/>
              <a:headEnd/>
              <a:tailEnd/>
            </a:ln>
            <a:effectLst/>
          </p:spPr>
          <p:txBody>
            <a:bodyPr wrap="none" lIns="90000" rIns="90000">
              <a:spAutoFit/>
            </a:bodyPr>
            <a:lstStyle/>
            <a:p>
              <a:pPr eaLnBrk="0" hangingPunct="0"/>
              <a:r>
                <a:rPr lang="en-US" sz="1000" b="0">
                  <a:solidFill>
                    <a:srgbClr val="000000"/>
                  </a:solidFill>
                </a:rPr>
                <a:t>Leeds Utd 01</a:t>
              </a:r>
              <a:endParaRPr lang="en-US" sz="1000" b="0" dirty="0">
                <a:solidFill>
                  <a:srgbClr val="000000"/>
                </a:solidFill>
              </a:endParaRPr>
            </a:p>
          </p:txBody>
        </p:sp>
        <p:pic>
          <p:nvPicPr>
            <p:cNvPr id="80" name="Picture 5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3225" y="3887338"/>
              <a:ext cx="261420" cy="211746"/>
            </a:xfrm>
            <a:prstGeom prst="rect">
              <a:avLst/>
            </a:prstGeom>
            <a:noFill/>
            <a:ln w="9525">
              <a:noFill/>
              <a:miter lim="800000"/>
              <a:headEnd/>
              <a:tailEnd/>
            </a:ln>
            <a:effectLst/>
          </p:spPr>
        </p:pic>
        <p:sp>
          <p:nvSpPr>
            <p:cNvPr id="81" name="Text Box 54"/>
            <p:cNvSpPr txBox="1">
              <a:spLocks noChangeAspect="1" noChangeArrowheads="1"/>
            </p:cNvSpPr>
            <p:nvPr/>
          </p:nvSpPr>
          <p:spPr bwMode="auto">
            <a:xfrm>
              <a:off x="3230355" y="3912142"/>
              <a:ext cx="938375"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Leeds Utd 02</a:t>
              </a:r>
              <a:endParaRPr lang="en-US" sz="1000" b="0" dirty="0">
                <a:solidFill>
                  <a:srgbClr val="000000"/>
                </a:solidFill>
              </a:endParaRPr>
            </a:p>
          </p:txBody>
        </p:sp>
        <p:pic>
          <p:nvPicPr>
            <p:cNvPr id="82" name="Picture 56"/>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81778" y="4593159"/>
              <a:ext cx="261420" cy="211746"/>
            </a:xfrm>
            <a:prstGeom prst="rect">
              <a:avLst/>
            </a:prstGeom>
            <a:noFill/>
            <a:ln w="9525">
              <a:noFill/>
              <a:miter lim="800000"/>
              <a:headEnd/>
              <a:tailEnd/>
            </a:ln>
            <a:effectLst/>
          </p:spPr>
        </p:pic>
        <p:sp>
          <p:nvSpPr>
            <p:cNvPr id="83" name="Text Box 57"/>
            <p:cNvSpPr txBox="1">
              <a:spLocks noChangeAspect="1" noChangeArrowheads="1"/>
            </p:cNvSpPr>
            <p:nvPr/>
          </p:nvSpPr>
          <p:spPr bwMode="auto">
            <a:xfrm>
              <a:off x="2010521" y="4595873"/>
              <a:ext cx="938375"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Leeds Utd 03</a:t>
              </a:r>
              <a:endParaRPr lang="en-US" sz="1000" b="0" dirty="0">
                <a:solidFill>
                  <a:srgbClr val="000000"/>
                </a:solidFill>
              </a:endParaRPr>
            </a:p>
          </p:txBody>
        </p:sp>
        <p:pic>
          <p:nvPicPr>
            <p:cNvPr id="84" name="Picture 5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9990" y="5624742"/>
              <a:ext cx="261420" cy="211746"/>
            </a:xfrm>
            <a:prstGeom prst="rect">
              <a:avLst/>
            </a:prstGeom>
            <a:noFill/>
            <a:ln w="9525">
              <a:noFill/>
              <a:miter lim="800000"/>
              <a:headEnd/>
              <a:tailEnd/>
            </a:ln>
            <a:effectLst/>
          </p:spPr>
        </p:pic>
        <p:sp>
          <p:nvSpPr>
            <p:cNvPr id="85" name="Text Box 60"/>
            <p:cNvSpPr txBox="1">
              <a:spLocks noChangeAspect="1" noChangeArrowheads="1"/>
            </p:cNvSpPr>
            <p:nvPr/>
          </p:nvSpPr>
          <p:spPr bwMode="auto">
            <a:xfrm>
              <a:off x="1178732" y="5627456"/>
              <a:ext cx="938375" cy="246221"/>
            </a:xfrm>
            <a:prstGeom prst="rect">
              <a:avLst/>
            </a:prstGeom>
            <a:noFill/>
            <a:ln w="12700">
              <a:noFill/>
              <a:miter lim="800000"/>
              <a:headEnd/>
              <a:tailEnd/>
            </a:ln>
            <a:effectLst/>
          </p:spPr>
          <p:txBody>
            <a:bodyPr wrap="none" lIns="90000" rIns="90000">
              <a:spAutoFit/>
            </a:bodyPr>
            <a:lstStyle/>
            <a:p>
              <a:pPr eaLnBrk="0" hangingPunct="0"/>
              <a:r>
                <a:rPr lang="en-US" sz="1000" b="0">
                  <a:solidFill>
                    <a:srgbClr val="000000"/>
                  </a:solidFill>
                </a:rPr>
                <a:t>Leeds Utd 04</a:t>
              </a:r>
              <a:endParaRPr lang="en-US" sz="1000" b="0" dirty="0">
                <a:solidFill>
                  <a:srgbClr val="000000"/>
                </a:solidFill>
              </a:endParaRPr>
            </a:p>
          </p:txBody>
        </p:sp>
        <p:sp>
          <p:nvSpPr>
            <p:cNvPr id="86" name="Line 61"/>
            <p:cNvSpPr>
              <a:spLocks noChangeShapeType="1"/>
            </p:cNvSpPr>
            <p:nvPr/>
          </p:nvSpPr>
          <p:spPr bwMode="auto">
            <a:xfrm flipH="1" flipV="1">
              <a:off x="4955944" y="4595872"/>
              <a:ext cx="480972" cy="693780"/>
            </a:xfrm>
            <a:prstGeom prst="line">
              <a:avLst/>
            </a:prstGeom>
            <a:noFill/>
            <a:ln w="28575">
              <a:solidFill>
                <a:schemeClr val="tx2">
                  <a:lumMod val="40000"/>
                  <a:lumOff val="60000"/>
                </a:schemeClr>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87" name="Line 62"/>
            <p:cNvSpPr>
              <a:spLocks noChangeShapeType="1"/>
            </p:cNvSpPr>
            <p:nvPr/>
          </p:nvSpPr>
          <p:spPr bwMode="auto">
            <a:xfrm flipH="1" flipV="1">
              <a:off x="4563817" y="3814041"/>
              <a:ext cx="166358" cy="434350"/>
            </a:xfrm>
            <a:prstGeom prst="line">
              <a:avLst/>
            </a:prstGeom>
            <a:noFill/>
            <a:ln w="28575">
              <a:solidFill>
                <a:schemeClr val="tx2">
                  <a:lumMod val="40000"/>
                  <a:lumOff val="60000"/>
                </a:schemeClr>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88" name="Line 63"/>
            <p:cNvSpPr>
              <a:spLocks noChangeShapeType="1"/>
            </p:cNvSpPr>
            <p:nvPr/>
          </p:nvSpPr>
          <p:spPr bwMode="auto">
            <a:xfrm flipH="1">
              <a:off x="3530018" y="3683736"/>
              <a:ext cx="724844" cy="217176"/>
            </a:xfrm>
            <a:prstGeom prst="line">
              <a:avLst/>
            </a:prstGeom>
            <a:noFill/>
            <a:ln w="28575">
              <a:solidFill>
                <a:schemeClr val="tx2">
                  <a:lumMod val="40000"/>
                  <a:lumOff val="60000"/>
                </a:schemeClr>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89" name="Line 64"/>
            <p:cNvSpPr>
              <a:spLocks noChangeShapeType="1"/>
            </p:cNvSpPr>
            <p:nvPr/>
          </p:nvSpPr>
          <p:spPr bwMode="auto">
            <a:xfrm flipH="1">
              <a:off x="2139741" y="4107228"/>
              <a:ext cx="926852" cy="456068"/>
            </a:xfrm>
            <a:prstGeom prst="line">
              <a:avLst/>
            </a:prstGeom>
            <a:noFill/>
            <a:ln w="28575">
              <a:solidFill>
                <a:schemeClr val="tx2">
                  <a:lumMod val="40000"/>
                  <a:lumOff val="60000"/>
                </a:schemeClr>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90" name="Line 65"/>
            <p:cNvSpPr>
              <a:spLocks noChangeShapeType="1"/>
            </p:cNvSpPr>
            <p:nvPr/>
          </p:nvSpPr>
          <p:spPr bwMode="auto">
            <a:xfrm flipH="1">
              <a:off x="1272304" y="4856484"/>
              <a:ext cx="558486" cy="673243"/>
            </a:xfrm>
            <a:prstGeom prst="line">
              <a:avLst/>
            </a:prstGeom>
            <a:noFill/>
            <a:ln w="28575">
              <a:solidFill>
                <a:schemeClr val="tx2">
                  <a:lumMod val="40000"/>
                  <a:lumOff val="60000"/>
                </a:schemeClr>
              </a:solidFill>
              <a:round/>
              <a:headEnd/>
              <a:tailEnd type="triangle" w="lg" len="lg"/>
            </a:ln>
            <a:effectLst/>
          </p:spPr>
          <p:txBody>
            <a:bodyPr wrap="none" lIns="90000" rIns="90000" anchor="ctr"/>
            <a:lstStyle/>
            <a:p>
              <a:pPr eaLnBrk="0" hangingPunct="0">
                <a:buFontTx/>
                <a:buChar char="•"/>
              </a:pPr>
              <a:endParaRPr lang="en-US" sz="1200">
                <a:solidFill>
                  <a:srgbClr val="000000"/>
                </a:solidFill>
              </a:endParaRPr>
            </a:p>
          </p:txBody>
        </p:sp>
        <p:sp>
          <p:nvSpPr>
            <p:cNvPr id="91" name="Oval 15"/>
            <p:cNvSpPr>
              <a:spLocks noChangeAspect="1" noChangeArrowheads="1"/>
            </p:cNvSpPr>
            <p:nvPr/>
          </p:nvSpPr>
          <p:spPr bwMode="auto">
            <a:xfrm>
              <a:off x="1907704" y="3140968"/>
              <a:ext cx="1512168" cy="841005"/>
            </a:xfrm>
            <a:prstGeom prst="ellipse">
              <a:avLst/>
            </a:prstGeom>
            <a:solidFill>
              <a:schemeClr val="accent2"/>
            </a:solidFill>
            <a:ln w="9525" cmpd="sng">
              <a:solidFill>
                <a:schemeClr val="bg1"/>
              </a:solidFill>
              <a:round/>
              <a:headEnd/>
              <a:tailEnd/>
            </a:ln>
            <a:effectLst/>
          </p:spPr>
          <p:txBody>
            <a:bodyPr wrap="square" lIns="0" tIns="0" rIns="0" bIns="0" anchor="ctr"/>
            <a:lstStyle/>
            <a:p>
              <a:pPr algn="ctr" eaLnBrk="0" hangingPunct="0"/>
              <a:r>
                <a:rPr lang="tr-TR" sz="1400">
                  <a:solidFill>
                    <a:schemeClr val="bg2"/>
                  </a:solidFill>
                </a:rPr>
                <a:t>Bölgesel Rekabetçi</a:t>
              </a:r>
              <a:endParaRPr lang="en-US" sz="1400" dirty="0">
                <a:solidFill>
                  <a:schemeClr val="bg2"/>
                </a:solidFill>
              </a:endParaRPr>
            </a:p>
          </p:txBody>
        </p:sp>
        <p:pic>
          <p:nvPicPr>
            <p:cNvPr id="92" name="Picture 4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51429" y="4336415"/>
              <a:ext cx="261420" cy="211746"/>
            </a:xfrm>
            <a:prstGeom prst="rect">
              <a:avLst/>
            </a:prstGeom>
            <a:noFill/>
            <a:ln w="9525">
              <a:noFill/>
              <a:miter lim="800000"/>
              <a:headEnd/>
              <a:tailEnd/>
            </a:ln>
            <a:effectLst/>
          </p:spPr>
        </p:pic>
        <p:sp>
          <p:nvSpPr>
            <p:cNvPr id="93" name="Oval 14"/>
            <p:cNvSpPr>
              <a:spLocks noChangeArrowheads="1"/>
            </p:cNvSpPr>
            <p:nvPr/>
          </p:nvSpPr>
          <p:spPr bwMode="auto">
            <a:xfrm>
              <a:off x="6660232" y="2276872"/>
              <a:ext cx="1512168" cy="792088"/>
            </a:xfrm>
            <a:prstGeom prst="ellipse">
              <a:avLst/>
            </a:prstGeom>
            <a:solidFill>
              <a:schemeClr val="accent2"/>
            </a:solidFill>
            <a:ln w="9525" cmpd="sng">
              <a:solidFill>
                <a:schemeClr val="bg1"/>
              </a:solidFill>
              <a:round/>
              <a:headEnd/>
              <a:tailEnd/>
            </a:ln>
            <a:effectLst/>
          </p:spPr>
          <p:txBody>
            <a:bodyPr wrap="square" lIns="0" tIns="0" rIns="0" bIns="0" anchor="ctr"/>
            <a:lstStyle/>
            <a:p>
              <a:pPr algn="ctr" eaLnBrk="0" hangingPunct="0"/>
              <a:r>
                <a:rPr lang="tr-TR" sz="1400">
                  <a:solidFill>
                    <a:schemeClr val="bg2"/>
                  </a:solidFill>
                </a:rPr>
                <a:t>Küresel Marka</a:t>
              </a:r>
              <a:endParaRPr lang="en-US" sz="1400" dirty="0">
                <a:solidFill>
                  <a:schemeClr val="bg2"/>
                </a:solidFill>
              </a:endParaRPr>
            </a:p>
          </p:txBody>
        </p:sp>
        <p:pic>
          <p:nvPicPr>
            <p:cNvPr id="94" name="Picture 39"/>
            <p:cNvPicPr>
              <a:picLocks noChangeAspect="1" noChangeArrowheads="1"/>
            </p:cNvPicPr>
            <p:nvPr/>
          </p:nvPicPr>
          <p:blipFill>
            <a:blip r:embed="rId3" cstate="print">
              <a:extLst>
                <a:ext uri="{28A0092B-C50C-407E-A947-70E740481C1C}">
                  <a14:useLocalDpi xmlns:a14="http://schemas.microsoft.com/office/drawing/2010/main" val="0"/>
                </a:ext>
              </a:extLst>
            </a:blip>
            <a:srcRect l="14166" r="14896" b="52583"/>
            <a:stretch>
              <a:fillRect/>
            </a:stretch>
          </p:blipFill>
          <p:spPr bwMode="auto">
            <a:xfrm>
              <a:off x="6667055" y="2841531"/>
              <a:ext cx="248051" cy="256538"/>
            </a:xfrm>
            <a:prstGeom prst="rect">
              <a:avLst/>
            </a:prstGeom>
            <a:noFill/>
            <a:ln w="9525">
              <a:noFill/>
              <a:miter lim="800000"/>
              <a:headEnd/>
              <a:tailEnd/>
            </a:ln>
            <a:effectLst/>
          </p:spPr>
        </p:pic>
      </p:grpSp>
    </p:spTree>
    <p:extLst>
      <p:ext uri="{BB962C8B-B14F-4D97-AF65-F5344CB8AC3E}">
        <p14:creationId xmlns:p14="http://schemas.microsoft.com/office/powerpoint/2010/main" val="887791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11</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Önceliklerin Belirlenmesi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395536" y="548680"/>
            <a:ext cx="8064895" cy="646331"/>
          </a:xfrm>
          <a:prstGeom prst="rect">
            <a:avLst/>
          </a:prstGeom>
        </p:spPr>
        <p:txBody>
          <a:bodyPr wrap="square">
            <a:spAutoFit/>
          </a:bodyPr>
          <a:lstStyle/>
          <a:p>
            <a:pPr algn="ctr">
              <a:defRPr/>
            </a:pPr>
            <a:r>
              <a:rPr lang="tr-TR" b="1" u="sng" dirty="0">
                <a:latin typeface="Tahoma" panose="020B0604030504040204" pitchFamily="34" charset="0"/>
                <a:ea typeface="Tahoma" panose="020B0604030504040204" pitchFamily="34" charset="0"/>
                <a:cs typeface="Tahoma" panose="020B0604030504040204" pitchFamily="34" charset="0"/>
              </a:rPr>
              <a:t>Stratejik Konum hedefi belirlendikten sonra önceliklere karar verilmesi gerekmektedir</a:t>
            </a:r>
          </a:p>
        </p:txBody>
      </p:sp>
      <p:sp>
        <p:nvSpPr>
          <p:cNvPr id="30" name="Subtitle"/>
          <p:cNvSpPr txBox="1">
            <a:spLocks/>
          </p:cNvSpPr>
          <p:nvPr/>
        </p:nvSpPr>
        <p:spPr>
          <a:xfrm>
            <a:off x="308795" y="1268760"/>
            <a:ext cx="8530835" cy="257635"/>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b="1" u="sng" dirty="0">
                <a:solidFill>
                  <a:srgbClr val="C00000"/>
                </a:solidFill>
                <a:latin typeface="Tahoma" panose="020B0604030504040204" pitchFamily="34" charset="0"/>
                <a:ea typeface="Tahoma" panose="020B0604030504040204" pitchFamily="34" charset="0"/>
                <a:cs typeface="Tahoma" panose="020B0604030504040204" pitchFamily="34" charset="0"/>
              </a:rPr>
              <a:t>Kulüplerde En iyi Yönetim Uygulamaları</a:t>
            </a:r>
            <a:endParaRPr lang="en-US"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55" name="Group 54"/>
          <p:cNvGrpSpPr/>
          <p:nvPr/>
        </p:nvGrpSpPr>
        <p:grpSpPr>
          <a:xfrm>
            <a:off x="179512" y="1628800"/>
            <a:ext cx="8784976" cy="4608512"/>
            <a:chOff x="179512" y="1844824"/>
            <a:chExt cx="8784976" cy="4392488"/>
          </a:xfrm>
        </p:grpSpPr>
        <p:sp>
          <p:nvSpPr>
            <p:cNvPr id="56" name="45 Dikdörtgen"/>
            <p:cNvSpPr/>
            <p:nvPr/>
          </p:nvSpPr>
          <p:spPr>
            <a:xfrm>
              <a:off x="179512" y="1844824"/>
              <a:ext cx="8784976" cy="4392488"/>
            </a:xfrm>
            <a:prstGeom prst="rect">
              <a:avLst/>
            </a:prstGeom>
            <a:solidFill>
              <a:srgbClr val="FF9D0B">
                <a:alpha val="0"/>
              </a:srgbClr>
            </a:solidFill>
            <a:ln w="19050">
              <a:solidFill>
                <a:srgbClr val="A501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7" name="Line 28"/>
            <p:cNvSpPr>
              <a:spLocks noChangeShapeType="1"/>
            </p:cNvSpPr>
            <p:nvPr/>
          </p:nvSpPr>
          <p:spPr bwMode="auto">
            <a:xfrm flipH="1">
              <a:off x="2512416" y="5689546"/>
              <a:ext cx="327711" cy="0"/>
            </a:xfrm>
            <a:prstGeom prst="line">
              <a:avLst/>
            </a:prstGeom>
            <a:solidFill/>
            <a:ln w="9525" cmpd="sng">
              <a:solidFill>
                <a:schemeClr val="tx1"/>
              </a:solidFill>
              <a:prstDash val="solid"/>
              <a:round/>
              <a:headEnd/>
              <a:tailEnd/>
            </a:ln>
            <a:effectLst/>
          </p:spPr>
          <p:txBody>
            <a:bodyPr wrap="none" lIns="90000" rIns="90000" anchor="ctr"/>
            <a:lstStyle/>
            <a:p>
              <a:endParaRPr lang="en-US"/>
            </a:p>
          </p:txBody>
        </p:sp>
        <p:sp>
          <p:nvSpPr>
            <p:cNvPr id="58" name="Line 28"/>
            <p:cNvSpPr>
              <a:spLocks noChangeShapeType="1"/>
            </p:cNvSpPr>
            <p:nvPr/>
          </p:nvSpPr>
          <p:spPr bwMode="auto">
            <a:xfrm flipH="1">
              <a:off x="5580552" y="2324401"/>
              <a:ext cx="1080000" cy="0"/>
            </a:xfrm>
            <a:prstGeom prst="line">
              <a:avLst/>
            </a:prstGeom>
            <a:solidFill/>
            <a:ln w="9525" cmpd="sng">
              <a:solidFill>
                <a:schemeClr val="tx1"/>
              </a:solidFill>
              <a:prstDash val="solid"/>
              <a:round/>
              <a:headEnd/>
              <a:tailEnd/>
            </a:ln>
            <a:effectLst/>
          </p:spPr>
          <p:txBody>
            <a:bodyPr wrap="none" lIns="90000" rIns="90000" anchor="ctr"/>
            <a:lstStyle/>
            <a:p>
              <a:endParaRPr lang="en-US"/>
            </a:p>
          </p:txBody>
        </p:sp>
        <p:sp>
          <p:nvSpPr>
            <p:cNvPr id="59" name="Line 35"/>
            <p:cNvSpPr>
              <a:spLocks noChangeShapeType="1"/>
            </p:cNvSpPr>
            <p:nvPr/>
          </p:nvSpPr>
          <p:spPr bwMode="auto">
            <a:xfrm flipH="1">
              <a:off x="6327183" y="4069764"/>
              <a:ext cx="324000" cy="0"/>
            </a:xfrm>
            <a:prstGeom prst="line">
              <a:avLst/>
            </a:prstGeom>
            <a:solidFill/>
            <a:ln w="9525" cmpd="sng">
              <a:solidFill>
                <a:schemeClr val="tx1"/>
              </a:solidFill>
              <a:prstDash val="solid"/>
              <a:round/>
              <a:headEnd/>
              <a:tailEnd/>
            </a:ln>
            <a:effectLst/>
          </p:spPr>
          <p:txBody>
            <a:bodyPr wrap="none" lIns="90000" rIns="90000" anchor="ctr"/>
            <a:lstStyle/>
            <a:p>
              <a:endParaRPr lang="en-US"/>
            </a:p>
          </p:txBody>
        </p:sp>
        <p:sp>
          <p:nvSpPr>
            <p:cNvPr id="60" name="Line 28"/>
            <p:cNvSpPr>
              <a:spLocks noChangeShapeType="1"/>
            </p:cNvSpPr>
            <p:nvPr/>
          </p:nvSpPr>
          <p:spPr bwMode="auto">
            <a:xfrm flipH="1">
              <a:off x="5580552" y="5681750"/>
              <a:ext cx="1080000" cy="0"/>
            </a:xfrm>
            <a:prstGeom prst="line">
              <a:avLst/>
            </a:prstGeom>
            <a:solidFill/>
            <a:ln w="9525" cmpd="sng">
              <a:solidFill>
                <a:schemeClr val="tx1"/>
              </a:solidFill>
              <a:prstDash val="solid"/>
              <a:round/>
              <a:headEnd/>
              <a:tailEnd/>
            </a:ln>
            <a:effectLst/>
          </p:spPr>
          <p:txBody>
            <a:bodyPr wrap="none" lIns="90000" rIns="90000" anchor="ctr"/>
            <a:lstStyle/>
            <a:p>
              <a:endParaRPr lang="en-US"/>
            </a:p>
          </p:txBody>
        </p:sp>
        <p:sp>
          <p:nvSpPr>
            <p:cNvPr id="61" name="Rectangle 6"/>
            <p:cNvSpPr>
              <a:spLocks noChangeArrowheads="1"/>
            </p:cNvSpPr>
            <p:nvPr/>
          </p:nvSpPr>
          <p:spPr bwMode="auto">
            <a:xfrm>
              <a:off x="3539980" y="3803803"/>
              <a:ext cx="1370425" cy="496624"/>
            </a:xfrm>
            <a:prstGeom prst="rect">
              <a:avLst/>
            </a:prstGeom>
            <a:solidFill>
              <a:srgbClr val="FF9D0B"/>
            </a:solidFill>
            <a:ln w="22225" cmpd="sng">
              <a:solidFill>
                <a:srgbClr val="A5011C"/>
              </a:solidFill>
              <a:miter lim="800000"/>
              <a:headEnd/>
              <a:tailEnd/>
            </a:ln>
            <a:effectLst/>
          </p:spPr>
          <p:txBody>
            <a:bodyPr wrap="none" lIns="90000" rIns="90000" anchor="ctr"/>
            <a:lstStyle/>
            <a:p>
              <a:pPr algn="ctr">
                <a:buFontTx/>
                <a:buNone/>
              </a:pPr>
              <a:r>
                <a:rPr lang="tr-TR" sz="1400" b="1" dirty="0">
                  <a:solidFill>
                    <a:srgbClr val="A5011C"/>
                  </a:solidFill>
                </a:rPr>
                <a:t>Sportif </a:t>
              </a:r>
            </a:p>
          </p:txBody>
        </p:sp>
        <p:sp>
          <p:nvSpPr>
            <p:cNvPr id="62" name="Rectangle 7"/>
            <p:cNvSpPr>
              <a:spLocks noChangeArrowheads="1"/>
            </p:cNvSpPr>
            <p:nvPr/>
          </p:nvSpPr>
          <p:spPr bwMode="auto">
            <a:xfrm>
              <a:off x="3539980" y="4656280"/>
              <a:ext cx="1370425" cy="496624"/>
            </a:xfrm>
            <a:prstGeom prst="rect">
              <a:avLst/>
            </a:prstGeom>
            <a:solidFill>
              <a:srgbClr val="FF9D0B"/>
            </a:solidFill>
            <a:ln w="22225" cmpd="sng">
              <a:solidFill>
                <a:srgbClr val="A5011C"/>
              </a:solidFill>
              <a:miter lim="800000"/>
              <a:headEnd/>
              <a:tailEnd/>
            </a:ln>
            <a:effectLst/>
          </p:spPr>
          <p:txBody>
            <a:bodyPr wrap="none" lIns="90000" rIns="90000" anchor="ctr"/>
            <a:lstStyle/>
            <a:p>
              <a:pPr algn="ctr">
                <a:buFontTx/>
                <a:buNone/>
              </a:pPr>
              <a:r>
                <a:rPr lang="tr-TR" sz="1400" b="1" dirty="0">
                  <a:solidFill>
                    <a:srgbClr val="A5011C"/>
                  </a:solidFill>
                </a:rPr>
                <a:t>İdari</a:t>
              </a:r>
            </a:p>
          </p:txBody>
        </p:sp>
        <p:sp>
          <p:nvSpPr>
            <p:cNvPr id="95" name="Rectangle 9"/>
            <p:cNvSpPr>
              <a:spLocks noChangeArrowheads="1"/>
            </p:cNvSpPr>
            <p:nvPr/>
          </p:nvSpPr>
          <p:spPr bwMode="auto">
            <a:xfrm>
              <a:off x="4283569" y="2113853"/>
              <a:ext cx="1370425" cy="419079"/>
            </a:xfrm>
            <a:prstGeom prst="rect">
              <a:avLst/>
            </a:prstGeom>
            <a:solidFill>
              <a:schemeClr val="accent2"/>
            </a:solidFill>
            <a:ln w="22225" cmpd="sng">
              <a:solidFill>
                <a:srgbClr val="A5011C"/>
              </a:solidFill>
              <a:miter lim="800000"/>
              <a:headEnd/>
              <a:tailEnd/>
            </a:ln>
            <a:effectLst/>
          </p:spPr>
          <p:txBody>
            <a:bodyPr wrap="none" lIns="90000" rIns="90000" anchor="ctr"/>
            <a:lstStyle/>
            <a:p>
              <a:pPr algn="ctr"/>
              <a:r>
                <a:rPr lang="tr-TR" sz="1400" b="1" dirty="0">
                  <a:solidFill>
                    <a:srgbClr val="FFC000"/>
                  </a:solidFill>
                </a:rPr>
                <a:t>Gider Yönetimi</a:t>
              </a:r>
              <a:endParaRPr lang="en-US" sz="1400" b="1" dirty="0">
                <a:solidFill>
                  <a:srgbClr val="FFC000"/>
                </a:solidFill>
              </a:endParaRPr>
            </a:p>
          </p:txBody>
        </p:sp>
        <p:sp>
          <p:nvSpPr>
            <p:cNvPr id="96" name="Rectangle 10"/>
            <p:cNvSpPr>
              <a:spLocks noChangeArrowheads="1"/>
            </p:cNvSpPr>
            <p:nvPr/>
          </p:nvSpPr>
          <p:spPr bwMode="auto">
            <a:xfrm>
              <a:off x="5039569" y="3842594"/>
              <a:ext cx="1370425" cy="419079"/>
            </a:xfrm>
            <a:prstGeom prst="rect">
              <a:avLst/>
            </a:prstGeom>
            <a:solidFill>
              <a:schemeClr val="accent2"/>
            </a:solidFill>
            <a:ln w="22225" cmpd="sng">
              <a:solidFill>
                <a:srgbClr val="A5011C"/>
              </a:solidFill>
              <a:miter lim="800000"/>
              <a:headEnd/>
              <a:tailEnd/>
            </a:ln>
            <a:effectLst/>
          </p:spPr>
          <p:txBody>
            <a:bodyPr wrap="none" lIns="90000" rIns="90000" anchor="ctr"/>
            <a:lstStyle/>
            <a:p>
              <a:pPr algn="ctr">
                <a:buFontTx/>
                <a:buNone/>
              </a:pPr>
              <a:r>
                <a:rPr lang="tr-TR" sz="1400" b="1" dirty="0">
                  <a:solidFill>
                    <a:srgbClr val="FFC000"/>
                  </a:solidFill>
                </a:rPr>
                <a:t>Yatırımlar</a:t>
              </a:r>
              <a:endParaRPr lang="en-US" sz="1400" b="1" dirty="0">
                <a:solidFill>
                  <a:srgbClr val="FFC000"/>
                </a:solidFill>
              </a:endParaRPr>
            </a:p>
          </p:txBody>
        </p:sp>
        <p:sp>
          <p:nvSpPr>
            <p:cNvPr id="97" name="Rectangle 11"/>
            <p:cNvSpPr>
              <a:spLocks noChangeArrowheads="1"/>
            </p:cNvSpPr>
            <p:nvPr/>
          </p:nvSpPr>
          <p:spPr bwMode="auto">
            <a:xfrm>
              <a:off x="2763380" y="5485282"/>
              <a:ext cx="1370425" cy="419079"/>
            </a:xfrm>
            <a:prstGeom prst="rect">
              <a:avLst/>
            </a:prstGeom>
            <a:solidFill>
              <a:schemeClr val="accent2"/>
            </a:solidFill>
            <a:ln w="22225" cmpd="sng">
              <a:solidFill>
                <a:srgbClr val="A5011C"/>
              </a:solidFill>
              <a:miter lim="800000"/>
              <a:headEnd/>
              <a:tailEnd/>
            </a:ln>
            <a:effectLst/>
          </p:spPr>
          <p:txBody>
            <a:bodyPr wrap="none" lIns="90000" rIns="90000" anchor="ctr"/>
            <a:lstStyle/>
            <a:p>
              <a:pPr algn="ctr"/>
              <a:r>
                <a:rPr lang="tr-TR" sz="1400" b="1" dirty="0">
                  <a:solidFill>
                    <a:srgbClr val="FFC000"/>
                  </a:solidFill>
                </a:rPr>
                <a:t>Sektörün Durumu</a:t>
              </a:r>
              <a:endParaRPr lang="en-US" sz="1400" b="1" dirty="0">
                <a:solidFill>
                  <a:srgbClr val="FFC000"/>
                </a:solidFill>
              </a:endParaRPr>
            </a:p>
          </p:txBody>
        </p:sp>
        <p:sp>
          <p:nvSpPr>
            <p:cNvPr id="98" name="Rectangle 12"/>
            <p:cNvSpPr>
              <a:spLocks noChangeArrowheads="1"/>
            </p:cNvSpPr>
            <p:nvPr/>
          </p:nvSpPr>
          <p:spPr bwMode="auto">
            <a:xfrm>
              <a:off x="4283569" y="5485282"/>
              <a:ext cx="1370425" cy="419079"/>
            </a:xfrm>
            <a:prstGeom prst="rect">
              <a:avLst/>
            </a:prstGeom>
            <a:solidFill>
              <a:schemeClr val="accent2"/>
            </a:solidFill>
            <a:ln w="22225" cmpd="sng">
              <a:solidFill>
                <a:srgbClr val="A5011C"/>
              </a:solidFill>
              <a:miter lim="800000"/>
              <a:headEnd/>
              <a:tailEnd/>
            </a:ln>
            <a:effectLst/>
          </p:spPr>
          <p:txBody>
            <a:bodyPr wrap="none" lIns="90000" rIns="90000" anchor="ctr"/>
            <a:lstStyle/>
            <a:p>
              <a:pPr algn="ctr">
                <a:buFontTx/>
                <a:buNone/>
              </a:pPr>
              <a:r>
                <a:rPr lang="tr-TR" sz="1400" b="1" dirty="0">
                  <a:solidFill>
                    <a:srgbClr val="FFC000"/>
                  </a:solidFill>
                </a:rPr>
                <a:t>Kulüp Yönetimi</a:t>
              </a:r>
              <a:endParaRPr lang="en-US" sz="1400" b="1" dirty="0">
                <a:solidFill>
                  <a:srgbClr val="FFC000"/>
                </a:solidFill>
              </a:endParaRPr>
            </a:p>
          </p:txBody>
        </p:sp>
        <p:cxnSp>
          <p:nvCxnSpPr>
            <p:cNvPr id="99" name="AutoShape 13"/>
            <p:cNvCxnSpPr>
              <a:cxnSpLocks noChangeShapeType="1"/>
              <a:stCxn id="122" idx="2"/>
              <a:endCxn id="128" idx="0"/>
            </p:cNvCxnSpPr>
            <p:nvPr/>
          </p:nvCxnSpPr>
          <p:spPr bwMode="auto">
            <a:xfrm rot="16200000" flipH="1">
              <a:off x="3627697" y="2353828"/>
              <a:ext cx="418411" cy="776600"/>
            </a:xfrm>
            <a:prstGeom prst="bentConnector3">
              <a:avLst>
                <a:gd name="adj1" fmla="val 50000"/>
              </a:avLst>
            </a:prstGeom>
            <a:noFill/>
            <a:ln w="19050" cmpd="sng">
              <a:solidFill>
                <a:schemeClr val="tx1"/>
              </a:solidFill>
              <a:miter lim="800000"/>
              <a:headEnd/>
              <a:tailEnd/>
            </a:ln>
            <a:effectLst/>
          </p:spPr>
        </p:cxnSp>
        <p:cxnSp>
          <p:nvCxnSpPr>
            <p:cNvPr id="100" name="AutoShape 15"/>
            <p:cNvCxnSpPr>
              <a:cxnSpLocks noChangeShapeType="1"/>
              <a:stCxn id="95" idx="2"/>
              <a:endCxn id="128" idx="0"/>
            </p:cNvCxnSpPr>
            <p:nvPr/>
          </p:nvCxnSpPr>
          <p:spPr bwMode="auto">
            <a:xfrm rot="5400000">
              <a:off x="4387792" y="2370343"/>
              <a:ext cx="418411" cy="743589"/>
            </a:xfrm>
            <a:prstGeom prst="bentConnector3">
              <a:avLst>
                <a:gd name="adj1" fmla="val 50000"/>
              </a:avLst>
            </a:prstGeom>
            <a:noFill/>
            <a:ln w="19050" cmpd="sng">
              <a:solidFill>
                <a:schemeClr val="tx1"/>
              </a:solidFill>
              <a:miter lim="800000"/>
              <a:headEnd/>
              <a:tailEnd/>
            </a:ln>
            <a:effectLst/>
          </p:spPr>
        </p:cxnSp>
        <p:cxnSp>
          <p:nvCxnSpPr>
            <p:cNvPr id="101" name="AutoShape 16"/>
            <p:cNvCxnSpPr>
              <a:cxnSpLocks noChangeShapeType="1"/>
              <a:stCxn id="128" idx="2"/>
              <a:endCxn id="61" idx="0"/>
            </p:cNvCxnSpPr>
            <p:nvPr/>
          </p:nvCxnSpPr>
          <p:spPr bwMode="auto">
            <a:xfrm>
              <a:off x="4225193" y="3447949"/>
              <a:ext cx="0" cy="355854"/>
            </a:xfrm>
            <a:prstGeom prst="straightConnector1">
              <a:avLst/>
            </a:prstGeom>
            <a:noFill/>
            <a:ln w="19050" cmpd="sng">
              <a:solidFill>
                <a:schemeClr val="tx1"/>
              </a:solidFill>
              <a:round/>
              <a:headEnd/>
              <a:tailEnd/>
            </a:ln>
            <a:effectLst/>
          </p:spPr>
        </p:cxnSp>
        <p:cxnSp>
          <p:nvCxnSpPr>
            <p:cNvPr id="102" name="AutoShape 17"/>
            <p:cNvCxnSpPr>
              <a:cxnSpLocks noChangeShapeType="1"/>
              <a:stCxn id="61" idx="2"/>
              <a:endCxn id="62" idx="0"/>
            </p:cNvCxnSpPr>
            <p:nvPr/>
          </p:nvCxnSpPr>
          <p:spPr bwMode="auto">
            <a:xfrm>
              <a:off x="4225193" y="4300445"/>
              <a:ext cx="0" cy="355853"/>
            </a:xfrm>
            <a:prstGeom prst="straightConnector1">
              <a:avLst/>
            </a:prstGeom>
            <a:noFill/>
            <a:ln w="19050" cmpd="sng">
              <a:solidFill>
                <a:schemeClr val="tx1"/>
              </a:solidFill>
              <a:round/>
              <a:headEnd/>
              <a:tailEnd/>
            </a:ln>
            <a:effectLst/>
          </p:spPr>
        </p:cxnSp>
        <p:cxnSp>
          <p:nvCxnSpPr>
            <p:cNvPr id="103" name="AutoShape 18"/>
            <p:cNvCxnSpPr>
              <a:cxnSpLocks noChangeShapeType="1"/>
              <a:stCxn id="61" idx="3"/>
              <a:endCxn id="96" idx="1"/>
            </p:cNvCxnSpPr>
            <p:nvPr/>
          </p:nvCxnSpPr>
          <p:spPr bwMode="auto">
            <a:xfrm>
              <a:off x="4910405" y="4052114"/>
              <a:ext cx="129155" cy="0"/>
            </a:xfrm>
            <a:prstGeom prst="straightConnector1">
              <a:avLst/>
            </a:prstGeom>
            <a:noFill/>
            <a:ln w="22225" cmpd="sng">
              <a:solidFill>
                <a:schemeClr val="tx1"/>
              </a:solidFill>
              <a:round/>
              <a:headEnd/>
              <a:tailEnd/>
            </a:ln>
            <a:effectLst/>
          </p:spPr>
        </p:cxnSp>
        <p:cxnSp>
          <p:nvCxnSpPr>
            <p:cNvPr id="104" name="AutoShape 19"/>
            <p:cNvCxnSpPr>
              <a:cxnSpLocks noChangeShapeType="1"/>
              <a:stCxn id="62" idx="2"/>
              <a:endCxn id="97" idx="0"/>
            </p:cNvCxnSpPr>
            <p:nvPr/>
          </p:nvCxnSpPr>
          <p:spPr bwMode="auto">
            <a:xfrm rot="5400000">
              <a:off x="3670713" y="4930793"/>
              <a:ext cx="332360" cy="776600"/>
            </a:xfrm>
            <a:prstGeom prst="bentConnector3">
              <a:avLst>
                <a:gd name="adj1" fmla="val 50000"/>
              </a:avLst>
            </a:prstGeom>
            <a:noFill/>
            <a:ln w="19050" cmpd="sng">
              <a:solidFill>
                <a:schemeClr val="tx1"/>
              </a:solidFill>
              <a:miter lim="800000"/>
              <a:headEnd/>
              <a:tailEnd/>
            </a:ln>
            <a:effectLst/>
          </p:spPr>
        </p:cxnSp>
        <p:cxnSp>
          <p:nvCxnSpPr>
            <p:cNvPr id="105" name="AutoShape 21"/>
            <p:cNvCxnSpPr>
              <a:cxnSpLocks noChangeShapeType="1"/>
              <a:stCxn id="62" idx="2"/>
              <a:endCxn id="98" idx="0"/>
            </p:cNvCxnSpPr>
            <p:nvPr/>
          </p:nvCxnSpPr>
          <p:spPr bwMode="auto">
            <a:xfrm rot="16200000" flipH="1">
              <a:off x="4430807" y="4947307"/>
              <a:ext cx="332360" cy="743589"/>
            </a:xfrm>
            <a:prstGeom prst="bentConnector3">
              <a:avLst>
                <a:gd name="adj1" fmla="val 50000"/>
              </a:avLst>
            </a:prstGeom>
            <a:noFill/>
            <a:ln w="19050" cmpd="sng">
              <a:solidFill>
                <a:schemeClr val="tx1"/>
              </a:solidFill>
              <a:miter lim="800000"/>
              <a:headEnd/>
              <a:tailEnd/>
            </a:ln>
            <a:effectLst/>
          </p:spPr>
        </p:cxnSp>
        <p:sp>
          <p:nvSpPr>
            <p:cNvPr id="106" name="RbNavigator"/>
            <p:cNvSpPr txBox="1"/>
            <p:nvPr/>
          </p:nvSpPr>
          <p:spPr>
            <a:xfrm>
              <a:off x="3219266" y="3066207"/>
              <a:ext cx="233080" cy="266863"/>
            </a:xfrm>
            <a:prstGeom prst="rect">
              <a:avLst/>
            </a:prstGeom>
            <a:noFill/>
            <a:ln>
              <a:solidFill>
                <a:srgbClr val="A5011C"/>
              </a:solidFill>
            </a:ln>
          </p:spPr>
          <p:txBody>
            <a:bodyPr vert="horz" wrap="none" lIns="0" tIns="0" rIns="0" bIns="0" rtlCol="0" anchor="ctr">
              <a:noAutofit/>
            </a:bodyPr>
            <a:lstStyle/>
            <a:p>
              <a:pPr algn="ctr">
                <a:lnSpc>
                  <a:spcPct val="93000"/>
                </a:lnSpc>
                <a:spcBef>
                  <a:spcPts val="0"/>
                </a:spcBef>
                <a:buClr>
                  <a:srgbClr val="000000"/>
                </a:buClr>
                <a:buSzPct val="100000"/>
              </a:pPr>
              <a:r>
                <a:rPr kumimoji="1" lang="en-US" sz="1400" dirty="0">
                  <a:solidFill>
                    <a:srgbClr val="A5011C"/>
                  </a:solidFill>
                  <a:latin typeface="+mn-lt"/>
                  <a:cs typeface="Arial" pitchFamily="34" charset="0"/>
                </a:rPr>
                <a:t>1</a:t>
              </a:r>
            </a:p>
          </p:txBody>
        </p:sp>
        <p:sp>
          <p:nvSpPr>
            <p:cNvPr id="107" name="RbNavigator"/>
            <p:cNvSpPr txBox="1"/>
            <p:nvPr/>
          </p:nvSpPr>
          <p:spPr>
            <a:xfrm>
              <a:off x="3219266" y="3918701"/>
              <a:ext cx="233080" cy="266863"/>
            </a:xfrm>
            <a:prstGeom prst="rect">
              <a:avLst/>
            </a:prstGeom>
            <a:noFill/>
            <a:ln>
              <a:solidFill>
                <a:srgbClr val="A5011C"/>
              </a:solidFill>
            </a:ln>
          </p:spPr>
          <p:txBody>
            <a:bodyPr vert="horz" wrap="none" lIns="0" tIns="0" rIns="0" bIns="0" rtlCol="0" anchor="ctr">
              <a:noAutofit/>
            </a:bodyPr>
            <a:lstStyle/>
            <a:p>
              <a:pPr algn="ctr">
                <a:lnSpc>
                  <a:spcPct val="93000"/>
                </a:lnSpc>
                <a:spcBef>
                  <a:spcPts val="0"/>
                </a:spcBef>
                <a:buClr>
                  <a:srgbClr val="000000"/>
                </a:buClr>
                <a:buSzPct val="100000"/>
              </a:pPr>
              <a:r>
                <a:rPr kumimoji="1" lang="en-US" sz="1400">
                  <a:solidFill>
                    <a:srgbClr val="A5011C"/>
                  </a:solidFill>
                  <a:latin typeface="+mn-lt"/>
                  <a:cs typeface="Arial" pitchFamily="34" charset="0"/>
                </a:rPr>
                <a:t>2</a:t>
              </a:r>
              <a:endParaRPr kumimoji="1" lang="en-US" sz="1400" dirty="0">
                <a:solidFill>
                  <a:srgbClr val="A5011C"/>
                </a:solidFill>
                <a:latin typeface="+mn-lt"/>
                <a:cs typeface="Arial" pitchFamily="34" charset="0"/>
              </a:endParaRPr>
            </a:p>
          </p:txBody>
        </p:sp>
        <p:sp>
          <p:nvSpPr>
            <p:cNvPr id="108" name="RbNavigator"/>
            <p:cNvSpPr txBox="1"/>
            <p:nvPr/>
          </p:nvSpPr>
          <p:spPr>
            <a:xfrm>
              <a:off x="3219266" y="4771179"/>
              <a:ext cx="233080" cy="266863"/>
            </a:xfrm>
            <a:prstGeom prst="rect">
              <a:avLst/>
            </a:prstGeom>
            <a:noFill/>
            <a:ln>
              <a:solidFill>
                <a:srgbClr val="A5011C"/>
              </a:solidFill>
            </a:ln>
          </p:spPr>
          <p:txBody>
            <a:bodyPr vert="horz" wrap="none" lIns="0" tIns="0" rIns="0" bIns="0" rtlCol="0" anchor="ctr">
              <a:noAutofit/>
            </a:bodyPr>
            <a:lstStyle/>
            <a:p>
              <a:pPr algn="ctr">
                <a:lnSpc>
                  <a:spcPct val="93000"/>
                </a:lnSpc>
                <a:spcBef>
                  <a:spcPts val="0"/>
                </a:spcBef>
                <a:buClr>
                  <a:srgbClr val="000000"/>
                </a:buClr>
                <a:buSzPct val="100000"/>
              </a:pPr>
              <a:r>
                <a:rPr kumimoji="1" lang="en-US" sz="1400">
                  <a:solidFill>
                    <a:srgbClr val="A5011C"/>
                  </a:solidFill>
                  <a:latin typeface="+mn-lt"/>
                  <a:cs typeface="Arial" pitchFamily="34" charset="0"/>
                </a:rPr>
                <a:t>3</a:t>
              </a:r>
              <a:endParaRPr kumimoji="1" lang="en-US" sz="1400" dirty="0">
                <a:solidFill>
                  <a:srgbClr val="A5011C"/>
                </a:solidFill>
                <a:latin typeface="+mn-lt"/>
                <a:cs typeface="Arial" pitchFamily="34" charset="0"/>
              </a:endParaRPr>
            </a:p>
          </p:txBody>
        </p:sp>
        <p:cxnSp>
          <p:nvCxnSpPr>
            <p:cNvPr id="109" name="Straight Connector 44"/>
            <p:cNvCxnSpPr>
              <a:cxnSpLocks/>
            </p:cNvCxnSpPr>
            <p:nvPr/>
          </p:nvCxnSpPr>
          <p:spPr>
            <a:xfrm>
              <a:off x="6653426" y="2045609"/>
              <a:ext cx="0" cy="1020615"/>
            </a:xfrm>
            <a:prstGeom prst="line">
              <a:avLst/>
            </a:prstGeom>
            <a:ln w="9525" cmpd="sng">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10" name="TextBox 45"/>
            <p:cNvSpPr txBox="1"/>
            <p:nvPr/>
          </p:nvSpPr>
          <p:spPr>
            <a:xfrm>
              <a:off x="6775078" y="2045609"/>
              <a:ext cx="1951632" cy="1050253"/>
            </a:xfrm>
            <a:prstGeom prst="rect">
              <a:avLst/>
            </a:prstGeom>
          </p:spPr>
          <p:txBody>
            <a:bodyPr vert="horz" wrap="square" lIns="0" tIns="0" rIns="0" bIns="0" rtlCol="0">
              <a:spAutoFit/>
            </a:bodyPr>
            <a:lstStyle/>
            <a:p>
              <a:pPr marL="177800" indent="-177800">
                <a:lnSpc>
                  <a:spcPct val="93000"/>
                </a:lnSpc>
                <a:spcBef>
                  <a:spcPts val="0"/>
                </a:spcBef>
                <a:buClr>
                  <a:srgbClr val="000000"/>
                </a:buClr>
                <a:buSzPct val="100000"/>
                <a:buFont typeface="+mj-lt"/>
                <a:buAutoNum type="arabicPeriod"/>
              </a:pPr>
              <a:r>
                <a:rPr lang="tr-TR" sz="1100">
                  <a:latin typeface="Tahoma" panose="020B0604030504040204" pitchFamily="34" charset="0"/>
                  <a:ea typeface="Tahoma" panose="020B0604030504040204" pitchFamily="34" charset="0"/>
                  <a:cs typeface="Tahoma" panose="020B0604030504040204" pitchFamily="34" charset="0"/>
                </a:rPr>
                <a:t>Ücretlerin yönetimi</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Düşük performanstan kaynaklanan açıkların yönetimi</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Aşırı harcamaların önlenmesi</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Performansa dayalı ücret politikası izlemek</a:t>
              </a:r>
              <a:endParaRPr lang="en-US" sz="1100" b="0" dirty="0">
                <a:latin typeface="Tahoma" panose="020B0604030504040204" pitchFamily="34" charset="0"/>
                <a:ea typeface="Tahoma" panose="020B0604030504040204" pitchFamily="34" charset="0"/>
                <a:cs typeface="Tahoma" panose="020B0604030504040204" pitchFamily="34" charset="0"/>
              </a:endParaRPr>
            </a:p>
          </p:txBody>
        </p:sp>
        <p:cxnSp>
          <p:nvCxnSpPr>
            <p:cNvPr id="111" name="Straight Connector 50"/>
            <p:cNvCxnSpPr>
              <a:cxnSpLocks/>
            </p:cNvCxnSpPr>
            <p:nvPr/>
          </p:nvCxnSpPr>
          <p:spPr>
            <a:xfrm>
              <a:off x="6653435" y="3341126"/>
              <a:ext cx="793" cy="1134626"/>
            </a:xfrm>
            <a:prstGeom prst="line">
              <a:avLst/>
            </a:prstGeom>
            <a:ln w="9525" cmpd="sng">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12" name="TextBox 51"/>
            <p:cNvSpPr txBox="1"/>
            <p:nvPr/>
          </p:nvSpPr>
          <p:spPr>
            <a:xfrm>
              <a:off x="6775078" y="3341126"/>
              <a:ext cx="1992574" cy="1200288"/>
            </a:xfrm>
            <a:prstGeom prst="rect">
              <a:avLst/>
            </a:prstGeom>
          </p:spPr>
          <p:txBody>
            <a:bodyPr vert="horz" wrap="square" lIns="0" tIns="0" rIns="0" bIns="0" rtlCol="0">
              <a:spAutoFit/>
            </a:bodyPr>
            <a:lstStyle/>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Doğru oyunculara yatırım yapmak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Altyapı ve gençlere yatırım yapmak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Taraftar bazının tercihlerini anlamak için yatırım yapmak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Yeni taraftar kazanmak için yatırım yapmak</a:t>
              </a:r>
              <a:endParaRPr lang="en-US" sz="1100" b="0" dirty="0">
                <a:latin typeface="Tahoma" panose="020B0604030504040204" pitchFamily="34" charset="0"/>
                <a:ea typeface="Tahoma" panose="020B0604030504040204" pitchFamily="34" charset="0"/>
                <a:cs typeface="Tahoma" panose="020B0604030504040204" pitchFamily="34" charset="0"/>
              </a:endParaRPr>
            </a:p>
          </p:txBody>
        </p:sp>
        <p:cxnSp>
          <p:nvCxnSpPr>
            <p:cNvPr id="113" name="Straight Connector 53"/>
            <p:cNvCxnSpPr>
              <a:cxnSpLocks/>
            </p:cNvCxnSpPr>
            <p:nvPr/>
          </p:nvCxnSpPr>
          <p:spPr>
            <a:xfrm>
              <a:off x="6655013" y="4950431"/>
              <a:ext cx="0" cy="1140712"/>
            </a:xfrm>
            <a:prstGeom prst="line">
              <a:avLst/>
            </a:prstGeom>
            <a:ln w="9525" cmpd="sng">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14" name="TextBox 54"/>
            <p:cNvSpPr txBox="1"/>
            <p:nvPr/>
          </p:nvSpPr>
          <p:spPr>
            <a:xfrm>
              <a:off x="6775078" y="4950449"/>
              <a:ext cx="2060812" cy="1050253"/>
            </a:xfrm>
            <a:prstGeom prst="rect">
              <a:avLst/>
            </a:prstGeom>
          </p:spPr>
          <p:txBody>
            <a:bodyPr vert="horz" wrap="square" lIns="0" tIns="0" rIns="0" bIns="0" rtlCol="0">
              <a:spAutoFit/>
            </a:bodyPr>
            <a:lstStyle/>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Uzun vadeli planlama ve strateji</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Rekabet üstünlüklerinin korunması</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dirty="0">
                  <a:latin typeface="Tahoma" panose="020B0604030504040204" pitchFamily="34" charset="0"/>
                  <a:ea typeface="Tahoma" panose="020B0604030504040204" pitchFamily="34" charset="0"/>
                  <a:cs typeface="Tahoma" panose="020B0604030504040204" pitchFamily="34" charset="0"/>
                </a:rPr>
                <a:t>Şeffaflık ve hesap verme</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Sportif başarı ile ticari faaliyetlerin ayrılması</a:t>
              </a:r>
              <a:endParaRPr lang="en-US" sz="1100" b="0" dirty="0">
                <a:latin typeface="Tahoma" panose="020B0604030504040204" pitchFamily="34" charset="0"/>
                <a:ea typeface="Tahoma" panose="020B0604030504040204" pitchFamily="34" charset="0"/>
                <a:cs typeface="Tahoma" panose="020B0604030504040204" pitchFamily="34" charset="0"/>
              </a:endParaRPr>
            </a:p>
          </p:txBody>
        </p:sp>
        <p:sp>
          <p:nvSpPr>
            <p:cNvPr id="115" name="TextBox 62"/>
            <p:cNvSpPr txBox="1"/>
            <p:nvPr/>
          </p:nvSpPr>
          <p:spPr>
            <a:xfrm>
              <a:off x="261381" y="2045609"/>
              <a:ext cx="2047162" cy="900216"/>
            </a:xfrm>
            <a:prstGeom prst="rect">
              <a:avLst/>
            </a:prstGeom>
          </p:spPr>
          <p:txBody>
            <a:bodyPr vert="horz" wrap="square" lIns="0" tIns="0" rIns="0" bIns="0" rtlCol="0">
              <a:spAutoFit/>
            </a:bodyPr>
            <a:lstStyle/>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Maç günü gelirlerini arttırmak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Sponsorluk gelirlerini arttırmak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Kurumsal şirketlerle ticari ilişkileri arttırmak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Yayın gelirlerini arttırmak</a:t>
              </a:r>
              <a:endParaRPr lang="en-US" sz="1100" b="0" dirty="0">
                <a:latin typeface="Tahoma" panose="020B0604030504040204" pitchFamily="34" charset="0"/>
                <a:ea typeface="Tahoma" panose="020B0604030504040204" pitchFamily="34" charset="0"/>
                <a:cs typeface="Tahoma" panose="020B0604030504040204" pitchFamily="34" charset="0"/>
              </a:endParaRPr>
            </a:p>
          </p:txBody>
        </p:sp>
        <p:sp>
          <p:nvSpPr>
            <p:cNvPr id="116" name="TextBox 65"/>
            <p:cNvSpPr txBox="1"/>
            <p:nvPr/>
          </p:nvSpPr>
          <p:spPr>
            <a:xfrm>
              <a:off x="261390" y="3341126"/>
              <a:ext cx="2142209" cy="1050253"/>
            </a:xfrm>
            <a:prstGeom prst="rect">
              <a:avLst/>
            </a:prstGeom>
          </p:spPr>
          <p:txBody>
            <a:bodyPr vert="horz" wrap="square" lIns="0" tIns="0" rIns="0" bIns="0" rtlCol="0">
              <a:spAutoFit/>
            </a:bodyPr>
            <a:lstStyle/>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Sağlıklı mali yapı ve sıkı gider disiplini</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Kar odaklı yönetim</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Doğru borç yapısı</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Şeffaf raporlama</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Stratejiye ve hedeflere uygun yatırımlar</a:t>
              </a:r>
              <a:endParaRPr lang="en-US" sz="1100" b="0" dirty="0">
                <a:latin typeface="Tahoma" panose="020B0604030504040204" pitchFamily="34" charset="0"/>
                <a:ea typeface="Tahoma" panose="020B0604030504040204" pitchFamily="34" charset="0"/>
                <a:cs typeface="Tahoma" panose="020B0604030504040204" pitchFamily="34" charset="0"/>
              </a:endParaRPr>
            </a:p>
          </p:txBody>
        </p:sp>
        <p:sp>
          <p:nvSpPr>
            <p:cNvPr id="117" name="Line 28"/>
            <p:cNvSpPr>
              <a:spLocks noChangeShapeType="1"/>
            </p:cNvSpPr>
            <p:nvPr/>
          </p:nvSpPr>
          <p:spPr bwMode="auto">
            <a:xfrm flipH="1">
              <a:off x="2512416" y="2318548"/>
              <a:ext cx="327711" cy="0"/>
            </a:xfrm>
            <a:prstGeom prst="line">
              <a:avLst/>
            </a:prstGeom>
            <a:solidFill/>
            <a:ln w="9525" cmpd="sng">
              <a:solidFill>
                <a:schemeClr val="tx1"/>
              </a:solidFill>
              <a:prstDash val="solid"/>
              <a:round/>
              <a:headEnd/>
              <a:tailEnd/>
            </a:ln>
            <a:effectLst/>
          </p:spPr>
          <p:txBody>
            <a:bodyPr wrap="none" lIns="90000" rIns="90000" anchor="ctr"/>
            <a:lstStyle/>
            <a:p>
              <a:endParaRPr lang="en-US"/>
            </a:p>
          </p:txBody>
        </p:sp>
        <p:cxnSp>
          <p:nvCxnSpPr>
            <p:cNvPr id="118" name="Straight Connector 59"/>
            <p:cNvCxnSpPr>
              <a:cxnSpLocks/>
            </p:cNvCxnSpPr>
            <p:nvPr/>
          </p:nvCxnSpPr>
          <p:spPr>
            <a:xfrm>
              <a:off x="2505730" y="2045609"/>
              <a:ext cx="1313" cy="1020615"/>
            </a:xfrm>
            <a:prstGeom prst="line">
              <a:avLst/>
            </a:prstGeom>
            <a:ln w="9525" cmpd="sng">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119" name="Straight Connector 64"/>
            <p:cNvCxnSpPr>
              <a:cxnSpLocks/>
            </p:cNvCxnSpPr>
            <p:nvPr/>
          </p:nvCxnSpPr>
          <p:spPr>
            <a:xfrm>
              <a:off x="2505721" y="3341126"/>
              <a:ext cx="0" cy="1134626"/>
            </a:xfrm>
            <a:prstGeom prst="line">
              <a:avLst/>
            </a:prstGeom>
            <a:ln w="9525" cmpd="sng">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120" name="Straight Connector 67"/>
            <p:cNvCxnSpPr>
              <a:cxnSpLocks/>
            </p:cNvCxnSpPr>
            <p:nvPr/>
          </p:nvCxnSpPr>
          <p:spPr>
            <a:xfrm>
              <a:off x="2506377" y="4950449"/>
              <a:ext cx="0" cy="1142847"/>
            </a:xfrm>
            <a:prstGeom prst="line">
              <a:avLst/>
            </a:prstGeom>
            <a:ln w="9525" cmpd="sng">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21" name="TextBox 69"/>
            <p:cNvSpPr txBox="1"/>
            <p:nvPr/>
          </p:nvSpPr>
          <p:spPr>
            <a:xfrm>
              <a:off x="261381" y="4950449"/>
              <a:ext cx="2142208" cy="900216"/>
            </a:xfrm>
            <a:prstGeom prst="rect">
              <a:avLst/>
            </a:prstGeom>
          </p:spPr>
          <p:txBody>
            <a:bodyPr vert="horz" wrap="square" lIns="0" tIns="0" rIns="0" bIns="0" rtlCol="0">
              <a:spAutoFit/>
            </a:bodyPr>
            <a:lstStyle/>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İlgili mevzuat ve yaptırımlara uyum </a:t>
              </a:r>
              <a:r>
                <a:rPr lang="en-US" sz="1100" b="0">
                  <a:latin typeface="Tahoma" panose="020B0604030504040204" pitchFamily="34" charset="0"/>
                  <a:ea typeface="Tahoma" panose="020B0604030504040204" pitchFamily="34" charset="0"/>
                  <a:cs typeface="Tahoma" panose="020B0604030504040204" pitchFamily="34" charset="0"/>
                </a:rPr>
                <a:t>(</a:t>
              </a:r>
              <a:r>
                <a:rPr lang="tr-TR" sz="1100" b="0">
                  <a:latin typeface="Tahoma" panose="020B0604030504040204" pitchFamily="34" charset="0"/>
                  <a:ea typeface="Tahoma" panose="020B0604030504040204" pitchFamily="34" charset="0"/>
                  <a:cs typeface="Tahoma" panose="020B0604030504040204" pitchFamily="34" charset="0"/>
                </a:rPr>
                <a:t>UEFA Finansal </a:t>
              </a:r>
              <a:r>
                <a:rPr lang="en-US" sz="1100" b="0">
                  <a:latin typeface="Tahoma" panose="020B0604030504040204" pitchFamily="34" charset="0"/>
                  <a:ea typeface="Tahoma" panose="020B0604030504040204" pitchFamily="34" charset="0"/>
                  <a:cs typeface="Tahoma" panose="020B0604030504040204" pitchFamily="34" charset="0"/>
                </a:rPr>
                <a:t>Fair </a:t>
              </a:r>
              <a:r>
                <a:rPr lang="tr-TR" sz="1100">
                  <a:latin typeface="Tahoma" panose="020B0604030504040204" pitchFamily="34" charset="0"/>
                  <a:ea typeface="Tahoma" panose="020B0604030504040204" pitchFamily="34" charset="0"/>
                  <a:cs typeface="Tahoma" panose="020B0604030504040204" pitchFamily="34" charset="0"/>
                </a:rPr>
                <a:t>P</a:t>
              </a:r>
              <a:r>
                <a:rPr lang="en-US" sz="1100" b="0" dirty="0">
                  <a:latin typeface="Tahoma" panose="020B0604030504040204" pitchFamily="34" charset="0"/>
                  <a:ea typeface="Tahoma" panose="020B0604030504040204" pitchFamily="34" charset="0"/>
                  <a:cs typeface="Tahoma" panose="020B0604030504040204" pitchFamily="34" charset="0"/>
                </a:rPr>
                <a:t>lay)</a:t>
              </a: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Endüstride liderlik</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a:latin typeface="Tahoma" panose="020B0604030504040204" pitchFamily="34" charset="0"/>
                  <a:ea typeface="Tahoma" panose="020B0604030504040204" pitchFamily="34" charset="0"/>
                  <a:cs typeface="Tahoma" panose="020B0604030504040204" pitchFamily="34" charset="0"/>
                </a:rPr>
                <a:t>Oyunun marka itibarının değerlendirilmesi</a:t>
              </a:r>
              <a:endParaRPr lang="en-US" sz="1100" b="0" dirty="0">
                <a:latin typeface="Tahoma" panose="020B0604030504040204" pitchFamily="34" charset="0"/>
                <a:ea typeface="Tahoma" panose="020B0604030504040204" pitchFamily="34" charset="0"/>
                <a:cs typeface="Tahoma" panose="020B0604030504040204" pitchFamily="34" charset="0"/>
              </a:endParaRPr>
            </a:p>
            <a:p>
              <a:pPr marL="177800" indent="-177800">
                <a:lnSpc>
                  <a:spcPct val="93000"/>
                </a:lnSpc>
                <a:spcBef>
                  <a:spcPts val="0"/>
                </a:spcBef>
                <a:buClr>
                  <a:srgbClr val="000000"/>
                </a:buClr>
                <a:buSzPct val="100000"/>
                <a:buFont typeface="+mj-lt"/>
                <a:buAutoNum type="arabicPeriod"/>
              </a:pPr>
              <a:r>
                <a:rPr lang="tr-TR" sz="1100" b="0" dirty="0">
                  <a:latin typeface="Tahoma" panose="020B0604030504040204" pitchFamily="34" charset="0"/>
                  <a:ea typeface="Tahoma" panose="020B0604030504040204" pitchFamily="34" charset="0"/>
                  <a:cs typeface="Tahoma" panose="020B0604030504040204" pitchFamily="34" charset="0"/>
                </a:rPr>
                <a:t>Kurumsallaşma</a:t>
              </a:r>
              <a:endParaRPr lang="en-US" sz="1100" b="0" dirty="0">
                <a:latin typeface="Tahoma" panose="020B0604030504040204" pitchFamily="34" charset="0"/>
                <a:ea typeface="Tahoma" panose="020B0604030504040204" pitchFamily="34" charset="0"/>
                <a:cs typeface="Tahoma" panose="020B0604030504040204" pitchFamily="34" charset="0"/>
              </a:endParaRPr>
            </a:p>
          </p:txBody>
        </p:sp>
        <p:sp>
          <p:nvSpPr>
            <p:cNvPr id="122" name="Rectangle 8"/>
            <p:cNvSpPr>
              <a:spLocks noChangeArrowheads="1"/>
            </p:cNvSpPr>
            <p:nvPr/>
          </p:nvSpPr>
          <p:spPr bwMode="auto">
            <a:xfrm>
              <a:off x="2763380" y="2113853"/>
              <a:ext cx="1370425" cy="419079"/>
            </a:xfrm>
            <a:prstGeom prst="rect">
              <a:avLst/>
            </a:prstGeom>
            <a:solidFill>
              <a:schemeClr val="accent2"/>
            </a:solidFill>
            <a:ln w="22225" cmpd="sng">
              <a:solidFill>
                <a:srgbClr val="A5011C"/>
              </a:solidFill>
              <a:miter lim="800000"/>
              <a:headEnd/>
              <a:tailEnd/>
            </a:ln>
            <a:effectLst/>
          </p:spPr>
          <p:txBody>
            <a:bodyPr wrap="none" lIns="90000" rIns="90000" anchor="ctr"/>
            <a:lstStyle/>
            <a:p>
              <a:pPr algn="ctr">
                <a:buFontTx/>
                <a:buNone/>
              </a:pPr>
              <a:r>
                <a:rPr lang="tr-TR" sz="1400" b="1" dirty="0">
                  <a:solidFill>
                    <a:srgbClr val="FFC000"/>
                  </a:solidFill>
                </a:rPr>
                <a:t>Gelir Yönetimi</a:t>
              </a:r>
              <a:endParaRPr lang="en-US" sz="1400" b="1" dirty="0">
                <a:solidFill>
                  <a:srgbClr val="FFC000"/>
                </a:solidFill>
              </a:endParaRPr>
            </a:p>
          </p:txBody>
        </p:sp>
        <p:sp>
          <p:nvSpPr>
            <p:cNvPr id="123" name="Line 28"/>
            <p:cNvSpPr>
              <a:spLocks noChangeShapeType="1"/>
            </p:cNvSpPr>
            <p:nvPr/>
          </p:nvSpPr>
          <p:spPr bwMode="auto">
            <a:xfrm flipH="1">
              <a:off x="266153" y="3165603"/>
              <a:ext cx="2042398" cy="0"/>
            </a:xfrm>
            <a:prstGeom prst="line">
              <a:avLst/>
            </a:prstGeom>
            <a:solidFill/>
            <a:ln w="12700">
              <a:solidFill>
                <a:srgbClr val="A5011C"/>
              </a:solidFill>
              <a:prstDash val="dash"/>
              <a:round/>
              <a:headEnd/>
              <a:tailEnd/>
            </a:ln>
            <a:effectLst/>
          </p:spPr>
          <p:txBody>
            <a:bodyPr wrap="none" lIns="90000" rIns="90000" anchor="ctr"/>
            <a:lstStyle/>
            <a:p>
              <a:endParaRPr lang="en-US"/>
            </a:p>
          </p:txBody>
        </p:sp>
        <p:sp>
          <p:nvSpPr>
            <p:cNvPr id="124" name="Line 28"/>
            <p:cNvSpPr>
              <a:spLocks noChangeShapeType="1"/>
            </p:cNvSpPr>
            <p:nvPr/>
          </p:nvSpPr>
          <p:spPr bwMode="auto">
            <a:xfrm flipH="1">
              <a:off x="266153" y="4713091"/>
              <a:ext cx="2042398" cy="0"/>
            </a:xfrm>
            <a:prstGeom prst="line">
              <a:avLst/>
            </a:prstGeom>
            <a:solidFill/>
            <a:ln w="12700">
              <a:solidFill>
                <a:srgbClr val="A5011C"/>
              </a:solidFill>
              <a:prstDash val="dash"/>
              <a:round/>
              <a:headEnd/>
              <a:tailEnd/>
            </a:ln>
            <a:effectLst/>
          </p:spPr>
          <p:txBody>
            <a:bodyPr wrap="none" lIns="90000" rIns="90000" anchor="ctr"/>
            <a:lstStyle/>
            <a:p>
              <a:endParaRPr lang="en-US"/>
            </a:p>
          </p:txBody>
        </p:sp>
        <p:sp>
          <p:nvSpPr>
            <p:cNvPr id="125" name="Line 28"/>
            <p:cNvSpPr>
              <a:spLocks noChangeShapeType="1"/>
            </p:cNvSpPr>
            <p:nvPr/>
          </p:nvSpPr>
          <p:spPr bwMode="auto">
            <a:xfrm flipH="1">
              <a:off x="6775078" y="4713091"/>
              <a:ext cx="2042398" cy="0"/>
            </a:xfrm>
            <a:prstGeom prst="line">
              <a:avLst/>
            </a:prstGeom>
            <a:solidFill/>
            <a:ln w="12700">
              <a:solidFill>
                <a:srgbClr val="A5011C"/>
              </a:solidFill>
              <a:prstDash val="dash"/>
              <a:round/>
              <a:headEnd/>
              <a:tailEnd/>
            </a:ln>
            <a:effectLst/>
          </p:spPr>
          <p:txBody>
            <a:bodyPr wrap="none" lIns="90000" rIns="90000" anchor="ctr"/>
            <a:lstStyle/>
            <a:p>
              <a:endParaRPr lang="en-US"/>
            </a:p>
          </p:txBody>
        </p:sp>
        <p:sp>
          <p:nvSpPr>
            <p:cNvPr id="126" name="Line 28"/>
            <p:cNvSpPr>
              <a:spLocks noChangeShapeType="1"/>
            </p:cNvSpPr>
            <p:nvPr/>
          </p:nvSpPr>
          <p:spPr bwMode="auto">
            <a:xfrm flipH="1">
              <a:off x="6775078" y="3165603"/>
              <a:ext cx="2042398" cy="0"/>
            </a:xfrm>
            <a:prstGeom prst="line">
              <a:avLst/>
            </a:prstGeom>
            <a:solidFill/>
            <a:ln w="12700">
              <a:solidFill>
                <a:srgbClr val="A5011C"/>
              </a:solidFill>
              <a:prstDash val="dash"/>
              <a:round/>
              <a:headEnd/>
              <a:tailEnd/>
            </a:ln>
            <a:effectLst/>
          </p:spPr>
          <p:txBody>
            <a:bodyPr wrap="none" lIns="90000" rIns="90000" anchor="ctr"/>
            <a:lstStyle/>
            <a:p>
              <a:endParaRPr lang="en-US"/>
            </a:p>
          </p:txBody>
        </p:sp>
        <p:sp>
          <p:nvSpPr>
            <p:cNvPr id="127" name="Line 28"/>
            <p:cNvSpPr>
              <a:spLocks noChangeShapeType="1"/>
            </p:cNvSpPr>
            <p:nvPr/>
          </p:nvSpPr>
          <p:spPr bwMode="auto">
            <a:xfrm flipH="1">
              <a:off x="2512415" y="3429000"/>
              <a:ext cx="1051472" cy="0"/>
            </a:xfrm>
            <a:prstGeom prst="line">
              <a:avLst/>
            </a:prstGeom>
            <a:solidFill/>
            <a:ln w="9525" cmpd="sng">
              <a:solidFill>
                <a:schemeClr val="tx1"/>
              </a:solidFill>
              <a:prstDash val="solid"/>
              <a:round/>
              <a:headEnd/>
              <a:tailEnd/>
            </a:ln>
            <a:effectLst/>
          </p:spPr>
          <p:txBody>
            <a:bodyPr wrap="none" lIns="90000" rIns="90000" anchor="ctr"/>
            <a:lstStyle/>
            <a:p>
              <a:endParaRPr lang="en-US"/>
            </a:p>
          </p:txBody>
        </p:sp>
        <p:sp>
          <p:nvSpPr>
            <p:cNvPr id="128" name="Rectangle 5"/>
            <p:cNvSpPr>
              <a:spLocks noChangeArrowheads="1"/>
            </p:cNvSpPr>
            <p:nvPr/>
          </p:nvSpPr>
          <p:spPr bwMode="auto">
            <a:xfrm>
              <a:off x="3539980" y="2951325"/>
              <a:ext cx="1370425" cy="496624"/>
            </a:xfrm>
            <a:prstGeom prst="rect">
              <a:avLst/>
            </a:prstGeom>
            <a:solidFill>
              <a:srgbClr val="FF9D0B"/>
            </a:solidFill>
            <a:ln w="22225" cmpd="sng">
              <a:solidFill>
                <a:srgbClr val="A5011C"/>
              </a:solidFill>
              <a:miter lim="800000"/>
              <a:headEnd/>
              <a:tailEnd/>
            </a:ln>
            <a:effectLst/>
          </p:spPr>
          <p:txBody>
            <a:bodyPr wrap="none" lIns="90000" rIns="90000" anchor="ctr"/>
            <a:lstStyle/>
            <a:p>
              <a:pPr algn="ctr">
                <a:buFontTx/>
                <a:buNone/>
              </a:pPr>
              <a:r>
                <a:rPr lang="tr-TR" sz="1400" b="1" dirty="0">
                  <a:solidFill>
                    <a:srgbClr val="A5011C"/>
                  </a:solidFill>
                </a:rPr>
                <a:t>Mali</a:t>
              </a:r>
              <a:endParaRPr lang="en-US" sz="1400" b="1" dirty="0">
                <a:solidFill>
                  <a:srgbClr val="A5011C"/>
                </a:solidFill>
              </a:endParaRPr>
            </a:p>
          </p:txBody>
        </p:sp>
      </p:grpSp>
    </p:spTree>
    <p:extLst>
      <p:ext uri="{BB962C8B-B14F-4D97-AF65-F5344CB8AC3E}">
        <p14:creationId xmlns:p14="http://schemas.microsoft.com/office/powerpoint/2010/main" val="620704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12</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Yönetim Prensipleri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 Kulüplerinde Karlılığı Belirleyen Faktörler</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14313" y="476672"/>
            <a:ext cx="8929687" cy="369332"/>
          </a:xfrm>
          <a:prstGeom prst="rect">
            <a:avLst/>
          </a:prstGeom>
        </p:spPr>
        <p:txBody>
          <a:bodyPr>
            <a:spAutoFit/>
          </a:bodyPr>
          <a:lstStyle/>
          <a:p>
            <a:pPr algn="ctr">
              <a:defRPr/>
            </a:pPr>
            <a:r>
              <a:rPr lang="tr-TR" b="1" dirty="0">
                <a:latin typeface="Tahoma" panose="020B0604030504040204" pitchFamily="34" charset="0"/>
                <a:ea typeface="Tahoma" panose="020B0604030504040204" pitchFamily="34" charset="0"/>
                <a:cs typeface="Tahoma" panose="020B0604030504040204" pitchFamily="34" charset="0"/>
              </a:rPr>
              <a:t>Futbol Endüstrisinde </a:t>
            </a:r>
            <a:r>
              <a:rPr lang="tr-TR" b="1" u="sng" dirty="0">
                <a:latin typeface="Tahoma" panose="020B0604030504040204" pitchFamily="34" charset="0"/>
                <a:ea typeface="Tahoma" panose="020B0604030504040204" pitchFamily="34" charset="0"/>
                <a:cs typeface="Tahoma" panose="020B0604030504040204" pitchFamily="34" charset="0"/>
              </a:rPr>
              <a:t>Kulüplerin mali krize girmesine neden olan faktörler</a:t>
            </a:r>
            <a:r>
              <a:rPr lang="tr-TR" b="1" dirty="0">
                <a:latin typeface="Tahoma" panose="020B0604030504040204" pitchFamily="34" charset="0"/>
                <a:ea typeface="Tahoma" panose="020B0604030504040204" pitchFamily="34" charset="0"/>
                <a:cs typeface="Tahoma" panose="020B0604030504040204" pitchFamily="34" charset="0"/>
              </a:rPr>
              <a:t>:</a:t>
            </a:r>
          </a:p>
        </p:txBody>
      </p:sp>
      <p:sp>
        <p:nvSpPr>
          <p:cNvPr id="22" name="Text 15"/>
          <p:cNvSpPr>
            <a:spLocks noChangeArrowheads="1"/>
          </p:cNvSpPr>
          <p:nvPr/>
        </p:nvSpPr>
        <p:spPr bwMode="auto">
          <a:xfrm>
            <a:off x="254704" y="908720"/>
            <a:ext cx="4037359" cy="246221"/>
          </a:xfrm>
          <a:prstGeom prst="rect">
            <a:avLst/>
          </a:prstGeom>
          <a:noFill/>
          <a:ln w="6350">
            <a:noFill/>
            <a:miter lim="800000"/>
            <a:headEnd/>
            <a:tailEnd/>
          </a:ln>
        </p:spPr>
        <p:txBody>
          <a:bodyPr wrap="square" lIns="0" tIns="0" rIns="0" bIns="0">
            <a:spAutoFit/>
          </a:bodyPr>
          <a:lstStyle/>
          <a:p>
            <a:pPr algn="l" defTabSz="330200"/>
            <a:r>
              <a:rPr lang="tr-TR" altLang="de-DE" sz="1600" b="1" dirty="0">
                <a:solidFill>
                  <a:srgbClr val="C00000"/>
                </a:solidFill>
                <a:latin typeface="Tahoma" panose="020B0604030504040204" pitchFamily="34" charset="0"/>
                <a:ea typeface="Tahoma" panose="020B0604030504040204" pitchFamily="34" charset="0"/>
                <a:cs typeface="Tahoma" panose="020B0604030504040204" pitchFamily="34" charset="0"/>
              </a:rPr>
              <a:t>Yapısal konular</a:t>
            </a:r>
            <a:endParaRPr lang="en-US" altLang="de-DE" sz="1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3" name="Line 7"/>
          <p:cNvSpPr>
            <a:spLocks noChangeShapeType="1"/>
          </p:cNvSpPr>
          <p:nvPr/>
        </p:nvSpPr>
        <p:spPr bwMode="auto">
          <a:xfrm>
            <a:off x="4427984" y="1177717"/>
            <a:ext cx="4608512" cy="0"/>
          </a:xfrm>
          <a:prstGeom prst="line">
            <a:avLst/>
          </a:prstGeom>
          <a:noFill/>
          <a:ln w="22225" cmpd="sng">
            <a:solidFill>
              <a:srgbClr val="A5011C"/>
            </a:solidFill>
            <a:round/>
            <a:headEnd/>
            <a:tailEnd/>
          </a:ln>
          <a:effectLst/>
        </p:spPr>
        <p:txBody>
          <a:bodyPr lIns="0" tIns="0" rIns="0" bIns="0" anchor="ctr"/>
          <a:lstStyle/>
          <a:p>
            <a:endParaRPr lang="en-US"/>
          </a:p>
        </p:txBody>
      </p:sp>
      <p:sp>
        <p:nvSpPr>
          <p:cNvPr id="24" name="Text 15"/>
          <p:cNvSpPr>
            <a:spLocks noChangeArrowheads="1"/>
          </p:cNvSpPr>
          <p:nvPr/>
        </p:nvSpPr>
        <p:spPr bwMode="auto">
          <a:xfrm>
            <a:off x="4427984" y="908720"/>
            <a:ext cx="4716016" cy="246221"/>
          </a:xfrm>
          <a:prstGeom prst="rect">
            <a:avLst/>
          </a:prstGeom>
          <a:noFill/>
          <a:ln w="6350">
            <a:noFill/>
            <a:miter lim="800000"/>
            <a:headEnd/>
            <a:tailEnd/>
          </a:ln>
        </p:spPr>
        <p:txBody>
          <a:bodyPr wrap="square" lIns="0" tIns="0" rIns="0" bIns="0">
            <a:spAutoFit/>
          </a:bodyPr>
          <a:lstStyle/>
          <a:p>
            <a:pPr defTabSz="330200"/>
            <a:r>
              <a:rPr lang="tr-TR" altLang="de-DE" sz="1600" b="1" dirty="0">
                <a:solidFill>
                  <a:srgbClr val="C00000"/>
                </a:solidFill>
                <a:latin typeface="Tahoma" panose="020B0604030504040204" pitchFamily="34" charset="0"/>
                <a:ea typeface="Tahoma" panose="020B0604030504040204" pitchFamily="34" charset="0"/>
                <a:cs typeface="Tahoma" panose="020B0604030504040204" pitchFamily="34" charset="0"/>
              </a:rPr>
              <a:t>Futbol Kulüplerini mali krize götüren faktörler</a:t>
            </a:r>
            <a:endParaRPr lang="en-US" altLang="de-DE" sz="1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12"/>
          <p:cNvSpPr>
            <a:spLocks noChangeArrowheads="1"/>
          </p:cNvSpPr>
          <p:nvPr/>
        </p:nvSpPr>
        <p:spPr bwMode="auto">
          <a:xfrm>
            <a:off x="254694" y="1258133"/>
            <a:ext cx="3924000" cy="3493392"/>
          </a:xfrm>
          <a:prstGeom prst="rect">
            <a:avLst/>
          </a:prstGeom>
          <a:noFill/>
          <a:ln w="6350">
            <a:noFill/>
            <a:miter lim="800000"/>
            <a:headEnd/>
            <a:tailEnd/>
          </a:ln>
        </p:spPr>
        <p:txBody>
          <a:bodyPr wrap="square" lIns="0" tIns="0" rIns="0" bIns="0">
            <a:spAutoFit/>
          </a:bodyPr>
          <a:lstStyle/>
          <a:p>
            <a:pPr marL="171450" lvl="1" indent="-171450" defTabSz="330200">
              <a:lnSpc>
                <a:spcPct val="93000"/>
              </a:lnSpc>
              <a:spcBef>
                <a:spcPts val="0"/>
              </a:spcBef>
              <a:spcAft>
                <a:spcPts val="0"/>
              </a:spcAft>
              <a:buClr>
                <a:srgbClr val="000000"/>
              </a:buClr>
              <a:buSzPct val="100000"/>
              <a:buFont typeface="Wingdings" panose="05000000000000000000" pitchFamily="2" charset="2"/>
              <a:buChar char="ü"/>
            </a:pPr>
            <a:r>
              <a:rPr lang="tr-TR" altLang="zh-HK" sz="1200" b="0" dirty="0">
                <a:latin typeface="Tahoma" panose="020B0604030504040204" pitchFamily="34" charset="0"/>
                <a:ea typeface="Tahoma" panose="020B0604030504040204" pitchFamily="34" charset="0"/>
                <a:cs typeface="Tahoma" panose="020B0604030504040204" pitchFamily="34" charset="0"/>
              </a:rPr>
              <a:t>Spor kulüplerinde taraftarların, yönetim kurullarının, kulüp üyelerinin, oyuncuların ve personelin çok farklı beklentileri vardır.Tüm paydaşların beklentilerinin karşılanması zorluk arz etmektedir. </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300"/>
              </a:spcBef>
              <a:spcAft>
                <a:spcPts val="0"/>
              </a:spcAft>
              <a:buClr>
                <a:srgbClr val="000000"/>
              </a:buClr>
              <a:buSzPct val="100000"/>
              <a:buFont typeface="Wingdings" panose="05000000000000000000" pitchFamily="2" charset="2"/>
              <a:buChar char="ü"/>
            </a:pPr>
            <a:r>
              <a:rPr lang="tr-TR" altLang="zh-HK" sz="1200" b="0" dirty="0">
                <a:latin typeface="Tahoma" panose="020B0604030504040204" pitchFamily="34" charset="0"/>
                <a:ea typeface="Tahoma" panose="020B0604030504040204" pitchFamily="34" charset="0"/>
                <a:cs typeface="Tahoma" panose="020B0604030504040204" pitchFamily="34" charset="0"/>
              </a:rPr>
              <a:t>Ayrıca üyelik yapılarının komplike doğaları gereği, spor kulüplerinin kurumsallaşma süreçleri son derece yavaş ilerlemektedir. </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300"/>
              </a:spcBef>
              <a:spcAft>
                <a:spcPts val="0"/>
              </a:spcAft>
              <a:buClr>
                <a:srgbClr val="000000"/>
              </a:buClr>
              <a:buSzPct val="100000"/>
              <a:buFont typeface="Wingdings" panose="05000000000000000000" pitchFamily="2" charset="2"/>
              <a:buChar char="ü"/>
            </a:pPr>
            <a:r>
              <a:rPr lang="tr-TR" altLang="zh-HK" sz="1200" dirty="0">
                <a:latin typeface="Tahoma" panose="020B0604030504040204" pitchFamily="34" charset="0"/>
                <a:ea typeface="Tahoma" panose="020B0604030504040204" pitchFamily="34" charset="0"/>
                <a:cs typeface="Tahoma" panose="020B0604030504040204" pitchFamily="34" charset="0"/>
              </a:rPr>
              <a:t>Bu iki nedenle</a:t>
            </a:r>
            <a:r>
              <a:rPr lang="en-US" altLang="zh-HK" sz="1200" dirty="0">
                <a:latin typeface="Tahoma" panose="020B0604030504040204" pitchFamily="34" charset="0"/>
                <a:ea typeface="Tahoma" panose="020B0604030504040204" pitchFamily="34" charset="0"/>
                <a:cs typeface="Tahoma" panose="020B0604030504040204" pitchFamily="34" charset="0"/>
              </a:rPr>
              <a:t>:</a:t>
            </a: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Kararlar her zaman rasyonel temele dayanmayabilmektedir </a:t>
            </a:r>
            <a:r>
              <a:rPr lang="en-US" altLang="zh-HK" sz="1200" b="0" dirty="0">
                <a:latin typeface="Tahoma" panose="020B0604030504040204" pitchFamily="34" charset="0"/>
                <a:ea typeface="Tahoma" panose="020B0604030504040204" pitchFamily="34" charset="0"/>
                <a:cs typeface="Tahoma" panose="020B0604030504040204" pitchFamily="34" charset="0"/>
              </a:rPr>
              <a:t>(</a:t>
            </a:r>
            <a:r>
              <a:rPr lang="tr-TR" altLang="zh-HK" sz="1200" b="0" dirty="0">
                <a:latin typeface="Tahoma" panose="020B0604030504040204" pitchFamily="34" charset="0"/>
                <a:ea typeface="Tahoma" panose="020B0604030504040204" pitchFamily="34" charset="0"/>
                <a:cs typeface="Tahoma" panose="020B0604030504040204" pitchFamily="34" charset="0"/>
              </a:rPr>
              <a:t>popülizm</a:t>
            </a:r>
            <a:r>
              <a:rPr lang="en-US" altLang="zh-HK" sz="1200" b="0" dirty="0">
                <a:latin typeface="Tahoma" panose="020B0604030504040204" pitchFamily="34" charset="0"/>
                <a:ea typeface="Tahoma" panose="020B0604030504040204" pitchFamily="34" charset="0"/>
                <a:cs typeface="Tahoma" panose="020B0604030504040204" pitchFamily="34" charset="0"/>
              </a:rPr>
              <a:t>)</a:t>
            </a:r>
            <a:r>
              <a:rPr lang="tr-TR" altLang="zh-HK" sz="1200" b="0" dirty="0">
                <a:latin typeface="Tahoma" panose="020B0604030504040204" pitchFamily="34" charset="0"/>
                <a:ea typeface="Tahoma" panose="020B0604030504040204" pitchFamily="34" charset="0"/>
                <a:cs typeface="Tahoma" panose="020B0604030504040204" pitchFamily="34" charset="0"/>
              </a:rPr>
              <a:t>.</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Şeffaflık ve hesap verme sorumluluğunun olmadığı ortamlarda yönetimler kısa vadeli kararlar alabilmektedir. </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Spor kulüplerinde yönetimlerin mali sorumluluğunun olmaması yönetimsel sorunlar doğurabilmektedir.</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Sahada elde edilen sportif başarılar, yönetimsel hataların göz ardı edilmesine kolaylıkla yol açabilmekte ve uzun vadede ciddi riskler alınmasına neden olabilmektedir.</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p:txBody>
      </p:sp>
      <p:sp>
        <p:nvSpPr>
          <p:cNvPr id="26" name="Text12"/>
          <p:cNvSpPr>
            <a:spLocks noChangeArrowheads="1"/>
          </p:cNvSpPr>
          <p:nvPr/>
        </p:nvSpPr>
        <p:spPr bwMode="auto">
          <a:xfrm>
            <a:off x="4752654" y="1258115"/>
            <a:ext cx="4283842" cy="3629455"/>
          </a:xfrm>
          <a:prstGeom prst="rect">
            <a:avLst/>
          </a:prstGeom>
          <a:noFill/>
          <a:ln w="6350">
            <a:noFill/>
            <a:miter lim="800000"/>
            <a:headEnd/>
            <a:tailEnd/>
          </a:ln>
        </p:spPr>
        <p:txBody>
          <a:bodyPr wrap="square" lIns="0" tIns="0" rIns="0" bIns="0">
            <a:spAutoFit/>
          </a:bodyPr>
          <a:lstStyle/>
          <a:p>
            <a:pPr marL="171450" lvl="1" indent="-171450" defTabSz="330200">
              <a:lnSpc>
                <a:spcPct val="93000"/>
              </a:lnSpc>
              <a:spcBef>
                <a:spcPts val="0"/>
              </a:spcBef>
              <a:spcAft>
                <a:spcPts val="0"/>
              </a:spcAft>
              <a:buClr>
                <a:srgbClr val="000000"/>
              </a:buClr>
              <a:buSzPct val="100000"/>
              <a:buFont typeface="Wingdings" panose="05000000000000000000" pitchFamily="2" charset="2"/>
              <a:buChar char="ü"/>
            </a:pPr>
            <a:r>
              <a:rPr lang="tr-TR" altLang="zh-HK" sz="1200" b="1" dirty="0">
                <a:latin typeface="Tahoma" panose="020B0604030504040204" pitchFamily="34" charset="0"/>
                <a:ea typeface="Tahoma" panose="020B0604030504040204" pitchFamily="34" charset="0"/>
                <a:cs typeface="Tahoma" panose="020B0604030504040204" pitchFamily="34" charset="0"/>
              </a:rPr>
              <a:t>Yeterli gelir elde edilememesi</a:t>
            </a:r>
            <a:r>
              <a:rPr lang="en-US" altLang="zh-HK" sz="1200" b="1" dirty="0">
                <a:latin typeface="Tahoma" panose="020B0604030504040204" pitchFamily="34" charset="0"/>
                <a:ea typeface="Tahoma" panose="020B0604030504040204" pitchFamily="34" charset="0"/>
                <a:cs typeface="Tahoma" panose="020B0604030504040204" pitchFamily="34" charset="0"/>
              </a:rPr>
              <a:t>:</a:t>
            </a: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dirty="0">
                <a:latin typeface="Tahoma" panose="020B0604030504040204" pitchFamily="34" charset="0"/>
                <a:ea typeface="Tahoma" panose="020B0604030504040204" pitchFamily="34" charset="0"/>
                <a:cs typeface="Tahoma" panose="020B0604030504040204" pitchFamily="34" charset="0"/>
              </a:rPr>
              <a:t>Özellikle sponsorluk ve maç günü gelirlerinde tamamen yönetime bağlı olarak potansiyelin uzağında performans  elde edilmesi</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Taraftarlar üzerinden elde edilen gelirlerin yetersizliği</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300"/>
              </a:spcBef>
              <a:spcAft>
                <a:spcPts val="0"/>
              </a:spcAft>
              <a:buClr>
                <a:srgbClr val="000000"/>
              </a:buClr>
              <a:buSzPct val="100000"/>
              <a:buFont typeface="Wingdings" panose="05000000000000000000" pitchFamily="2" charset="2"/>
              <a:buChar char="ü"/>
            </a:pPr>
            <a:r>
              <a:rPr lang="tr-TR" altLang="zh-HK" sz="1200" b="1" dirty="0">
                <a:latin typeface="Tahoma" panose="020B0604030504040204" pitchFamily="34" charset="0"/>
                <a:ea typeface="Tahoma" panose="020B0604030504040204" pitchFamily="34" charset="0"/>
                <a:cs typeface="Tahoma" panose="020B0604030504040204" pitchFamily="34" charset="0"/>
              </a:rPr>
              <a:t>Sportif başarısızlık nedeniyle gelirlerin düşmesi:</a:t>
            </a:r>
            <a:endParaRPr lang="en-US" altLang="zh-HK" sz="1200" b="1"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Şampiyonlar Ligi gelirlerinin performansa bağlı olması</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Yerel liglerde sportif performansa dayalı gelir dağılımı</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Yayın gelirlerinin ihaledeki rekabete bağlı olarak azalması</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Maç günü gelirlerinin sportif başarısızlık nedeniyle düşmesi</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300"/>
              </a:spcBef>
              <a:spcAft>
                <a:spcPts val="0"/>
              </a:spcAft>
              <a:buClr>
                <a:srgbClr val="000000"/>
              </a:buClr>
              <a:buSzPct val="100000"/>
              <a:buFont typeface="Wingdings" panose="05000000000000000000" pitchFamily="2" charset="2"/>
              <a:buChar char="ü"/>
            </a:pPr>
            <a:r>
              <a:rPr lang="tr-TR" altLang="zh-HK" sz="1200" b="1" dirty="0">
                <a:latin typeface="Tahoma" panose="020B0604030504040204" pitchFamily="34" charset="0"/>
                <a:ea typeface="Tahoma" panose="020B0604030504040204" pitchFamily="34" charset="0"/>
                <a:cs typeface="Tahoma" panose="020B0604030504040204" pitchFamily="34" charset="0"/>
              </a:rPr>
              <a:t>Sürdürülemez oyuncu ve teknik kadro harcamaları</a:t>
            </a:r>
            <a:r>
              <a:rPr lang="en-US" altLang="zh-HK" sz="1200" b="1" dirty="0">
                <a:latin typeface="Tahoma" panose="020B0604030504040204" pitchFamily="34" charset="0"/>
                <a:ea typeface="Tahoma" panose="020B0604030504040204" pitchFamily="34" charset="0"/>
                <a:cs typeface="Tahoma" panose="020B0604030504040204" pitchFamily="34" charset="0"/>
              </a:rPr>
              <a:t>:</a:t>
            </a: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Aşırı iyimser hedeflere göre yapılan yanlış transferler</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Oyuncuları ikna etmek için ödenen çok yüksek ücretler</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dirty="0">
                <a:latin typeface="Tahoma" panose="020B0604030504040204" pitchFamily="34" charset="0"/>
                <a:ea typeface="Tahoma" panose="020B0604030504040204" pitchFamily="34" charset="0"/>
                <a:cs typeface="Tahoma" panose="020B0604030504040204" pitchFamily="34" charset="0"/>
              </a:rPr>
              <a:t>Popülist nedenlerle Kulüp </a:t>
            </a:r>
            <a:r>
              <a:rPr lang="tr-TR" altLang="zh-HK" sz="1200" b="0" dirty="0">
                <a:latin typeface="Tahoma" panose="020B0604030504040204" pitchFamily="34" charset="0"/>
                <a:ea typeface="Tahoma" panose="020B0604030504040204" pitchFamily="34" charset="0"/>
                <a:cs typeface="Tahoma" panose="020B0604030504040204" pitchFamily="34" charset="0"/>
              </a:rPr>
              <a:t>stratejisiyle çelişen transferler yapılması</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Aşırı personel giderleri</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300"/>
              </a:spcBef>
              <a:spcAft>
                <a:spcPts val="0"/>
              </a:spcAft>
              <a:buClr>
                <a:srgbClr val="000000"/>
              </a:buClr>
              <a:buSzPct val="100000"/>
              <a:buFont typeface="Wingdings" panose="05000000000000000000" pitchFamily="2" charset="2"/>
              <a:buChar char="ü"/>
            </a:pPr>
            <a:r>
              <a:rPr lang="tr-TR" altLang="zh-HK" sz="1200" b="1" dirty="0">
                <a:latin typeface="Tahoma" panose="020B0604030504040204" pitchFamily="34" charset="0"/>
                <a:ea typeface="Tahoma" panose="020B0604030504040204" pitchFamily="34" charset="0"/>
                <a:cs typeface="Tahoma" panose="020B0604030504040204" pitchFamily="34" charset="0"/>
              </a:rPr>
              <a:t>Nakit Akışı sorunları</a:t>
            </a:r>
            <a:r>
              <a:rPr lang="en-US" altLang="zh-HK" sz="1200" b="1" dirty="0">
                <a:latin typeface="Tahoma" panose="020B0604030504040204" pitchFamily="34" charset="0"/>
                <a:ea typeface="Tahoma" panose="020B0604030504040204" pitchFamily="34" charset="0"/>
                <a:cs typeface="Tahoma" panose="020B0604030504040204" pitchFamily="34" charset="0"/>
              </a:rPr>
              <a:t>: </a:t>
            </a:r>
          </a:p>
          <a:p>
            <a:pPr marL="332179" lvl="2" indent="-171450" defTabSz="330200">
              <a:lnSpc>
                <a:spcPct val="93000"/>
              </a:lnSpc>
              <a:spcBef>
                <a:spcPts val="300"/>
              </a:spcBef>
              <a:spcAft>
                <a:spcPts val="0"/>
              </a:spcAft>
              <a:buClr>
                <a:srgbClr val="000000"/>
              </a:buClr>
              <a:buSzPct val="100000"/>
              <a:buFont typeface="Wingdings" panose="05000000000000000000" pitchFamily="2" charset="2"/>
              <a:buChar char="§"/>
            </a:pPr>
            <a:r>
              <a:rPr lang="tr-TR" altLang="zh-HK" sz="1200" b="0" dirty="0">
                <a:latin typeface="Tahoma" panose="020B0604030504040204" pitchFamily="34" charset="0"/>
                <a:ea typeface="Tahoma" panose="020B0604030504040204" pitchFamily="34" charset="0"/>
                <a:cs typeface="Tahoma" panose="020B0604030504040204" pitchFamily="34" charset="0"/>
              </a:rPr>
              <a:t>Aşırı borç yükü nedeniyle nakit akışında baskı oluşması</a:t>
            </a:r>
            <a:endParaRPr lang="en-US" altLang="zh-HK" sz="1200" b="0" dirty="0">
              <a:latin typeface="Tahoma" panose="020B0604030504040204" pitchFamily="34" charset="0"/>
              <a:ea typeface="Tahoma" panose="020B0604030504040204" pitchFamily="34" charset="0"/>
              <a:cs typeface="Tahoma" panose="020B0604030504040204" pitchFamily="34" charset="0"/>
            </a:endParaRPr>
          </a:p>
        </p:txBody>
      </p:sp>
      <p:sp>
        <p:nvSpPr>
          <p:cNvPr id="27" name="Line 5"/>
          <p:cNvSpPr>
            <a:spLocks noChangeShapeType="1"/>
          </p:cNvSpPr>
          <p:nvPr/>
        </p:nvSpPr>
        <p:spPr bwMode="auto">
          <a:xfrm>
            <a:off x="254705" y="1177717"/>
            <a:ext cx="4037357" cy="0"/>
          </a:xfrm>
          <a:prstGeom prst="line">
            <a:avLst/>
          </a:prstGeom>
          <a:noFill/>
          <a:ln w="22225" cmpd="sng">
            <a:solidFill>
              <a:srgbClr val="A5011C"/>
            </a:solidFill>
            <a:round/>
            <a:headEnd/>
            <a:tailEnd type="triangle" w="lg" len="lg"/>
          </a:ln>
          <a:effectLst/>
        </p:spPr>
        <p:txBody>
          <a:bodyPr lIns="0" tIns="0" rIns="0" bIns="0" anchor="ctr"/>
          <a:lstStyle/>
          <a:p>
            <a:endParaRPr lang="en-US"/>
          </a:p>
        </p:txBody>
      </p:sp>
      <p:sp>
        <p:nvSpPr>
          <p:cNvPr id="28" name="15 Dikdörtgen"/>
          <p:cNvSpPr/>
          <p:nvPr/>
        </p:nvSpPr>
        <p:spPr>
          <a:xfrm>
            <a:off x="611560" y="4941168"/>
            <a:ext cx="7776864" cy="1220593"/>
          </a:xfrm>
          <a:prstGeom prst="rect">
            <a:avLst/>
          </a:prstGeom>
          <a:solidFill>
            <a:srgbClr val="FFC000">
              <a:alpha val="0"/>
            </a:srgbClr>
          </a:solidFill>
          <a:ln w="19050">
            <a:solidFill>
              <a:srgbClr val="A501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16 Dikdörtgen"/>
          <p:cNvSpPr/>
          <p:nvPr/>
        </p:nvSpPr>
        <p:spPr>
          <a:xfrm>
            <a:off x="611560" y="5296524"/>
            <a:ext cx="7776864" cy="865237"/>
          </a:xfrm>
          <a:prstGeom prst="rect">
            <a:avLst/>
          </a:prstGeom>
          <a:solidFill>
            <a:srgbClr val="FFC000"/>
          </a:solidFill>
        </p:spPr>
        <p:txBody>
          <a:bodyPr wrap="square">
            <a:spAutoFit/>
          </a:bodyPr>
          <a:lstStyle/>
          <a:p>
            <a:pPr>
              <a:lnSpc>
                <a:spcPct val="93000"/>
              </a:lnSpc>
              <a:spcBef>
                <a:spcPts val="0"/>
              </a:spcBef>
              <a:buClr>
                <a:srgbClr val="000000"/>
              </a:buClr>
              <a:buSzPct val="100000"/>
            </a:pPr>
            <a:r>
              <a:rPr lang="tr-TR" b="1" dirty="0">
                <a:solidFill>
                  <a:srgbClr val="C00000"/>
                </a:solidFill>
                <a:cs typeface="Arial" pitchFamily="34" charset="0"/>
              </a:rPr>
              <a:t>Endüstride </a:t>
            </a:r>
            <a:r>
              <a:rPr lang="en-US" b="1" dirty="0">
                <a:solidFill>
                  <a:srgbClr val="C00000"/>
                </a:solidFill>
                <a:cs typeface="Arial" pitchFamily="34" charset="0"/>
              </a:rPr>
              <a:t>Manchester United, </a:t>
            </a:r>
            <a:r>
              <a:rPr lang="tr-TR" b="1" dirty="0">
                <a:solidFill>
                  <a:srgbClr val="C00000"/>
                </a:solidFill>
                <a:cs typeface="Arial" pitchFamily="34" charset="0"/>
              </a:rPr>
              <a:t>FC Barcelona, Real Madrid, </a:t>
            </a:r>
            <a:r>
              <a:rPr lang="en-US" b="1" dirty="0">
                <a:solidFill>
                  <a:srgbClr val="C00000"/>
                </a:solidFill>
                <a:cs typeface="Arial" pitchFamily="34" charset="0"/>
              </a:rPr>
              <a:t>Arsenal</a:t>
            </a:r>
            <a:r>
              <a:rPr lang="tr-TR" b="1" dirty="0">
                <a:solidFill>
                  <a:srgbClr val="C00000"/>
                </a:solidFill>
                <a:cs typeface="Arial" pitchFamily="34" charset="0"/>
              </a:rPr>
              <a:t> ve </a:t>
            </a:r>
            <a:r>
              <a:rPr lang="en-US" b="1" dirty="0">
                <a:solidFill>
                  <a:srgbClr val="C00000"/>
                </a:solidFill>
                <a:cs typeface="Arial" pitchFamily="34" charset="0"/>
              </a:rPr>
              <a:t>Bayern M</a:t>
            </a:r>
            <a:r>
              <a:rPr lang="tr-TR" b="1" dirty="0">
                <a:solidFill>
                  <a:srgbClr val="C00000"/>
                </a:solidFill>
                <a:cs typeface="Arial" pitchFamily="34" charset="0"/>
              </a:rPr>
              <a:t>ünih gibi gelir optimizasyonu, mali disiplin, kurumsal yönetim ve doğru strateji sayesinde karlılık sorununu kalıcı olarak çözmeyi başarmış Kulüpler mevcuttur.</a:t>
            </a:r>
            <a:endParaRPr lang="en-US" b="1" dirty="0">
              <a:solidFill>
                <a:srgbClr val="C00000"/>
              </a:solidFill>
              <a:cs typeface="Arial" pitchFamily="34" charset="0"/>
            </a:endParaRPr>
          </a:p>
        </p:txBody>
      </p:sp>
      <p:sp>
        <p:nvSpPr>
          <p:cNvPr id="30" name="17 Metin kutusu"/>
          <p:cNvSpPr txBox="1"/>
          <p:nvPr/>
        </p:nvSpPr>
        <p:spPr>
          <a:xfrm>
            <a:off x="611560" y="4941168"/>
            <a:ext cx="2880320" cy="369332"/>
          </a:xfrm>
          <a:prstGeom prst="rect">
            <a:avLst/>
          </a:prstGeom>
          <a:solidFill>
            <a:srgbClr val="C00000"/>
          </a:solidFill>
        </p:spPr>
        <p:txBody>
          <a:bodyPr wrap="square" rtlCol="0">
            <a:spAutoFit/>
          </a:bodyPr>
          <a:lstStyle/>
          <a:p>
            <a:r>
              <a:rPr lang="tr-TR" b="1" dirty="0">
                <a:solidFill>
                  <a:srgbClr val="FFC000"/>
                </a:solidFill>
              </a:rPr>
              <a:t>Kritik Nokta</a:t>
            </a:r>
          </a:p>
        </p:txBody>
      </p:sp>
    </p:spTree>
    <p:extLst>
      <p:ext uri="{BB962C8B-B14F-4D97-AF65-F5344CB8AC3E}">
        <p14:creationId xmlns:p14="http://schemas.microsoft.com/office/powerpoint/2010/main" val="66686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13</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fontScale="92500"/>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Dünya Futbolunda Kulüp Sahipliği ve Yönetim Modelleri </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31" name="Line 5"/>
          <p:cNvSpPr>
            <a:spLocks noChangeShapeType="1"/>
          </p:cNvSpPr>
          <p:nvPr/>
        </p:nvSpPr>
        <p:spPr bwMode="auto">
          <a:xfrm>
            <a:off x="3104432" y="1413933"/>
            <a:ext cx="1077310"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32" name="Text 15"/>
          <p:cNvSpPr>
            <a:spLocks noChangeArrowheads="1"/>
          </p:cNvSpPr>
          <p:nvPr/>
        </p:nvSpPr>
        <p:spPr bwMode="auto">
          <a:xfrm>
            <a:off x="3104432" y="1130724"/>
            <a:ext cx="1077311" cy="184666"/>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Aile Modeli</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3" name="Line 5"/>
          <p:cNvSpPr>
            <a:spLocks noChangeShapeType="1"/>
          </p:cNvSpPr>
          <p:nvPr/>
        </p:nvSpPr>
        <p:spPr bwMode="auto">
          <a:xfrm>
            <a:off x="4266606" y="1413933"/>
            <a:ext cx="1077311"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34" name="Text 15"/>
          <p:cNvSpPr>
            <a:spLocks noChangeArrowheads="1"/>
          </p:cNvSpPr>
          <p:nvPr/>
        </p:nvSpPr>
        <p:spPr bwMode="auto">
          <a:xfrm>
            <a:off x="4266606" y="1130724"/>
            <a:ext cx="1077311" cy="184666"/>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Hibrit Model</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5" name="Line 5"/>
          <p:cNvSpPr>
            <a:spLocks noChangeShapeType="1"/>
          </p:cNvSpPr>
          <p:nvPr/>
        </p:nvSpPr>
        <p:spPr bwMode="auto">
          <a:xfrm>
            <a:off x="5428780" y="1413933"/>
            <a:ext cx="1077311"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36" name="Text 15"/>
          <p:cNvSpPr>
            <a:spLocks noChangeArrowheads="1"/>
          </p:cNvSpPr>
          <p:nvPr/>
        </p:nvSpPr>
        <p:spPr bwMode="auto">
          <a:xfrm>
            <a:off x="5428780" y="1027358"/>
            <a:ext cx="1077311" cy="369332"/>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Halka Açık Kulüp</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7" name="Line 5"/>
          <p:cNvSpPr>
            <a:spLocks noChangeShapeType="1"/>
          </p:cNvSpPr>
          <p:nvPr/>
        </p:nvSpPr>
        <p:spPr bwMode="auto">
          <a:xfrm>
            <a:off x="6590954" y="1413933"/>
            <a:ext cx="1077311"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38" name="Text 15"/>
          <p:cNvSpPr>
            <a:spLocks noChangeArrowheads="1"/>
          </p:cNvSpPr>
          <p:nvPr/>
        </p:nvSpPr>
        <p:spPr bwMode="auto">
          <a:xfrm>
            <a:off x="6590954" y="1018066"/>
            <a:ext cx="1170176" cy="369332"/>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Geniş Tabanlı Model</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9" name="Line 5"/>
          <p:cNvSpPr>
            <a:spLocks noChangeShapeType="1"/>
          </p:cNvSpPr>
          <p:nvPr/>
        </p:nvSpPr>
        <p:spPr bwMode="auto">
          <a:xfrm>
            <a:off x="7812360" y="1413933"/>
            <a:ext cx="1077311"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40" name="Text 15"/>
          <p:cNvSpPr>
            <a:spLocks noChangeArrowheads="1"/>
          </p:cNvSpPr>
          <p:nvPr/>
        </p:nvSpPr>
        <p:spPr bwMode="auto">
          <a:xfrm>
            <a:off x="7959185" y="1043444"/>
            <a:ext cx="1077311" cy="369332"/>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Taraftar Sahipliği</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41" name="TextBox 36"/>
          <p:cNvSpPr txBox="1">
            <a:spLocks/>
          </p:cNvSpPr>
          <p:nvPr/>
        </p:nvSpPr>
        <p:spPr>
          <a:xfrm>
            <a:off x="3104431" y="1469014"/>
            <a:ext cx="1234183" cy="3549690"/>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Kulübün sahibi bir şahıs veya ailedir.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Model, küresel zenginlerin futbol endüstrisine girmeleri nedeniyle tartışılmaktadır.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İngiltere’de yaygındır, Avrupa’da yayılmaya başlamıştır. </a:t>
            </a: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Kulübün sahibi, faaliyetleri ticari bir gözle değerlendirmektedir.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42" name="TextBox 37"/>
          <p:cNvSpPr txBox="1">
            <a:spLocks/>
          </p:cNvSpPr>
          <p:nvPr/>
        </p:nvSpPr>
        <p:spPr>
          <a:xfrm>
            <a:off x="4338613" y="1469014"/>
            <a:ext cx="881459" cy="1927322"/>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Klasik modelin uzantısıdır.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Bu modelde bazı gelir kalemleri halka açık hale getirilmektedir.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43" name="TextBox 38"/>
          <p:cNvSpPr txBox="1">
            <a:spLocks/>
          </p:cNvSpPr>
          <p:nvPr/>
        </p:nvSpPr>
        <p:spPr>
          <a:xfrm>
            <a:off x="5364088" y="1469014"/>
            <a:ext cx="1303460" cy="2099036"/>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Kulübün hisseleri borsada işlem görmekte ve kulüp ticari bir şirket gibi yönetilmektedir.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Kulüpler açısından başarılı ve başarısız uygulamaları mevcuttur.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44" name="TextBox 39"/>
          <p:cNvSpPr txBox="1">
            <a:spLocks/>
          </p:cNvSpPr>
          <p:nvPr/>
        </p:nvSpPr>
        <p:spPr>
          <a:xfrm>
            <a:off x="6590955" y="1469014"/>
            <a:ext cx="1296222" cy="2824363"/>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Klasik modele yakındır ancak Genel Kurul üye sayısı çok yüksektir ve bu sayede kulübün rasyonel kararlar alması sağlanmaktadır.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Kulüp ticari bir işletme gibi yönetilir.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İspanya’da yaygındır (örn. FC Barcelona, Real Madrid)</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45" name="TextBox 40"/>
          <p:cNvSpPr txBox="1">
            <a:spLocks/>
          </p:cNvSpPr>
          <p:nvPr/>
        </p:nvSpPr>
        <p:spPr>
          <a:xfrm>
            <a:off x="7833138" y="1469014"/>
            <a:ext cx="1203358" cy="2309222"/>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Amaç kulübü karlı bir kuruluş haline getirmektir.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Taraftarlar kulüpte pay sahibidir.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İngiltere’de </a:t>
            </a:r>
            <a:r>
              <a:rPr lang="tr-TR" sz="1200" dirty="0">
                <a:latin typeface="Tahoma" panose="020B0604030504040204" pitchFamily="34" charset="0"/>
                <a:ea typeface="Tahoma" panose="020B0604030504040204" pitchFamily="34" charset="0"/>
                <a:cs typeface="Tahoma" panose="020B0604030504040204" pitchFamily="34" charset="0"/>
              </a:rPr>
              <a:t>örnekleri görülmektedir </a:t>
            </a:r>
            <a:r>
              <a:rPr lang="tr-TR" sz="1200" b="0" dirty="0">
                <a:latin typeface="Tahoma" panose="020B0604030504040204" pitchFamily="34" charset="0"/>
                <a:ea typeface="Tahoma" panose="020B0604030504040204" pitchFamily="34" charset="0"/>
                <a:cs typeface="Tahoma" panose="020B0604030504040204" pitchFamily="34" charset="0"/>
              </a:rPr>
              <a:t>ancak devlet desteği önemlidir.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46" name="Line 5"/>
          <p:cNvSpPr>
            <a:spLocks noChangeShapeType="1"/>
          </p:cNvSpPr>
          <p:nvPr/>
        </p:nvSpPr>
        <p:spPr bwMode="auto">
          <a:xfrm>
            <a:off x="407936" y="1413933"/>
            <a:ext cx="1077311"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47" name="Text 15"/>
          <p:cNvSpPr>
            <a:spLocks noChangeArrowheads="1"/>
          </p:cNvSpPr>
          <p:nvPr/>
        </p:nvSpPr>
        <p:spPr bwMode="auto">
          <a:xfrm>
            <a:off x="415324" y="1130724"/>
            <a:ext cx="1179558" cy="184666"/>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Alman Modeli</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48" name="TextBox 81"/>
          <p:cNvSpPr txBox="1">
            <a:spLocks/>
          </p:cNvSpPr>
          <p:nvPr/>
        </p:nvSpPr>
        <p:spPr>
          <a:xfrm>
            <a:off x="407934" y="1469014"/>
            <a:ext cx="1205823" cy="2996077"/>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Klasik modelle benzerlik göstermektedir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Profesyonel yöneticiler </a:t>
            </a:r>
            <a:r>
              <a:rPr lang="en-GB" sz="1200" b="0" dirty="0">
                <a:latin typeface="Tahoma" panose="020B0604030504040204" pitchFamily="34" charset="0"/>
                <a:ea typeface="Tahoma" panose="020B0604030504040204" pitchFamily="34" charset="0"/>
                <a:cs typeface="Tahoma" panose="020B0604030504040204" pitchFamily="34" charset="0"/>
              </a:rPr>
              <a:t>Ku</a:t>
            </a:r>
            <a:r>
              <a:rPr lang="tr-TR" sz="1200" b="0" dirty="0">
                <a:latin typeface="Tahoma" panose="020B0604030504040204" pitchFamily="34" charset="0"/>
                <a:ea typeface="Tahoma" panose="020B0604030504040204" pitchFamily="34" charset="0"/>
                <a:cs typeface="Tahoma" panose="020B0604030504040204" pitchFamily="34" charset="0"/>
              </a:rPr>
              <a:t>lübün </a:t>
            </a:r>
            <a:r>
              <a:rPr lang="en-GB" sz="1200" b="0" dirty="0">
                <a:latin typeface="Tahoma" panose="020B0604030504040204" pitchFamily="34" charset="0"/>
                <a:ea typeface="Tahoma" panose="020B0604030504040204" pitchFamily="34" charset="0"/>
                <a:cs typeface="Tahoma" panose="020B0604030504040204" pitchFamily="34" charset="0"/>
              </a:rPr>
              <a:t>G</a:t>
            </a:r>
            <a:r>
              <a:rPr lang="tr-TR" sz="1200" b="0" dirty="0">
                <a:latin typeface="Tahoma" panose="020B0604030504040204" pitchFamily="34" charset="0"/>
                <a:ea typeface="Tahoma" panose="020B0604030504040204" pitchFamily="34" charset="0"/>
                <a:cs typeface="Tahoma" panose="020B0604030504040204" pitchFamily="34" charset="0"/>
              </a:rPr>
              <a:t>enel </a:t>
            </a:r>
            <a:r>
              <a:rPr lang="en-GB" sz="1200" dirty="0">
                <a:latin typeface="Tahoma" panose="020B0604030504040204" pitchFamily="34" charset="0"/>
                <a:ea typeface="Tahoma" panose="020B0604030504040204" pitchFamily="34" charset="0"/>
                <a:cs typeface="Tahoma" panose="020B0604030504040204" pitchFamily="34" charset="0"/>
              </a:rPr>
              <a:t>K</a:t>
            </a:r>
            <a:r>
              <a:rPr lang="tr-TR" sz="1200" b="0" dirty="0">
                <a:latin typeface="Tahoma" panose="020B0604030504040204" pitchFamily="34" charset="0"/>
                <a:ea typeface="Tahoma" panose="020B0604030504040204" pitchFamily="34" charset="0"/>
                <a:cs typeface="Tahoma" panose="020B0604030504040204" pitchFamily="34" charset="0"/>
              </a:rPr>
              <a:t>urulu tarafından atanmaktadır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Almanya’da yaygın olan bir modeldir, bu modelle faaliyet gösteren ilk kulüp Schalke 04’tür.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49" name="Line 5"/>
          <p:cNvSpPr>
            <a:spLocks noChangeShapeType="1"/>
          </p:cNvSpPr>
          <p:nvPr/>
        </p:nvSpPr>
        <p:spPr bwMode="auto">
          <a:xfrm>
            <a:off x="1783886" y="1413933"/>
            <a:ext cx="1077310" cy="0"/>
          </a:xfrm>
          <a:prstGeom prst="line">
            <a:avLst/>
          </a:prstGeom>
          <a:noFill/>
          <a:ln w="22225" cmpd="sng">
            <a:solidFill>
              <a:srgbClr val="A5011C"/>
            </a:solidFill>
            <a:round/>
            <a:headEnd/>
            <a:tailEnd/>
          </a:ln>
          <a:effectLst/>
        </p:spPr>
        <p:txBody>
          <a:bodyPr lIns="0" tIns="0" rIns="0" bIns="0" anchor="ctr"/>
          <a:lstStyle/>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50" name="Text 15"/>
          <p:cNvSpPr>
            <a:spLocks noChangeArrowheads="1"/>
          </p:cNvSpPr>
          <p:nvPr/>
        </p:nvSpPr>
        <p:spPr bwMode="auto">
          <a:xfrm>
            <a:off x="1783886" y="1130724"/>
            <a:ext cx="1036108" cy="184666"/>
          </a:xfrm>
          <a:prstGeom prst="rect">
            <a:avLst/>
          </a:prstGeom>
          <a:noFill/>
          <a:ln w="6350">
            <a:noFill/>
            <a:miter lim="800000"/>
            <a:headEnd/>
            <a:tailEnd/>
          </a:ln>
        </p:spPr>
        <p:txBody>
          <a:bodyPr wrap="square" lIns="0" tIns="0" rIns="0" bIns="0">
            <a:spAutoFit/>
          </a:bodyPr>
          <a:lstStyle/>
          <a:p>
            <a:pPr algn="l" defTabSz="330200"/>
            <a:r>
              <a:rPr lang="tr-TR"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rPr>
              <a:t>Klasik Model</a:t>
            </a:r>
            <a:endParaRPr lang="en-US" altLang="de-DE"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1" name="TextBox 91"/>
          <p:cNvSpPr txBox="1">
            <a:spLocks/>
          </p:cNvSpPr>
          <p:nvPr/>
        </p:nvSpPr>
        <p:spPr>
          <a:xfrm>
            <a:off x="1783885" y="1469014"/>
            <a:ext cx="1077309" cy="2996077"/>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Üyeler, Kulübün </a:t>
            </a:r>
            <a:r>
              <a:rPr lang="tr-TR" sz="1200" dirty="0">
                <a:latin typeface="Tahoma" panose="020B0604030504040204" pitchFamily="34" charset="0"/>
                <a:ea typeface="Tahoma" panose="020B0604030504040204" pitchFamily="34" charset="0"/>
                <a:cs typeface="Tahoma" panose="020B0604030504040204" pitchFamily="34" charset="0"/>
              </a:rPr>
              <a:t>Y</a:t>
            </a:r>
            <a:r>
              <a:rPr lang="tr-TR" sz="1200" b="0" dirty="0">
                <a:latin typeface="Tahoma" panose="020B0604030504040204" pitchFamily="34" charset="0"/>
                <a:ea typeface="Tahoma" panose="020B0604030504040204" pitchFamily="34" charset="0"/>
                <a:cs typeface="Tahoma" panose="020B0604030504040204" pitchFamily="34" charset="0"/>
              </a:rPr>
              <a:t>önetim </a:t>
            </a:r>
            <a:r>
              <a:rPr lang="tr-TR" sz="1200" dirty="0">
                <a:latin typeface="Tahoma" panose="020B0604030504040204" pitchFamily="34" charset="0"/>
                <a:ea typeface="Tahoma" panose="020B0604030504040204" pitchFamily="34" charset="0"/>
                <a:cs typeface="Tahoma" panose="020B0604030504040204" pitchFamily="34" charset="0"/>
              </a:rPr>
              <a:t>K</a:t>
            </a:r>
            <a:r>
              <a:rPr lang="tr-TR" sz="1200" b="0" dirty="0">
                <a:latin typeface="Tahoma" panose="020B0604030504040204" pitchFamily="34" charset="0"/>
                <a:ea typeface="Tahoma" panose="020B0604030504040204" pitchFamily="34" charset="0"/>
                <a:cs typeface="Tahoma" panose="020B0604030504040204" pitchFamily="34" charset="0"/>
              </a:rPr>
              <a:t>urulu’nu seçer.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Kulüp üyeleri mali ortak olmadıkları için kurumsal yönetim ve sürdürülebilirliği sağlamak zordur. </a:t>
            </a: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Ana kriter her zaman sportif başarıdır.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cxnSp>
        <p:nvCxnSpPr>
          <p:cNvPr id="52" name="VLine"/>
          <p:cNvCxnSpPr/>
          <p:nvPr/>
        </p:nvCxnSpPr>
        <p:spPr>
          <a:xfrm>
            <a:off x="2934363" y="1424611"/>
            <a:ext cx="0" cy="3769092"/>
          </a:xfrm>
          <a:prstGeom prst="line">
            <a:avLst/>
          </a:prstGeom>
          <a:ln w="22225">
            <a:solidFill>
              <a:srgbClr val="A5011C"/>
            </a:solidFill>
          </a:ln>
          <a:effectLst/>
        </p:spPr>
        <p:style>
          <a:lnRef idx="1">
            <a:schemeClr val="accent1"/>
          </a:lnRef>
          <a:fillRef idx="0">
            <a:schemeClr val="accent1"/>
          </a:fillRef>
          <a:effectRef idx="0">
            <a:schemeClr val="accent1"/>
          </a:effectRef>
          <a:fontRef idx="minor">
            <a:schemeClr val="tx1"/>
          </a:fontRef>
        </p:style>
      </p:cxnSp>
      <p:sp>
        <p:nvSpPr>
          <p:cNvPr id="53" name="IsoclesTriangle"/>
          <p:cNvSpPr/>
          <p:nvPr/>
        </p:nvSpPr>
        <p:spPr>
          <a:xfrm rot="5400000">
            <a:off x="2797385" y="3068400"/>
            <a:ext cx="306409" cy="130698"/>
          </a:xfrm>
          <a:prstGeom prst="triangle">
            <a:avLst/>
          </a:prstGeom>
          <a:solidFill>
            <a:srgbClr val="FF9D0B"/>
          </a:solidFill>
          <a:ln w="222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4" name="Rectangle 102"/>
          <p:cNvSpPr/>
          <p:nvPr/>
        </p:nvSpPr>
        <p:spPr>
          <a:xfrm>
            <a:off x="3037560" y="1027359"/>
            <a:ext cx="5998936" cy="4211130"/>
          </a:xfrm>
          <a:prstGeom prst="rect">
            <a:avLst/>
          </a:prstGeom>
          <a:noFill/>
          <a:ln w="9525" cmpd="sng">
            <a:solidFill>
              <a:srgbClr val="A5011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5" name="Rectangle 105"/>
          <p:cNvSpPr/>
          <p:nvPr/>
        </p:nvSpPr>
        <p:spPr>
          <a:xfrm>
            <a:off x="323528" y="1027358"/>
            <a:ext cx="1263966" cy="4162093"/>
          </a:xfrm>
          <a:prstGeom prst="rect">
            <a:avLst/>
          </a:prstGeom>
          <a:noFill/>
          <a:ln w="9525" cmpd="sng">
            <a:solidFill>
              <a:srgbClr val="A5011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cxnSp>
        <p:nvCxnSpPr>
          <p:cNvPr id="57" name="VLine"/>
          <p:cNvCxnSpPr/>
          <p:nvPr/>
        </p:nvCxnSpPr>
        <p:spPr>
          <a:xfrm>
            <a:off x="1695332" y="1424611"/>
            <a:ext cx="0" cy="3769092"/>
          </a:xfrm>
          <a:prstGeom prst="line">
            <a:avLst/>
          </a:prstGeom>
          <a:ln w="22225">
            <a:solidFill>
              <a:srgbClr val="A5011C"/>
            </a:solidFill>
          </a:ln>
          <a:effectLst/>
        </p:spPr>
        <p:style>
          <a:lnRef idx="1">
            <a:schemeClr val="accent1"/>
          </a:lnRef>
          <a:fillRef idx="0">
            <a:schemeClr val="accent1"/>
          </a:fillRef>
          <a:effectRef idx="0">
            <a:schemeClr val="accent1"/>
          </a:effectRef>
          <a:fontRef idx="minor">
            <a:schemeClr val="tx1"/>
          </a:fontRef>
        </p:style>
      </p:cxnSp>
      <p:sp>
        <p:nvSpPr>
          <p:cNvPr id="58" name="IsoclesTriangle"/>
          <p:cNvSpPr/>
          <p:nvPr/>
        </p:nvSpPr>
        <p:spPr>
          <a:xfrm rot="16200000" flipH="1">
            <a:off x="1525902" y="3068400"/>
            <a:ext cx="306409" cy="130698"/>
          </a:xfrm>
          <a:prstGeom prst="triangle">
            <a:avLst/>
          </a:prstGeom>
          <a:solidFill>
            <a:srgbClr val="FF9D0B"/>
          </a:solidFill>
          <a:ln w="222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50499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ctrTitle"/>
          </p:nvPr>
        </p:nvSpPr>
        <p:spPr>
          <a:xfrm>
            <a:off x="323528" y="2852936"/>
            <a:ext cx="8062664" cy="576064"/>
          </a:xfrm>
        </p:spPr>
        <p:txBody>
          <a:bodyPr>
            <a:noAutofit/>
          </a:bodyPr>
          <a:lstStyle/>
          <a:p>
            <a:r>
              <a:rPr lang="en-GB" sz="2800" b="1" dirty="0">
                <a:solidFill>
                  <a:srgbClr val="FFC000"/>
                </a:solidFill>
              </a:rPr>
              <a:t>FC Barcelona Vaka </a:t>
            </a:r>
            <a:r>
              <a:rPr lang="en-GB" sz="2800" b="1" dirty="0" err="1">
                <a:solidFill>
                  <a:srgbClr val="FFC000"/>
                </a:solidFill>
              </a:rPr>
              <a:t>Analizi</a:t>
            </a:r>
            <a:endParaRPr lang="tr-TR" sz="2800" dirty="0"/>
          </a:p>
        </p:txBody>
      </p:sp>
    </p:spTree>
    <p:extLst>
      <p:ext uri="{BB962C8B-B14F-4D97-AF65-F5344CB8AC3E}">
        <p14:creationId xmlns:p14="http://schemas.microsoft.com/office/powerpoint/2010/main" val="4064410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15</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Manchester United-FC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Analizleri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98598" y="116632"/>
            <a:ext cx="8649866" cy="576064"/>
          </a:xfrm>
        </p:spPr>
        <p:txBody>
          <a:bodyPr>
            <a:normAutofit fontScale="62500" lnSpcReduction="20000"/>
          </a:bodyPr>
          <a:lstStyle/>
          <a:p>
            <a:pPr marL="0" indent="0" algn="ctr">
              <a:buNone/>
            </a:pPr>
            <a:r>
              <a:rPr lang="tr-TR" sz="2800" b="1" dirty="0">
                <a:solidFill>
                  <a:srgbClr val="FFCC00"/>
                </a:solidFill>
                <a:latin typeface="Tahoma" panose="020B0604030504040204" pitchFamily="34" charset="0"/>
                <a:ea typeface="Tahoma" panose="020B0604030504040204" pitchFamily="34" charset="0"/>
                <a:cs typeface="Tahoma" panose="020B0604030504040204" pitchFamily="34" charset="0"/>
              </a:rPr>
              <a:t>İyi Yönetmek Sportif Başarı ile İlgili Olsa da Esas Kilit Yönetim Etkinliğidir</a:t>
            </a:r>
            <a:endParaRPr lang="en-GB" sz="28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7"/>
          <p:cNvSpPr>
            <a:spLocks noChangeAspect="1" noChangeArrowheads="1"/>
          </p:cNvSpPr>
          <p:nvPr/>
        </p:nvSpPr>
        <p:spPr bwMode="auto">
          <a:xfrm>
            <a:off x="466725" y="1639862"/>
            <a:ext cx="3924300" cy="4320777"/>
          </a:xfrm>
          <a:prstGeom prst="rect">
            <a:avLst/>
          </a:prstGeom>
          <a:solidFill>
            <a:schemeClr val="bg1"/>
          </a:solidFill>
          <a:ln w="9525" algn="ctr">
            <a:solidFill>
              <a:schemeClr val="tx1"/>
            </a:solidFill>
            <a:miter lim="800000"/>
            <a:headEnd/>
            <a:tailEnd/>
          </a:ln>
        </p:spPr>
        <p:txBody>
          <a:bodyPr anchor="ctr"/>
          <a:lstStyle>
            <a:lvl1pPr marL="354013" indent="-354013" eaLnBrk="0" hangingPunct="0">
              <a:spcBef>
                <a:spcPct val="20000"/>
              </a:spcBef>
              <a:buChar char="•"/>
              <a:defRPr sz="3200">
                <a:solidFill>
                  <a:schemeClr val="tx1"/>
                </a:solidFill>
                <a:latin typeface="Century Gothic" pitchFamily="34" charset="0"/>
              </a:defRPr>
            </a:lvl1pPr>
            <a:lvl2pPr marL="633413" indent="-27940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ts val="200"/>
              </a:spcBef>
              <a:buFont typeface="Wingdings" panose="05000000000000000000" pitchFamily="2" charset="2"/>
              <a:buChar char="ü"/>
            </a:pPr>
            <a:r>
              <a:rPr lang="en-GB" altLang="en-US" sz="1050" dirty="0">
                <a:latin typeface="Tahoma" panose="020B0604030504040204" pitchFamily="34" charset="0"/>
                <a:ea typeface="Tahoma" panose="020B0604030504040204" pitchFamily="34" charset="0"/>
                <a:cs typeface="Tahoma" panose="020B0604030504040204" pitchFamily="34" charset="0"/>
              </a:rPr>
              <a:t>End</a:t>
            </a:r>
            <a:r>
              <a:rPr lang="tr-TR" altLang="en-US" sz="1050" dirty="0">
                <a:latin typeface="Tahoma" panose="020B0604030504040204" pitchFamily="34" charset="0"/>
                <a:ea typeface="Tahoma" panose="020B0604030504040204" pitchFamily="34" charset="0"/>
                <a:cs typeface="Tahoma" panose="020B0604030504040204" pitchFamily="34" charset="0"/>
              </a:rPr>
              <a:t>üstriyel Futbol’u ilk olarak keşfeden ve daha 90’lı yılların ortasında kendini buna göre organize eden ilk Futbol Kulübü, </a:t>
            </a:r>
            <a:r>
              <a:rPr lang="tr-TR" altLang="en-US" sz="1050" b="1" dirty="0">
                <a:latin typeface="Tahoma" panose="020B0604030504040204" pitchFamily="34" charset="0"/>
                <a:ea typeface="Tahoma" panose="020B0604030504040204" pitchFamily="34" charset="0"/>
                <a:cs typeface="Tahoma" panose="020B0604030504040204" pitchFamily="34" charset="0"/>
              </a:rPr>
              <a:t>Endüstriyel Futbol’un Okulu</a:t>
            </a:r>
            <a:r>
              <a:rPr lang="tr-TR" altLang="en-US" sz="1050" dirty="0">
                <a:latin typeface="Tahoma" panose="020B0604030504040204" pitchFamily="34" charset="0"/>
                <a:ea typeface="Tahoma" panose="020B0604030504040204" pitchFamily="34" charset="0"/>
                <a:cs typeface="Tahoma" panose="020B0604030504040204" pitchFamily="34" charset="0"/>
              </a:rPr>
              <a:t>.</a:t>
            </a:r>
          </a:p>
          <a:p>
            <a:pPr eaLnBrk="1" hangingPunct="1">
              <a:spcBef>
                <a:spcPts val="20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Kulüp son 10 yılda ücret/ciro rasyosunu hiçbir zaman %55’in üzerine çıkartmamıştır.</a:t>
            </a:r>
          </a:p>
          <a:p>
            <a:pPr eaLnBrk="1" hangingPunct="1">
              <a:spcBef>
                <a:spcPts val="20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Bu dönemde 7 Premier Lig şampiyonluğu, 1 Şampiyonlar Ligi şampiyonluğu, 1 kıtalararası kupa, 1 FA kupası, 2 FA Charity Shield kupası  kazanmıştır.</a:t>
            </a:r>
          </a:p>
          <a:p>
            <a:pPr eaLnBrk="1" hangingPunct="1">
              <a:spcBef>
                <a:spcPts val="20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Kulüp son 20 yılda hiç zarar etmemiştir ve stadyum geliştirme, küresel marka olma, altyapı gibi pek çok alana yatırım yapmıştır (örn. Akademiye 2004’te </a:t>
            </a:r>
            <a:r>
              <a:rPr lang="en-US" altLang="en-US" sz="1050" dirty="0">
                <a:latin typeface="Tahoma" panose="020B0604030504040204" pitchFamily="34" charset="0"/>
                <a:ea typeface="Tahoma" panose="020B0604030504040204" pitchFamily="34" charset="0"/>
                <a:cs typeface="Tahoma" panose="020B0604030504040204" pitchFamily="34" charset="0"/>
              </a:rPr>
              <a:t>£</a:t>
            </a:r>
            <a:r>
              <a:rPr lang="tr-TR" altLang="en-US" sz="1050" dirty="0">
                <a:latin typeface="Tahoma" panose="020B0604030504040204" pitchFamily="34" charset="0"/>
                <a:ea typeface="Tahoma" panose="020B0604030504040204" pitchFamily="34" charset="0"/>
                <a:cs typeface="Tahoma" panose="020B0604030504040204" pitchFamily="34" charset="0"/>
              </a:rPr>
              <a:t>10 milyon)</a:t>
            </a:r>
          </a:p>
          <a:p>
            <a:pPr eaLnBrk="1" hangingPunct="1">
              <a:spcBef>
                <a:spcPts val="20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Kulübün bunu başarmasının 3 sebebi vardır:</a:t>
            </a:r>
          </a:p>
          <a:p>
            <a:pPr marL="355600" lvl="1" indent="-173038" eaLnBrk="1" hangingPunct="1">
              <a:spcBef>
                <a:spcPts val="200"/>
              </a:spcBef>
              <a:buFont typeface="Wingdings" panose="05000000000000000000" pitchFamily="2" charset="2"/>
              <a:buChar char="§"/>
            </a:pPr>
            <a:r>
              <a:rPr lang="tr-TR" altLang="en-US" sz="1050" b="1" dirty="0">
                <a:latin typeface="Tahoma" panose="020B0604030504040204" pitchFamily="34" charset="0"/>
                <a:ea typeface="Tahoma" panose="020B0604030504040204" pitchFamily="34" charset="0"/>
                <a:cs typeface="Tahoma" panose="020B0604030504040204" pitchFamily="34" charset="0"/>
              </a:rPr>
              <a:t>Altyapı Gücü: </a:t>
            </a:r>
            <a:r>
              <a:rPr lang="tr-TR" altLang="en-US" sz="1050" dirty="0">
                <a:latin typeface="Tahoma" panose="020B0604030504040204" pitchFamily="34" charset="0"/>
                <a:ea typeface="Tahoma" panose="020B0604030504040204" pitchFamily="34" charset="0"/>
                <a:cs typeface="Tahoma" panose="020B0604030504040204" pitchFamily="34" charset="0"/>
              </a:rPr>
              <a:t>İngiliz futbolun yıldız yaratan bir okuldur. David Beckham, Butt, Scholes, Neville kardeşler, Giggs gibi. Hatta bu oyuncuların bazıları ilk Avrupa maçlarını Galatasaray karşısında oynamışlardır. Akademi 1986’da Ferguson’un işe başlaması sonrası kurulmuştur.</a:t>
            </a:r>
          </a:p>
          <a:p>
            <a:pPr marL="355600" lvl="1" indent="-173038" eaLnBrk="1" hangingPunct="1">
              <a:spcBef>
                <a:spcPts val="200"/>
              </a:spcBef>
              <a:buFont typeface="Wingdings" panose="05000000000000000000" pitchFamily="2" charset="2"/>
              <a:buChar char="§"/>
            </a:pPr>
            <a:r>
              <a:rPr lang="tr-TR" altLang="en-US" sz="1050" b="1" dirty="0">
                <a:latin typeface="Tahoma" panose="020B0604030504040204" pitchFamily="34" charset="0"/>
                <a:ea typeface="Tahoma" panose="020B0604030504040204" pitchFamily="34" charset="0"/>
                <a:cs typeface="Tahoma" panose="020B0604030504040204" pitchFamily="34" charset="0"/>
              </a:rPr>
              <a:t>Oyuncu İzleme Komitesi Gücü: </a:t>
            </a:r>
            <a:r>
              <a:rPr lang="tr-TR" altLang="en-US" sz="1050" dirty="0">
                <a:latin typeface="Tahoma" panose="020B0604030504040204" pitchFamily="34" charset="0"/>
                <a:ea typeface="Tahoma" panose="020B0604030504040204" pitchFamily="34" charset="0"/>
                <a:cs typeface="Tahoma" panose="020B0604030504040204" pitchFamily="34" charset="0"/>
              </a:rPr>
              <a:t>Süperstar keşfetme becerisi çok yüksektir. Parlamamış oyuncuları veya potansiyel vaat eden gençleri kadrosuna katmakta çok üstündür. Schmichael, Van Nistrelroy, Cristiano Ronaldo, Keane, Soljskaer, Yorke, Rooney gibi.</a:t>
            </a:r>
          </a:p>
          <a:p>
            <a:pPr marL="355600" lvl="1" indent="-173038" eaLnBrk="1" hangingPunct="1">
              <a:spcBef>
                <a:spcPts val="200"/>
              </a:spcBef>
              <a:buFont typeface="Wingdings" panose="05000000000000000000" pitchFamily="2" charset="2"/>
              <a:buChar char="§"/>
            </a:pPr>
            <a:r>
              <a:rPr lang="tr-TR" altLang="en-US" sz="1050" b="1" dirty="0">
                <a:latin typeface="Tahoma" panose="020B0604030504040204" pitchFamily="34" charset="0"/>
                <a:ea typeface="Tahoma" panose="020B0604030504040204" pitchFamily="34" charset="0"/>
                <a:cs typeface="Tahoma" panose="020B0604030504040204" pitchFamily="34" charset="0"/>
              </a:rPr>
              <a:t>Sıkı Mali Disiplin: </a:t>
            </a:r>
            <a:r>
              <a:rPr lang="tr-TR" altLang="en-US" sz="1050" dirty="0">
                <a:latin typeface="Tahoma" panose="020B0604030504040204" pitchFamily="34" charset="0"/>
                <a:ea typeface="Tahoma" panose="020B0604030504040204" pitchFamily="34" charset="0"/>
                <a:cs typeface="Tahoma" panose="020B0604030504040204" pitchFamily="34" charset="0"/>
              </a:rPr>
              <a:t>Kulüp kimse için ücret/ciro rasyosunu bozmamaktadır (örn. Beckham).</a:t>
            </a:r>
          </a:p>
        </p:txBody>
      </p:sp>
      <p:sp>
        <p:nvSpPr>
          <p:cNvPr id="14" name="Rectangle 8"/>
          <p:cNvSpPr>
            <a:spLocks noChangeAspect="1" noChangeArrowheads="1"/>
          </p:cNvSpPr>
          <p:nvPr/>
        </p:nvSpPr>
        <p:spPr bwMode="auto">
          <a:xfrm>
            <a:off x="466725" y="1239813"/>
            <a:ext cx="3924300"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Manchester United</a:t>
            </a:r>
            <a:endParaRPr lang="en-US"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0"/>
          <p:cNvSpPr>
            <a:spLocks noChangeAspect="1" noChangeArrowheads="1"/>
          </p:cNvSpPr>
          <p:nvPr/>
        </p:nvSpPr>
        <p:spPr bwMode="auto">
          <a:xfrm>
            <a:off x="4773613" y="1239813"/>
            <a:ext cx="4045272"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FC Barcelona</a:t>
            </a:r>
            <a:endParaRPr lang="en-US"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6"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l="14166" r="14896" b="52583"/>
          <a:stretch>
            <a:fillRect/>
          </a:stretch>
        </p:blipFill>
        <p:spPr bwMode="auto">
          <a:xfrm>
            <a:off x="684213" y="1282676"/>
            <a:ext cx="268287"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4263" y="1308076"/>
            <a:ext cx="2476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8" name="Text Box 13"/>
          <p:cNvSpPr txBox="1">
            <a:spLocks noChangeArrowheads="1"/>
          </p:cNvSpPr>
          <p:nvPr/>
        </p:nvSpPr>
        <p:spPr bwMode="auto">
          <a:xfrm>
            <a:off x="411163" y="5960640"/>
            <a:ext cx="830421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00" tIns="63500" rIns="63500" bIns="63500" anchor="b">
            <a:spAutoFit/>
          </a:bodyPr>
          <a:lstStyle>
            <a:lvl1pPr marL="457200" indent="-457200" eaLnBrk="0" hangingPunct="0">
              <a:spcBef>
                <a:spcPct val="20000"/>
              </a:spcBef>
              <a:buChar char="•"/>
              <a:tabLst>
                <a:tab pos="377825" algn="l"/>
                <a:tab pos="534988" algn="l"/>
              </a:tabLst>
              <a:defRPr sz="3200">
                <a:solidFill>
                  <a:schemeClr val="tx1"/>
                </a:solidFill>
                <a:latin typeface="Century Gothic" pitchFamily="34" charset="0"/>
              </a:defRPr>
            </a:lvl1pPr>
            <a:lvl2pPr marL="742950" indent="-285750" eaLnBrk="0" hangingPunct="0">
              <a:spcBef>
                <a:spcPct val="20000"/>
              </a:spcBef>
              <a:buChar char="–"/>
              <a:tabLst>
                <a:tab pos="377825" algn="l"/>
                <a:tab pos="534988" algn="l"/>
              </a:tabLst>
              <a:defRPr sz="2800">
                <a:solidFill>
                  <a:schemeClr val="tx1"/>
                </a:solidFill>
                <a:latin typeface="Century Gothic" pitchFamily="34" charset="0"/>
              </a:defRPr>
            </a:lvl2pPr>
            <a:lvl3pPr marL="1143000" indent="-228600" eaLnBrk="0" hangingPunct="0">
              <a:spcBef>
                <a:spcPct val="20000"/>
              </a:spcBef>
              <a:buChar char="•"/>
              <a:tabLst>
                <a:tab pos="377825" algn="l"/>
                <a:tab pos="534988" algn="l"/>
              </a:tabLst>
              <a:defRPr sz="2400">
                <a:solidFill>
                  <a:schemeClr val="tx1"/>
                </a:solidFill>
                <a:latin typeface="Century Gothic" pitchFamily="34" charset="0"/>
              </a:defRPr>
            </a:lvl3pPr>
            <a:lvl4pPr marL="1600200" indent="-228600" eaLnBrk="0" hangingPunct="0">
              <a:spcBef>
                <a:spcPct val="20000"/>
              </a:spcBef>
              <a:buChar char="–"/>
              <a:tabLst>
                <a:tab pos="377825" algn="l"/>
                <a:tab pos="534988" algn="l"/>
              </a:tabLst>
              <a:defRPr sz="2000">
                <a:solidFill>
                  <a:schemeClr val="tx1"/>
                </a:solidFill>
                <a:latin typeface="Century Gothic" pitchFamily="34" charset="0"/>
              </a:defRPr>
            </a:lvl4pPr>
            <a:lvl5pPr marL="2057400" indent="-228600" eaLnBrk="0" hangingPunct="0">
              <a:spcBef>
                <a:spcPct val="20000"/>
              </a:spcBef>
              <a:buChar char="»"/>
              <a:tabLst>
                <a:tab pos="377825" algn="l"/>
                <a:tab pos="534988" algn="l"/>
              </a:tabLst>
              <a:defRPr sz="2000">
                <a:solidFill>
                  <a:schemeClr val="tx1"/>
                </a:solidFill>
                <a:latin typeface="Century Gothic" pitchFamily="34" charset="0"/>
              </a:defRPr>
            </a:lvl5pPr>
            <a:lvl6pPr marL="25146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6pPr>
            <a:lvl7pPr marL="29718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7pPr>
            <a:lvl8pPr marL="34290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8pPr>
            <a:lvl9pPr marL="38862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9pPr>
          </a:lstStyle>
          <a:p>
            <a:pPr eaLnBrk="1" hangingPunct="1">
              <a:spcBef>
                <a:spcPct val="0"/>
              </a:spcBef>
              <a:buFontTx/>
              <a:buNone/>
            </a:pPr>
            <a:r>
              <a:rPr lang="tr-TR" altLang="en-US" sz="900" dirty="0">
                <a:latin typeface="Tahoma" panose="020B0604030504040204" pitchFamily="34" charset="0"/>
                <a:ea typeface="Tahoma" panose="020B0604030504040204" pitchFamily="34" charset="0"/>
                <a:cs typeface="Tahoma" panose="020B0604030504040204" pitchFamily="34" charset="0"/>
              </a:rPr>
              <a:t>Kaynak: Deloitte Annual Review of Football Finances 2007, Instituto de Empresa “FC Barcelona: Changing the Rules of the Game” Case, Brand Finance Index, </a:t>
            </a:r>
          </a:p>
          <a:p>
            <a:pPr eaLnBrk="1" hangingPunct="1">
              <a:spcBef>
                <a:spcPct val="0"/>
              </a:spcBef>
              <a:buFontTx/>
              <a:buNone/>
            </a:pPr>
            <a:r>
              <a:rPr lang="tr-TR" altLang="en-US" sz="900" dirty="0">
                <a:latin typeface="Tahoma" panose="020B0604030504040204" pitchFamily="34" charset="0"/>
                <a:ea typeface="Tahoma" panose="020B0604030504040204" pitchFamily="34" charset="0"/>
                <a:cs typeface="Tahoma" panose="020B0604030504040204" pitchFamily="34" charset="0"/>
              </a:rPr>
              <a:t>University of Wisconsin-Madison Manchester United Case, Takım Analizi </a:t>
            </a:r>
            <a:endParaRPr lang="en-US" altLang="en-US" sz="900"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14"/>
          <p:cNvSpPr>
            <a:spLocks noChangeAspect="1" noChangeArrowheads="1"/>
          </p:cNvSpPr>
          <p:nvPr/>
        </p:nvSpPr>
        <p:spPr bwMode="auto">
          <a:xfrm>
            <a:off x="4775200" y="1639862"/>
            <a:ext cx="4045272" cy="4320777"/>
          </a:xfrm>
          <a:prstGeom prst="rect">
            <a:avLst/>
          </a:prstGeom>
          <a:solidFill>
            <a:schemeClr val="bg1"/>
          </a:solidFill>
          <a:ln w="9525" algn="ctr">
            <a:solidFill>
              <a:schemeClr val="tx1"/>
            </a:solidFill>
            <a:miter lim="800000"/>
            <a:headEnd/>
            <a:tailEnd/>
          </a:ln>
        </p:spPr>
        <p:txBody>
          <a:bodyPr anchor="ctr"/>
          <a:lstStyle>
            <a:lvl1pPr marL="265113" indent="-265113"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Kulüp 2002/2003 sezonu sonunda %88’lik ücret/ciro rasyosu, €70 milyon zararı ve yaklaşık €170 milyon borcu ile açmazdaydı. Ücret ciro rasyosu son yıllarda hep %80’lerdeydi ancak sportif başarı yoktu. 2002 yılında iş başına gelen yeni yönetim performansa dayalı ödeme sistemleri ve geçmiş yönetimden kalan yüksek maliyetli oyuncuların zararına dahi olsa satışları ile ücret/ciro rasyosunu %50’ye düşürdü. 2003/2004 sezonunda Ronaldo, Luis Garcia gibi yıldız oyuncuların da dahil olduğu 7 oyuncu alındı ve buna rağmen ücret maliyetleri €110 milyondan €85 milyona düşürüldü (%50 ücret/ciro rasyosu). Bu kadro son 10 yılda 5 lig, 3 İspanya Lig Kupası, 3 Şampiyonlar Ligi kupası kazandı.</a:t>
            </a:r>
          </a:p>
          <a:p>
            <a:pPr eaLnBrk="1" hangingPunct="1">
              <a:spcBef>
                <a:spcPts val="60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Bugün ücret maliyetlerinin %18’i oyuncuların performansına, %18’i ise kulübün sahadaki başarısına odaklıdır. Ücret/ciro rasyosu halen %50’lerdedir. Kulüp son yılların en fenomen oyuncularını onlar tam parlamadan almakta da usta olmuştur (Ronaldinho, Etoo) ve onları iyi takım oyuncuları ile desteklemektedir (Puyol, Sergi, Marquez, Deco, Iniesta, Xavi)</a:t>
            </a:r>
          </a:p>
          <a:p>
            <a:pPr eaLnBrk="1" hangingPunct="1">
              <a:spcBef>
                <a:spcPts val="600"/>
              </a:spcBef>
              <a:buFont typeface="Wingdings" panose="05000000000000000000" pitchFamily="2" charset="2"/>
              <a:buChar char="ü"/>
            </a:pPr>
            <a:r>
              <a:rPr lang="tr-TR" altLang="en-US" sz="1050" dirty="0">
                <a:latin typeface="Tahoma" panose="020B0604030504040204" pitchFamily="34" charset="0"/>
                <a:ea typeface="Tahoma" panose="020B0604030504040204" pitchFamily="34" charset="0"/>
                <a:cs typeface="Tahoma" panose="020B0604030504040204" pitchFamily="34" charset="0"/>
              </a:rPr>
              <a:t>Geçiş dönemini atlatıp bütçesini dengeleyen, kar devamlılığını sağlayan kulüp maliyet yönetiminin temel taşı olan altyapıdan oyuncu yetiştirme eksikliğini de gidermektedir (€42 milyon harcanarak altyapı için 9  futbol sahasından oluşan dev bir tesis olan La Massia yapılmıştır. Kulüp altyapısı genç yetenekleri çekmek için iyi çalışmaya başlamıştır; örn. Messi, Xavi, Iniesta, Fabregas altyapı ürünüdür).</a:t>
            </a:r>
          </a:p>
        </p:txBody>
      </p:sp>
      <p:sp>
        <p:nvSpPr>
          <p:cNvPr id="20" name="Rectangle 19"/>
          <p:cNvSpPr/>
          <p:nvPr/>
        </p:nvSpPr>
        <p:spPr>
          <a:xfrm>
            <a:off x="214313" y="548680"/>
            <a:ext cx="8929687" cy="646113"/>
          </a:xfrm>
          <a:prstGeom prst="rect">
            <a:avLst/>
          </a:prstGeom>
        </p:spPr>
        <p:txBody>
          <a:bodyPr>
            <a:spAutoFit/>
          </a:bodyPr>
          <a:lstStyle/>
          <a:p>
            <a:pPr algn="ctr">
              <a:defRPr/>
            </a:pPr>
            <a:r>
              <a:rPr lang="tr-TR" b="1" dirty="0">
                <a:latin typeface="+mj-lt"/>
                <a:ea typeface="+mj-ea"/>
                <a:cs typeface="+mj-cs"/>
              </a:rPr>
              <a:t>Manchester United ve FC Barcelona Örnekleri Ücret/Ciro Rasyonu %50’lerde tutarak ulusal ve uluslararası alanda en büyük sportif başarıların elde edilebileceğini göstermektedir</a:t>
            </a:r>
          </a:p>
        </p:txBody>
      </p:sp>
    </p:spTree>
    <p:extLst>
      <p:ext uri="{BB962C8B-B14F-4D97-AF65-F5344CB8AC3E}">
        <p14:creationId xmlns:p14="http://schemas.microsoft.com/office/powerpoint/2010/main" val="2604754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16</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530646" y="44624"/>
            <a:ext cx="8649866" cy="576064"/>
          </a:xfrm>
        </p:spPr>
        <p:txBody>
          <a:bodyPr>
            <a:normAutofit fontScale="77500" lnSpcReduction="20000"/>
          </a:bodyPr>
          <a:lstStyle/>
          <a:p>
            <a:pPr marL="0" indent="0" algn="ctr">
              <a:buNone/>
            </a:pPr>
            <a:r>
              <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rPr>
              <a:t>FC Barcelona </a:t>
            </a:r>
            <a:r>
              <a:rPr lang="en-GB" sz="2400" b="1" dirty="0" err="1">
                <a:solidFill>
                  <a:srgbClr val="FFCC00"/>
                </a:solidFill>
                <a:latin typeface="Tahoma" panose="020B0604030504040204" pitchFamily="34" charset="0"/>
                <a:ea typeface="Tahoma" panose="020B0604030504040204" pitchFamily="34" charset="0"/>
                <a:cs typeface="Tahoma" panose="020B0604030504040204" pitchFamily="34" charset="0"/>
              </a:rPr>
              <a:t>En</a:t>
            </a:r>
            <a:r>
              <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rPr>
              <a:t> Ba</a:t>
            </a: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şarılı Sportif Yeniden Yapılanma Örneklerindendir</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3692"/>
            <a:ext cx="544479"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 name="Rectangle 1"/>
          <p:cNvSpPr/>
          <p:nvPr/>
        </p:nvSpPr>
        <p:spPr>
          <a:xfrm>
            <a:off x="467544" y="692696"/>
            <a:ext cx="7848872" cy="369332"/>
          </a:xfrm>
          <a:prstGeom prst="rect">
            <a:avLst/>
          </a:prstGeom>
        </p:spPr>
        <p:txBody>
          <a:bodyPr wrap="square">
            <a:spAutoFit/>
          </a:bodyPr>
          <a:lstStyle/>
          <a:p>
            <a:pPr algn="ctr">
              <a:defRPr/>
            </a:pPr>
            <a:r>
              <a:rPr lang="tr-TR" b="1" dirty="0"/>
              <a:t>Taraftar Katkısına Dayalı Nakit Girişi Modeli ve Çok Yönlü Ticari Strateji</a:t>
            </a:r>
          </a:p>
        </p:txBody>
      </p:sp>
      <p:sp>
        <p:nvSpPr>
          <p:cNvPr id="43" name="AutoShape 16"/>
          <p:cNvSpPr>
            <a:spLocks noChangeArrowheads="1"/>
          </p:cNvSpPr>
          <p:nvPr/>
        </p:nvSpPr>
        <p:spPr bwMode="auto">
          <a:xfrm rot="5400000">
            <a:off x="6254750" y="2222277"/>
            <a:ext cx="788988" cy="141288"/>
          </a:xfrm>
          <a:prstGeom prst="triangle">
            <a:avLst>
              <a:gd name="adj" fmla="val 50000"/>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endParaRPr lang="en-US" altLang="en-US" sz="1800">
              <a:latin typeface="Tahoma" panose="020B0604030504040204" pitchFamily="34" charset="0"/>
              <a:ea typeface="Tahoma" panose="020B0604030504040204" pitchFamily="34" charset="0"/>
              <a:cs typeface="Tahoma" panose="020B0604030504040204" pitchFamily="34" charset="0"/>
            </a:endParaRPr>
          </a:p>
        </p:txBody>
      </p:sp>
      <p:sp>
        <p:nvSpPr>
          <p:cNvPr id="44" name="Text Box 17"/>
          <p:cNvSpPr txBox="1">
            <a:spLocks noChangeArrowheads="1"/>
          </p:cNvSpPr>
          <p:nvPr/>
        </p:nvSpPr>
        <p:spPr bwMode="auto">
          <a:xfrm>
            <a:off x="6764338" y="1196752"/>
            <a:ext cx="2278062"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342900" indent="-342900" eaLnBrk="0" hangingPunct="0">
              <a:spcBef>
                <a:spcPct val="20000"/>
              </a:spcBef>
              <a:buChar char="•"/>
              <a:defRPr sz="3200">
                <a:solidFill>
                  <a:schemeClr val="tx1"/>
                </a:solidFill>
                <a:latin typeface="Century Gothic" pitchFamily="34" charset="0"/>
              </a:defRPr>
            </a:lvl1pPr>
            <a:lvl2pPr marL="228600" indent="-11430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lvl="1" algn="ctr" eaLnBrk="1" hangingPunct="1">
              <a:spcBef>
                <a:spcPct val="0"/>
              </a:spcBef>
              <a:buFontTx/>
              <a:buNone/>
            </a:pPr>
            <a:r>
              <a:rPr lang="tr-TR" altLang="en-US" sz="1100" b="1" dirty="0">
                <a:solidFill>
                  <a:srgbClr val="C00000"/>
                </a:solidFill>
                <a:latin typeface="Tahoma" panose="020B0604030504040204" pitchFamily="34" charset="0"/>
                <a:ea typeface="Tahoma" panose="020B0604030504040204" pitchFamily="34" charset="0"/>
                <a:cs typeface="Tahoma" panose="020B0604030504040204" pitchFamily="34" charset="0"/>
              </a:rPr>
              <a:t>Fatura: Derin Bir Kriz</a:t>
            </a:r>
            <a:endParaRPr lang="tr-TR" altLang="en-US" sz="1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Giderler %80, gelirler ise sadece %4 büyüdü</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Maaşlar €46 mn’ dan €103 mn’a çıktı</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Çalışan sayısı 151den 188’e çıktı </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Borç €90 mn’dan €230 mn’a çıktı (ki 96 sonunda €30 mn pozitifti) </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Operasyonel zarar yıllık 01: €38 mn, 02: €48; 03: €71 mn</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Kulüpte sosyal çalkantı, kutuplaşma, ayrılıkçılık</a:t>
            </a:r>
          </a:p>
        </p:txBody>
      </p:sp>
      <p:grpSp>
        <p:nvGrpSpPr>
          <p:cNvPr id="45" name="Group 18"/>
          <p:cNvGrpSpPr>
            <a:grpSpLocks/>
          </p:cNvGrpSpPr>
          <p:nvPr/>
        </p:nvGrpSpPr>
        <p:grpSpPr bwMode="auto">
          <a:xfrm>
            <a:off x="100013" y="1203102"/>
            <a:ext cx="6451600" cy="1954213"/>
            <a:chOff x="68" y="1178"/>
            <a:chExt cx="4402" cy="1231"/>
          </a:xfrm>
        </p:grpSpPr>
        <p:sp>
          <p:nvSpPr>
            <p:cNvPr id="58" name="Rectangle 19"/>
            <p:cNvSpPr>
              <a:spLocks noChangeAspect="1" noChangeArrowheads="1"/>
            </p:cNvSpPr>
            <p:nvPr/>
          </p:nvSpPr>
          <p:spPr bwMode="auto">
            <a:xfrm>
              <a:off x="68" y="1346"/>
              <a:ext cx="1304" cy="167"/>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50" b="1">
                  <a:solidFill>
                    <a:srgbClr val="C00000"/>
                  </a:solidFill>
                  <a:latin typeface="Tahoma" panose="020B0604030504040204" pitchFamily="34" charset="0"/>
                  <a:ea typeface="Tahoma" panose="020B0604030504040204" pitchFamily="34" charset="0"/>
                  <a:cs typeface="Tahoma" panose="020B0604030504040204" pitchFamily="34" charset="0"/>
                </a:rPr>
                <a:t>1999 (Nunoz)</a:t>
              </a:r>
              <a:endParaRPr lang="en-US" altLang="en-US" sz="105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9" name="Rectangle 20"/>
            <p:cNvSpPr>
              <a:spLocks noChangeAspect="1" noChangeArrowheads="1"/>
            </p:cNvSpPr>
            <p:nvPr/>
          </p:nvSpPr>
          <p:spPr bwMode="auto">
            <a:xfrm>
              <a:off x="68" y="1498"/>
              <a:ext cx="1304" cy="911"/>
            </a:xfrm>
            <a:prstGeom prst="rect">
              <a:avLst/>
            </a:prstGeom>
            <a:solidFill>
              <a:schemeClr val="bg1"/>
            </a:solidFill>
            <a:ln w="9525" algn="ctr">
              <a:solidFill>
                <a:schemeClr val="tx1"/>
              </a:solidFill>
              <a:miter lim="800000"/>
              <a:headEnd/>
              <a:tailEnd/>
            </a:ln>
          </p:spPr>
          <p:txBody>
            <a:bodyPr anchor="ctr"/>
            <a:lstStyle>
              <a:lvl1pPr marL="342900" indent="-342900" eaLnBrk="0" hangingPunct="0">
                <a:spcBef>
                  <a:spcPct val="20000"/>
                </a:spcBef>
                <a:buChar char="•"/>
                <a:defRPr sz="3200">
                  <a:solidFill>
                    <a:schemeClr val="tx1"/>
                  </a:solidFill>
                  <a:latin typeface="Century Gothic" pitchFamily="34" charset="0"/>
                </a:defRPr>
              </a:lvl1pPr>
              <a:lvl2pPr marL="355600" indent="-176213"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marL="87313" lvl="1" indent="-87313"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€ 90 mn borç (95-96 yıllarındaki €30 mn nakitten gelinen durum)</a:t>
              </a:r>
            </a:p>
            <a:p>
              <a:pPr marL="87313" lvl="1" indent="-87313"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Sportif başarısızlık (ulusal ve uluslararası yarışmalarda)</a:t>
              </a:r>
            </a:p>
            <a:p>
              <a:pPr marL="87313" lvl="1" indent="-87313"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Üye ve taraftarlar arası kutuplaşmalarda başlangıç</a:t>
              </a:r>
            </a:p>
            <a:p>
              <a:pPr marL="87313" lvl="1" indent="-87313"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2000 </a:t>
              </a:r>
              <a:r>
                <a:rPr lang="tr-TR" altLang="en-US" sz="800" dirty="0">
                  <a:latin typeface="Tahoma" panose="020B0604030504040204" pitchFamily="34" charset="0"/>
                  <a:ea typeface="Tahoma" panose="020B0604030504040204" pitchFamily="34" charset="0"/>
                  <a:cs typeface="Tahoma" panose="020B0604030504040204" pitchFamily="34" charset="0"/>
                </a:rPr>
                <a:t>yılında Başkanın istifası</a:t>
              </a:r>
            </a:p>
            <a:p>
              <a:pPr lvl="1"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a:p>
              <a:pPr lvl="1"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a:p>
              <a:pPr lvl="1"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60" name="Rectangle 21"/>
            <p:cNvSpPr>
              <a:spLocks noChangeAspect="1" noChangeArrowheads="1"/>
            </p:cNvSpPr>
            <p:nvPr/>
          </p:nvSpPr>
          <p:spPr bwMode="auto">
            <a:xfrm>
              <a:off x="1370" y="1346"/>
              <a:ext cx="1551" cy="167"/>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50" b="1">
                  <a:solidFill>
                    <a:srgbClr val="C00000"/>
                  </a:solidFill>
                  <a:latin typeface="Tahoma" panose="020B0604030504040204" pitchFamily="34" charset="0"/>
                  <a:ea typeface="Tahoma" panose="020B0604030504040204" pitchFamily="34" charset="0"/>
                  <a:cs typeface="Tahoma" panose="020B0604030504040204" pitchFamily="34" charset="0"/>
                </a:rPr>
                <a:t>2000-2002 (Gaspart)</a:t>
              </a:r>
              <a:endParaRPr lang="en-US" altLang="en-US" sz="105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61" name="Rectangle 22"/>
            <p:cNvSpPr>
              <a:spLocks noChangeAspect="1" noChangeArrowheads="1"/>
            </p:cNvSpPr>
            <p:nvPr/>
          </p:nvSpPr>
          <p:spPr bwMode="auto">
            <a:xfrm>
              <a:off x="1364" y="1492"/>
              <a:ext cx="1554" cy="911"/>
            </a:xfrm>
            <a:prstGeom prst="rect">
              <a:avLst/>
            </a:prstGeom>
            <a:solidFill>
              <a:schemeClr val="bg1"/>
            </a:solidFill>
            <a:ln w="9525" algn="ctr">
              <a:solidFill>
                <a:schemeClr val="tx1"/>
              </a:solidFill>
              <a:miter lim="800000"/>
              <a:headEnd/>
              <a:tailEnd/>
            </a:ln>
          </p:spPr>
          <p:txBody>
            <a:bodyPr anchor="ctr"/>
            <a:lstStyle>
              <a:lvl1pPr marL="342900" indent="-342900" eaLnBrk="0" hangingPunct="0">
                <a:spcBef>
                  <a:spcPct val="20000"/>
                </a:spcBef>
                <a:buChar char="•"/>
                <a:defRPr sz="3200">
                  <a:solidFill>
                    <a:schemeClr val="tx1"/>
                  </a:solidFill>
                  <a:latin typeface="Century Gothic" pitchFamily="34" charset="0"/>
                </a:defRPr>
              </a:lvl1pPr>
              <a:lvl2pPr marL="355600" indent="-176213"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Devamlılıkçı başkan; sportif başarı hedefi</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Konsensüs, devamlılık ve çoğunluk katılımı hedefi ile 100 kişilik YK</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Küresel marka stratejisi</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Sonuçlar:</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2 yılda €287 milyon transfer harcaması</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0 şampiyonluk, 0 Avrupa kupası</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Taraftardan istifa çağrıları</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Kutuplaşmalar</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Net borç €181 mn</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Dünya gelir liginde sıra 13.( €123 mn) </a:t>
              </a:r>
              <a:endParaRPr lang="en-US"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62" name="Rectangle 23"/>
            <p:cNvSpPr>
              <a:spLocks noChangeAspect="1" noChangeArrowheads="1"/>
            </p:cNvSpPr>
            <p:nvPr/>
          </p:nvSpPr>
          <p:spPr bwMode="auto">
            <a:xfrm>
              <a:off x="2918" y="1346"/>
              <a:ext cx="1552" cy="167"/>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50" b="1">
                  <a:solidFill>
                    <a:srgbClr val="C00000"/>
                  </a:solidFill>
                  <a:latin typeface="Tahoma" panose="020B0604030504040204" pitchFamily="34" charset="0"/>
                  <a:ea typeface="Tahoma" panose="020B0604030504040204" pitchFamily="34" charset="0"/>
                  <a:cs typeface="Tahoma" panose="020B0604030504040204" pitchFamily="34" charset="0"/>
                </a:rPr>
                <a:t>2003 (Gaspart)</a:t>
              </a:r>
              <a:endParaRPr lang="en-US" altLang="en-US" sz="105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63" name="Rectangle 24"/>
            <p:cNvSpPr>
              <a:spLocks noChangeAspect="1" noChangeArrowheads="1"/>
            </p:cNvSpPr>
            <p:nvPr/>
          </p:nvSpPr>
          <p:spPr bwMode="auto">
            <a:xfrm>
              <a:off x="2918" y="1498"/>
              <a:ext cx="1552" cy="911"/>
            </a:xfrm>
            <a:prstGeom prst="rect">
              <a:avLst/>
            </a:prstGeom>
            <a:solidFill>
              <a:schemeClr val="bg1"/>
            </a:solidFill>
            <a:ln w="9525" algn="ctr">
              <a:solidFill>
                <a:schemeClr val="tx1"/>
              </a:solidFill>
              <a:miter lim="800000"/>
              <a:headEnd/>
              <a:tailEnd/>
            </a:ln>
          </p:spPr>
          <p:txBody>
            <a:bodyPr anchor="ctr"/>
            <a:lstStyle>
              <a:lvl1pPr marL="342900" indent="-342900" eaLnBrk="0" hangingPunct="0">
                <a:spcBef>
                  <a:spcPct val="20000"/>
                </a:spcBef>
                <a:buChar char="•"/>
                <a:defRPr sz="3200">
                  <a:solidFill>
                    <a:schemeClr val="tx1"/>
                  </a:solidFill>
                  <a:latin typeface="Century Gothic" pitchFamily="34" charset="0"/>
                </a:defRPr>
              </a:lvl1pPr>
              <a:lvl2pPr marL="355600" indent="-176213"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lvl="1"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Yeniden yapılandırma eforu ile yola çıkış</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Tepkilere rağmen başkan yönetimde</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Sonuçlar:</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Borç €230 mn</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Sportif yönetim karmaşa (transferden sorumlu 4 kişi, roller belirsiz)</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Organizasyon şeması darmadağın</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Sosyal yönetim problemli (üye ve taraflar ayaklanmış durumda)</a:t>
              </a:r>
            </a:p>
            <a:p>
              <a:pPr marL="87313" lvl="1" indent="-87313"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Ekonomik durum neredeyse çıkmazda</a:t>
              </a:r>
              <a:endParaRPr lang="en-US"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64" name="Rectangle 25"/>
            <p:cNvSpPr>
              <a:spLocks noChangeAspect="1" noChangeArrowheads="1"/>
            </p:cNvSpPr>
            <p:nvPr/>
          </p:nvSpPr>
          <p:spPr bwMode="auto">
            <a:xfrm>
              <a:off x="68" y="1178"/>
              <a:ext cx="4402" cy="176"/>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Krize Geliş</a:t>
              </a:r>
              <a:endParaRPr lang="en-US"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65" name="Rectangle 26"/>
          <p:cNvSpPr>
            <a:spLocks noChangeArrowheads="1"/>
          </p:cNvSpPr>
          <p:nvPr/>
        </p:nvSpPr>
        <p:spPr bwMode="auto">
          <a:xfrm>
            <a:off x="6789738" y="1199927"/>
            <a:ext cx="2190750" cy="194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endParaRPr lang="en-US" altLang="en-US" sz="1800">
              <a:latin typeface="Tahoma" panose="020B0604030504040204" pitchFamily="34" charset="0"/>
              <a:ea typeface="Tahoma" panose="020B0604030504040204" pitchFamily="34" charset="0"/>
              <a:cs typeface="Tahoma" panose="020B0604030504040204" pitchFamily="34" charset="0"/>
            </a:endParaRPr>
          </a:p>
        </p:txBody>
      </p:sp>
      <p:sp>
        <p:nvSpPr>
          <p:cNvPr id="66" name="Text Box 27"/>
          <p:cNvSpPr txBox="1">
            <a:spLocks noChangeArrowheads="1"/>
          </p:cNvSpPr>
          <p:nvPr/>
        </p:nvSpPr>
        <p:spPr bwMode="auto">
          <a:xfrm>
            <a:off x="6811963" y="3724052"/>
            <a:ext cx="2160587"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342900" indent="-342900" eaLnBrk="0" hangingPunct="0">
              <a:spcBef>
                <a:spcPct val="20000"/>
              </a:spcBef>
              <a:buChar char="•"/>
              <a:defRPr sz="3200">
                <a:solidFill>
                  <a:schemeClr val="tx1"/>
                </a:solidFill>
                <a:latin typeface="Century Gothic" pitchFamily="34" charset="0"/>
              </a:defRPr>
            </a:lvl1pPr>
            <a:lvl2pPr marL="228600" indent="-11430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lvl="1" algn="ctr" eaLnBrk="1" hangingPunct="1">
              <a:spcBef>
                <a:spcPct val="0"/>
              </a:spcBef>
              <a:buFontTx/>
              <a:buNone/>
            </a:pPr>
            <a:r>
              <a:rPr lang="tr-TR" altLang="en-US" sz="1100" b="1" dirty="0">
                <a:solidFill>
                  <a:srgbClr val="C00000"/>
                </a:solidFill>
                <a:latin typeface="Tahoma" panose="020B0604030504040204" pitchFamily="34" charset="0"/>
                <a:ea typeface="Tahoma" panose="020B0604030504040204" pitchFamily="34" charset="0"/>
                <a:cs typeface="Tahoma" panose="020B0604030504040204" pitchFamily="34" charset="0"/>
              </a:rPr>
              <a:t>Bir Başarı Hikayesi</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İlk yıl sonu- gelirler €123 mn’dan €170 mn’a; giderler €196 mn’dan €163 mn’a; net kar €1.5 mn ve hiç bir sabit varlık satılmadı.</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Yönetim devamlılığı sağlandı, Kulüp her yıl ilerleyerek dünya ciro listesinde 2005-2006’da 2. sıraya ulaştı (€259 mn) ve kar etmeye devam ediyor (bu yıl €17 mn; ücret/ciro 50%)</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Bu dönemde 2 lig, 1 ŞL şampiyonluğu</a:t>
            </a:r>
          </a:p>
          <a:p>
            <a:pPr lvl="1" eaLnBrk="1" hangingPunct="1">
              <a:spcBef>
                <a:spcPct val="0"/>
              </a:spcBef>
              <a:buFont typeface="Wingdings" panose="05000000000000000000" pitchFamily="2" charset="2"/>
              <a:buChar char="§"/>
            </a:pPr>
            <a:r>
              <a:rPr lang="tr-TR" altLang="en-US" sz="1000" dirty="0">
                <a:latin typeface="Tahoma" panose="020B0604030504040204" pitchFamily="34" charset="0"/>
                <a:ea typeface="Tahoma" panose="020B0604030504040204" pitchFamily="34" charset="0"/>
                <a:cs typeface="Tahoma" panose="020B0604030504040204" pitchFamily="34" charset="0"/>
              </a:rPr>
              <a:t>Yeni tesis yatırımları başladı</a:t>
            </a:r>
          </a:p>
          <a:p>
            <a:pPr lvl="1"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p:txBody>
      </p:sp>
      <p:sp>
        <p:nvSpPr>
          <p:cNvPr id="67" name="Rectangle 28"/>
          <p:cNvSpPr>
            <a:spLocks noChangeArrowheads="1"/>
          </p:cNvSpPr>
          <p:nvPr/>
        </p:nvSpPr>
        <p:spPr bwMode="auto">
          <a:xfrm>
            <a:off x="6789738" y="3701827"/>
            <a:ext cx="2190750" cy="24257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endParaRPr lang="en-US" altLang="en-US" sz="1800">
              <a:latin typeface="Tahoma" panose="020B0604030504040204" pitchFamily="34" charset="0"/>
              <a:ea typeface="Tahoma" panose="020B0604030504040204" pitchFamily="34" charset="0"/>
              <a:cs typeface="Tahoma" panose="020B0604030504040204" pitchFamily="34" charset="0"/>
            </a:endParaRPr>
          </a:p>
        </p:txBody>
      </p:sp>
      <p:sp>
        <p:nvSpPr>
          <p:cNvPr id="68" name="AutoShape 29"/>
          <p:cNvSpPr>
            <a:spLocks noChangeArrowheads="1"/>
          </p:cNvSpPr>
          <p:nvPr/>
        </p:nvSpPr>
        <p:spPr bwMode="auto">
          <a:xfrm>
            <a:off x="7246938" y="3219227"/>
            <a:ext cx="328612" cy="393700"/>
          </a:xfrm>
          <a:prstGeom prst="downArrow">
            <a:avLst>
              <a:gd name="adj1" fmla="val 50000"/>
              <a:gd name="adj2" fmla="val 27655"/>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endParaRPr lang="en-US" altLang="en-US" sz="1800">
              <a:latin typeface="Tahoma" panose="020B0604030504040204" pitchFamily="34" charset="0"/>
              <a:ea typeface="Tahoma" panose="020B0604030504040204" pitchFamily="34" charset="0"/>
              <a:cs typeface="Tahoma" panose="020B0604030504040204" pitchFamily="34" charset="0"/>
            </a:endParaRPr>
          </a:p>
        </p:txBody>
      </p:sp>
      <p:sp>
        <p:nvSpPr>
          <p:cNvPr id="69" name="Rectangle 30"/>
          <p:cNvSpPr>
            <a:spLocks noChangeArrowheads="1"/>
          </p:cNvSpPr>
          <p:nvPr/>
        </p:nvSpPr>
        <p:spPr bwMode="auto">
          <a:xfrm>
            <a:off x="7591425" y="3189065"/>
            <a:ext cx="138112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050" b="1" dirty="0">
                <a:latin typeface="Tahoma" panose="020B0604030504040204" pitchFamily="34" charset="0"/>
                <a:ea typeface="Tahoma" panose="020B0604030504040204" pitchFamily="34" charset="0"/>
                <a:cs typeface="Tahoma" panose="020B0604030504040204" pitchFamily="34" charset="0"/>
              </a:rPr>
              <a:t>Değişim Yönetimi Krizden Krallığa</a:t>
            </a:r>
          </a:p>
        </p:txBody>
      </p:sp>
      <p:sp>
        <p:nvSpPr>
          <p:cNvPr id="70" name="Text Box 31"/>
          <p:cNvSpPr txBox="1">
            <a:spLocks noChangeArrowheads="1"/>
          </p:cNvSpPr>
          <p:nvPr/>
        </p:nvSpPr>
        <p:spPr bwMode="auto">
          <a:xfrm>
            <a:off x="74613" y="6017990"/>
            <a:ext cx="47117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00" tIns="63500" rIns="63500" bIns="63500" anchor="b">
            <a:spAutoFit/>
          </a:bodyPr>
          <a:lstStyle>
            <a:lvl1pPr marL="457200" indent="-457200" eaLnBrk="0" hangingPunct="0">
              <a:spcBef>
                <a:spcPct val="20000"/>
              </a:spcBef>
              <a:buChar char="•"/>
              <a:tabLst>
                <a:tab pos="377825" algn="l"/>
                <a:tab pos="534988" algn="l"/>
              </a:tabLst>
              <a:defRPr sz="3200">
                <a:solidFill>
                  <a:schemeClr val="tx1"/>
                </a:solidFill>
                <a:latin typeface="Century Gothic" pitchFamily="34" charset="0"/>
              </a:defRPr>
            </a:lvl1pPr>
            <a:lvl2pPr marL="742950" indent="-285750" eaLnBrk="0" hangingPunct="0">
              <a:spcBef>
                <a:spcPct val="20000"/>
              </a:spcBef>
              <a:buChar char="–"/>
              <a:tabLst>
                <a:tab pos="377825" algn="l"/>
                <a:tab pos="534988" algn="l"/>
              </a:tabLst>
              <a:defRPr sz="2800">
                <a:solidFill>
                  <a:schemeClr val="tx1"/>
                </a:solidFill>
                <a:latin typeface="Century Gothic" pitchFamily="34" charset="0"/>
              </a:defRPr>
            </a:lvl2pPr>
            <a:lvl3pPr marL="1143000" indent="-228600" eaLnBrk="0" hangingPunct="0">
              <a:spcBef>
                <a:spcPct val="20000"/>
              </a:spcBef>
              <a:buChar char="•"/>
              <a:tabLst>
                <a:tab pos="377825" algn="l"/>
                <a:tab pos="534988" algn="l"/>
              </a:tabLst>
              <a:defRPr sz="2400">
                <a:solidFill>
                  <a:schemeClr val="tx1"/>
                </a:solidFill>
                <a:latin typeface="Century Gothic" pitchFamily="34" charset="0"/>
              </a:defRPr>
            </a:lvl3pPr>
            <a:lvl4pPr marL="1600200" indent="-228600" eaLnBrk="0" hangingPunct="0">
              <a:spcBef>
                <a:spcPct val="20000"/>
              </a:spcBef>
              <a:buChar char="–"/>
              <a:tabLst>
                <a:tab pos="377825" algn="l"/>
                <a:tab pos="534988" algn="l"/>
              </a:tabLst>
              <a:defRPr sz="2000">
                <a:solidFill>
                  <a:schemeClr val="tx1"/>
                </a:solidFill>
                <a:latin typeface="Century Gothic" pitchFamily="34" charset="0"/>
              </a:defRPr>
            </a:lvl4pPr>
            <a:lvl5pPr marL="2057400" indent="-228600" eaLnBrk="0" hangingPunct="0">
              <a:spcBef>
                <a:spcPct val="20000"/>
              </a:spcBef>
              <a:buChar char="»"/>
              <a:tabLst>
                <a:tab pos="377825" algn="l"/>
                <a:tab pos="534988" algn="l"/>
              </a:tabLst>
              <a:defRPr sz="2000">
                <a:solidFill>
                  <a:schemeClr val="tx1"/>
                </a:solidFill>
                <a:latin typeface="Century Gothic" pitchFamily="34" charset="0"/>
              </a:defRPr>
            </a:lvl5pPr>
            <a:lvl6pPr marL="25146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6pPr>
            <a:lvl7pPr marL="29718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7pPr>
            <a:lvl8pPr marL="34290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8pPr>
            <a:lvl9pPr marL="38862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9pPr>
          </a:lstStyle>
          <a:p>
            <a:pPr eaLnBrk="1" hangingPunct="1">
              <a:spcBef>
                <a:spcPct val="0"/>
              </a:spcBef>
              <a:buFontTx/>
              <a:buNone/>
            </a:pPr>
            <a:r>
              <a:rPr lang="tr-TR" altLang="en-US" sz="800">
                <a:latin typeface="Tahoma" panose="020B0604030504040204" pitchFamily="34" charset="0"/>
                <a:ea typeface="Tahoma" panose="020B0604030504040204" pitchFamily="34" charset="0"/>
                <a:cs typeface="Tahoma" panose="020B0604030504040204" pitchFamily="34" charset="0"/>
              </a:rPr>
              <a:t>Kaynak: Instituto de Empresa “FC Barcelona: Changing the Rules of the Game” Case, Takım Analizi</a:t>
            </a:r>
            <a:endParaRPr lang="en-US" altLang="en-US" sz="800">
              <a:latin typeface="Tahoma" panose="020B0604030504040204" pitchFamily="34" charset="0"/>
              <a:ea typeface="Tahoma" panose="020B0604030504040204" pitchFamily="34" charset="0"/>
              <a:cs typeface="Tahoma" panose="020B0604030504040204" pitchFamily="34" charset="0"/>
            </a:endParaRPr>
          </a:p>
        </p:txBody>
      </p:sp>
      <p:sp>
        <p:nvSpPr>
          <p:cNvPr id="71" name="Rectangle 32"/>
          <p:cNvSpPr>
            <a:spLocks noChangeAspect="1" noChangeArrowheads="1"/>
          </p:cNvSpPr>
          <p:nvPr/>
        </p:nvSpPr>
        <p:spPr bwMode="auto">
          <a:xfrm>
            <a:off x="111125" y="3324002"/>
            <a:ext cx="6464300" cy="279400"/>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Krizden çıkış (2003-2006; Laporta)</a:t>
            </a:r>
            <a:endParaRPr lang="en-US"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72" name="AutoShape 33"/>
          <p:cNvSpPr>
            <a:spLocks noChangeArrowheads="1"/>
          </p:cNvSpPr>
          <p:nvPr/>
        </p:nvSpPr>
        <p:spPr bwMode="auto">
          <a:xfrm>
            <a:off x="117475" y="3600227"/>
            <a:ext cx="1022350" cy="546100"/>
          </a:xfrm>
          <a:prstGeom prst="homePlate">
            <a:avLst>
              <a:gd name="adj" fmla="val 9889"/>
            </a:avLst>
          </a:prstGeom>
          <a:solidFill>
            <a:srgbClr val="C00000"/>
          </a:solidFill>
          <a:ln w="12700">
            <a:solidFill>
              <a:schemeClr val="tx1"/>
            </a:solidFill>
            <a:miter lim="800000"/>
            <a:headEnd/>
            <a:tailEnd/>
          </a:ln>
        </p:spPr>
        <p:txBody>
          <a:bodyPr lIns="18288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dirty="0">
                <a:solidFill>
                  <a:srgbClr val="FFC000"/>
                </a:solidFill>
                <a:latin typeface="Tahoma" panose="020B0604030504040204" pitchFamily="34" charset="0"/>
                <a:ea typeface="Tahoma" panose="020B0604030504040204" pitchFamily="34" charset="0"/>
                <a:cs typeface="Tahoma" panose="020B0604030504040204" pitchFamily="34" charset="0"/>
              </a:rPr>
              <a:t>Vizyoner takım oluşumu</a:t>
            </a:r>
            <a:endParaRPr lang="en-US" altLang="en-US" sz="10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3" name="AutoShape 34"/>
          <p:cNvSpPr>
            <a:spLocks noChangeArrowheads="1"/>
          </p:cNvSpPr>
          <p:nvPr/>
        </p:nvSpPr>
        <p:spPr bwMode="auto">
          <a:xfrm>
            <a:off x="1115616" y="3600227"/>
            <a:ext cx="1058862" cy="546100"/>
          </a:xfrm>
          <a:prstGeom prst="chevron">
            <a:avLst>
              <a:gd name="adj" fmla="val 9889"/>
            </a:avLst>
          </a:prstGeom>
          <a:solidFill>
            <a:srgbClr val="C00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solidFill>
                  <a:srgbClr val="FFC000"/>
                </a:solidFill>
                <a:latin typeface="Tahoma" panose="020B0604030504040204" pitchFamily="34" charset="0"/>
                <a:ea typeface="Tahoma" panose="020B0604030504040204" pitchFamily="34" charset="0"/>
                <a:cs typeface="Tahoma" panose="020B0604030504040204" pitchFamily="34" charset="0"/>
              </a:rPr>
              <a:t>Seçim stratejisi</a:t>
            </a:r>
            <a:endParaRPr lang="en-US" altLang="en-US" sz="1000" b="1">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4" name="AutoShape 35"/>
          <p:cNvSpPr>
            <a:spLocks noChangeArrowheads="1"/>
          </p:cNvSpPr>
          <p:nvPr/>
        </p:nvSpPr>
        <p:spPr bwMode="auto">
          <a:xfrm>
            <a:off x="2168351" y="3600227"/>
            <a:ext cx="1179513" cy="546100"/>
          </a:xfrm>
          <a:prstGeom prst="chevron">
            <a:avLst>
              <a:gd name="adj" fmla="val 9891"/>
            </a:avLst>
          </a:prstGeom>
          <a:solidFill>
            <a:srgbClr val="C00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dirty="0">
                <a:solidFill>
                  <a:srgbClr val="FFC000"/>
                </a:solidFill>
                <a:latin typeface="Tahoma" panose="020B0604030504040204" pitchFamily="34" charset="0"/>
                <a:ea typeface="Tahoma" panose="020B0604030504040204" pitchFamily="34" charset="0"/>
                <a:cs typeface="Tahoma" panose="020B0604030504040204" pitchFamily="34" charset="0"/>
              </a:rPr>
              <a:t>Tespit Çalışması ve İş Planı</a:t>
            </a:r>
            <a:endParaRPr lang="en-US" altLang="en-US" sz="10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5" name="Text Box 36"/>
          <p:cNvSpPr txBox="1">
            <a:spLocks noChangeArrowheads="1"/>
          </p:cNvSpPr>
          <p:nvPr/>
        </p:nvSpPr>
        <p:spPr bwMode="auto">
          <a:xfrm>
            <a:off x="122238" y="4166965"/>
            <a:ext cx="10096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marL="171450" indent="-171450"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Avukat, danışman, spor yöneticisi, küresel profesyonel yöneticilerden oluşan; koyu Barcalı bir takım </a:t>
            </a:r>
          </a:p>
        </p:txBody>
      </p:sp>
      <p:sp>
        <p:nvSpPr>
          <p:cNvPr id="76" name="Text Box 37"/>
          <p:cNvSpPr txBox="1">
            <a:spLocks noChangeArrowheads="1"/>
          </p:cNvSpPr>
          <p:nvPr/>
        </p:nvSpPr>
        <p:spPr bwMode="auto">
          <a:xfrm>
            <a:off x="1119188" y="4166965"/>
            <a:ext cx="1114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900">
                <a:latin typeface="Tahoma" panose="020B0604030504040204" pitchFamily="34" charset="0"/>
                <a:ea typeface="Tahoma" panose="020B0604030504040204" pitchFamily="34" charset="0"/>
                <a:cs typeface="Tahoma" panose="020B0604030504040204" pitchFamily="34" charset="0"/>
              </a:rPr>
              <a:t>Politik danışmanlar</a:t>
            </a:r>
          </a:p>
          <a:p>
            <a:pPr eaLnBrk="1" hangingPunct="1">
              <a:spcBef>
                <a:spcPct val="0"/>
              </a:spcBef>
              <a:buFont typeface="Wingdings" panose="05000000000000000000" pitchFamily="2" charset="2"/>
              <a:buChar char="§"/>
            </a:pPr>
            <a:r>
              <a:rPr lang="tr-TR" altLang="en-US" sz="900">
                <a:latin typeface="Tahoma" panose="020B0604030504040204" pitchFamily="34" charset="0"/>
                <a:ea typeface="Tahoma" panose="020B0604030504040204" pitchFamily="34" charset="0"/>
                <a:cs typeface="Tahoma" panose="020B0604030504040204" pitchFamily="34" charset="0"/>
              </a:rPr>
              <a:t>Stratejik plan</a:t>
            </a:r>
          </a:p>
          <a:p>
            <a:pPr eaLnBrk="1" hangingPunct="1">
              <a:spcBef>
                <a:spcPct val="0"/>
              </a:spcBef>
              <a:buFont typeface="Wingdings" panose="05000000000000000000" pitchFamily="2" charset="2"/>
              <a:buChar char="§"/>
            </a:pPr>
            <a:r>
              <a:rPr lang="tr-TR" altLang="en-US" sz="900">
                <a:latin typeface="Tahoma" panose="020B0604030504040204" pitchFamily="34" charset="0"/>
                <a:ea typeface="Tahoma" panose="020B0604030504040204" pitchFamily="34" charset="0"/>
                <a:cs typeface="Tahoma" panose="020B0604030504040204" pitchFamily="34" charset="0"/>
              </a:rPr>
              <a:t>Üyelere dağıtılan detaylı değişim raporları</a:t>
            </a:r>
          </a:p>
          <a:p>
            <a:pPr eaLnBrk="1" hangingPunct="1">
              <a:spcBef>
                <a:spcPct val="0"/>
              </a:spcBef>
              <a:buFont typeface="Wingdings" panose="05000000000000000000" pitchFamily="2" charset="2"/>
              <a:buChar char="§"/>
            </a:pPr>
            <a:r>
              <a:rPr lang="tr-TR" altLang="en-US" sz="900">
                <a:latin typeface="Tahoma" panose="020B0604030504040204" pitchFamily="34" charset="0"/>
                <a:ea typeface="Tahoma" panose="020B0604030504040204" pitchFamily="34" charset="0"/>
                <a:cs typeface="Tahoma" panose="020B0604030504040204" pitchFamily="34" charset="0"/>
              </a:rPr>
              <a:t>Aktif seçim çalışmaları</a:t>
            </a:r>
          </a:p>
        </p:txBody>
      </p:sp>
      <p:sp>
        <p:nvSpPr>
          <p:cNvPr id="77" name="Text Box 38"/>
          <p:cNvSpPr txBox="1">
            <a:spLocks noChangeArrowheads="1"/>
          </p:cNvSpPr>
          <p:nvPr/>
        </p:nvSpPr>
        <p:spPr bwMode="auto">
          <a:xfrm>
            <a:off x="2197100" y="4166965"/>
            <a:ext cx="1009650"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marL="171450" indent="-171450" eaLnBrk="1" hangingPunct="1">
              <a:spcBef>
                <a:spcPct val="0"/>
              </a:spcBef>
              <a:buFont typeface="Wingdings" panose="05000000000000000000" pitchFamily="2" charset="2"/>
              <a:buChar char="§"/>
            </a:pPr>
            <a:r>
              <a:rPr lang="tr-TR" altLang="en-US" sz="900">
                <a:latin typeface="Tahoma" panose="020B0604030504040204" pitchFamily="34" charset="0"/>
                <a:ea typeface="Tahoma" panose="020B0604030504040204" pitchFamily="34" charset="0"/>
                <a:cs typeface="Tahoma" panose="020B0604030504040204" pitchFamily="34" charset="0"/>
              </a:rPr>
              <a:t>Seçim sonrası iş başı; önceden planlanan görev dağılımı; detay diagnostik çalışma ve 45 maddelik uygulama planı</a:t>
            </a:r>
          </a:p>
        </p:txBody>
      </p:sp>
      <p:sp>
        <p:nvSpPr>
          <p:cNvPr id="78" name="AutoShape 39"/>
          <p:cNvSpPr>
            <a:spLocks noChangeArrowheads="1"/>
          </p:cNvSpPr>
          <p:nvPr/>
        </p:nvSpPr>
        <p:spPr bwMode="auto">
          <a:xfrm>
            <a:off x="3275856" y="3600227"/>
            <a:ext cx="1481138" cy="546100"/>
          </a:xfrm>
          <a:prstGeom prst="chevron">
            <a:avLst>
              <a:gd name="adj" fmla="val 14327"/>
            </a:avLst>
          </a:prstGeom>
          <a:solidFill>
            <a:srgbClr val="C00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dirty="0">
                <a:solidFill>
                  <a:srgbClr val="FFC000"/>
                </a:solidFill>
                <a:latin typeface="Tahoma" panose="020B0604030504040204" pitchFamily="34" charset="0"/>
                <a:ea typeface="Tahoma" panose="020B0604030504040204" pitchFamily="34" charset="0"/>
                <a:cs typeface="Tahoma" panose="020B0604030504040204" pitchFamily="34" charset="0"/>
              </a:rPr>
              <a:t>Tespitler ve Değişim</a:t>
            </a:r>
            <a:endParaRPr lang="en-US" altLang="en-US" sz="10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9" name="Text Box 40"/>
          <p:cNvSpPr txBox="1">
            <a:spLocks noChangeArrowheads="1"/>
          </p:cNvSpPr>
          <p:nvPr/>
        </p:nvSpPr>
        <p:spPr bwMode="auto">
          <a:xfrm>
            <a:off x="3052763" y="4141565"/>
            <a:ext cx="17843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Gerçek zarar €168 mn. Yönetim kaynaklarından €25 mn sıcak para içeri sokuluyor</a:t>
            </a:r>
          </a:p>
          <a:p>
            <a:pPr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Yeni yönetim işlerinden istifa</a:t>
            </a:r>
          </a:p>
          <a:p>
            <a:pPr marL="0" indent="0" eaLnBrk="1" hangingPunct="1">
              <a:spcBef>
                <a:spcPct val="0"/>
              </a:spcBef>
              <a:buNone/>
            </a:pPr>
            <a:r>
              <a:rPr lang="tr-TR" altLang="en-US" sz="900" dirty="0">
                <a:latin typeface="Tahoma" panose="020B0604030504040204" pitchFamily="34" charset="0"/>
                <a:ea typeface="Tahoma" panose="020B0604030504040204" pitchFamily="34" charset="0"/>
                <a:cs typeface="Tahoma" panose="020B0604030504040204" pitchFamily="34" charset="0"/>
              </a:rPr>
              <a:t>edip değişimi yönetiyor</a:t>
            </a:r>
          </a:p>
          <a:p>
            <a:pPr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Spor, ekonomik ve sosyal konularda eksper atamalar</a:t>
            </a:r>
          </a:p>
          <a:p>
            <a:pPr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Sorumlu, hesap veren, bilgi  ve planlı yönetim</a:t>
            </a:r>
          </a:p>
          <a:p>
            <a:pPr eaLnBrk="1" hangingPunct="1">
              <a:spcBef>
                <a:spcPct val="0"/>
              </a:spcBef>
              <a:buFont typeface="Wingdings" panose="05000000000000000000" pitchFamily="2" charset="2"/>
              <a:buChar char="§"/>
            </a:pPr>
            <a:r>
              <a:rPr lang="tr-TR" altLang="en-US" sz="900" dirty="0">
                <a:latin typeface="Tahoma" panose="020B0604030504040204" pitchFamily="34" charset="0"/>
                <a:ea typeface="Tahoma" panose="020B0604030504040204" pitchFamily="34" charset="0"/>
                <a:cs typeface="Tahoma" panose="020B0604030504040204" pitchFamily="34" charset="0"/>
              </a:rPr>
              <a:t>Strateji: Finansal olarak başarılı küresel marka olmak</a:t>
            </a:r>
          </a:p>
          <a:p>
            <a:pPr eaLnBrk="1" hangingPunct="1">
              <a:spcBef>
                <a:spcPct val="0"/>
              </a:spcBef>
              <a:buFont typeface="Wingdings" panose="05000000000000000000" pitchFamily="2" charset="2"/>
              <a:buChar char="§"/>
            </a:pPr>
            <a:endParaRPr lang="tr-TR" altLang="en-US" sz="900" dirty="0">
              <a:latin typeface="Tahoma" panose="020B0604030504040204" pitchFamily="34" charset="0"/>
              <a:ea typeface="Tahoma" panose="020B0604030504040204" pitchFamily="34" charset="0"/>
              <a:cs typeface="Tahoma" panose="020B0604030504040204" pitchFamily="34" charset="0"/>
            </a:endParaRPr>
          </a:p>
        </p:txBody>
      </p:sp>
      <p:sp>
        <p:nvSpPr>
          <p:cNvPr id="80" name="AutoShape 41"/>
          <p:cNvSpPr>
            <a:spLocks noChangeArrowheads="1"/>
          </p:cNvSpPr>
          <p:nvPr/>
        </p:nvSpPr>
        <p:spPr bwMode="auto">
          <a:xfrm>
            <a:off x="4678363" y="3600227"/>
            <a:ext cx="1973262" cy="546100"/>
          </a:xfrm>
          <a:prstGeom prst="chevron">
            <a:avLst>
              <a:gd name="adj" fmla="val 19087"/>
            </a:avLst>
          </a:prstGeom>
          <a:solidFill>
            <a:srgbClr val="C00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solidFill>
                  <a:srgbClr val="FFC000"/>
                </a:solidFill>
                <a:latin typeface="Tahoma" panose="020B0604030504040204" pitchFamily="34" charset="0"/>
                <a:ea typeface="Tahoma" panose="020B0604030504040204" pitchFamily="34" charset="0"/>
                <a:cs typeface="Tahoma" panose="020B0604030504040204" pitchFamily="34" charset="0"/>
              </a:rPr>
              <a:t>Adımlar ve Yatırımlar</a:t>
            </a:r>
            <a:endParaRPr lang="en-US" altLang="en-US" sz="1000" b="1">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1" name="Text Box 42"/>
          <p:cNvSpPr txBox="1">
            <a:spLocks noChangeArrowheads="1"/>
          </p:cNvSpPr>
          <p:nvPr/>
        </p:nvSpPr>
        <p:spPr bwMode="auto">
          <a:xfrm>
            <a:off x="4730750" y="4141565"/>
            <a:ext cx="198913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000" rIns="90000">
            <a:spAutoFit/>
          </a:bodyP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900" dirty="0">
                <a:latin typeface="Arial" charset="0"/>
              </a:rPr>
              <a:t>Ronaldinho alınıyor</a:t>
            </a:r>
          </a:p>
          <a:p>
            <a:pPr eaLnBrk="1" hangingPunct="1">
              <a:spcBef>
                <a:spcPct val="0"/>
              </a:spcBef>
              <a:buFont typeface="Wingdings" panose="05000000000000000000" pitchFamily="2" charset="2"/>
              <a:buChar char="§"/>
            </a:pPr>
            <a:r>
              <a:rPr lang="tr-TR" altLang="en-US" sz="900" dirty="0">
                <a:latin typeface="Arial" charset="0"/>
              </a:rPr>
              <a:t>Krizden çıkana kadar hedef ligde ilk 4 ve UEFA’da başarı</a:t>
            </a:r>
          </a:p>
          <a:p>
            <a:pPr eaLnBrk="1" hangingPunct="1">
              <a:spcBef>
                <a:spcPct val="0"/>
              </a:spcBef>
              <a:buFont typeface="Wingdings" panose="05000000000000000000" pitchFamily="2" charset="2"/>
              <a:buChar char="§"/>
            </a:pPr>
            <a:r>
              <a:rPr lang="tr-TR" altLang="en-US" sz="900" dirty="0">
                <a:latin typeface="Arial" charset="0"/>
              </a:rPr>
              <a:t>Ekonomik hedefler borç finansmanı, 0 yeni borç, minimum harcamalar</a:t>
            </a:r>
          </a:p>
          <a:p>
            <a:pPr eaLnBrk="1" hangingPunct="1">
              <a:spcBef>
                <a:spcPct val="0"/>
              </a:spcBef>
              <a:buFont typeface="Wingdings" panose="05000000000000000000" pitchFamily="2" charset="2"/>
              <a:buChar char="§"/>
            </a:pPr>
            <a:r>
              <a:rPr lang="tr-TR" altLang="en-US" sz="900" dirty="0">
                <a:latin typeface="Arial" charset="0"/>
              </a:rPr>
              <a:t>La Caixa ile borç finansmanı</a:t>
            </a:r>
          </a:p>
          <a:p>
            <a:pPr eaLnBrk="1" hangingPunct="1">
              <a:spcBef>
                <a:spcPct val="0"/>
              </a:spcBef>
              <a:buFont typeface="Wingdings" panose="05000000000000000000" pitchFamily="2" charset="2"/>
              <a:buChar char="§"/>
            </a:pPr>
            <a:r>
              <a:rPr lang="tr-TR" altLang="en-US" sz="900" dirty="0">
                <a:latin typeface="Arial" charset="0"/>
              </a:rPr>
              <a:t>Miras kalan kontratların yeniden pazarlığı</a:t>
            </a:r>
          </a:p>
          <a:p>
            <a:pPr eaLnBrk="1" hangingPunct="1">
              <a:spcBef>
                <a:spcPct val="0"/>
              </a:spcBef>
              <a:buFont typeface="Wingdings" panose="05000000000000000000" pitchFamily="2" charset="2"/>
              <a:buChar char="§"/>
            </a:pPr>
            <a:r>
              <a:rPr lang="tr-TR" altLang="en-US" sz="900" dirty="0">
                <a:latin typeface="Arial" charset="0"/>
              </a:rPr>
              <a:t>Maaşlar sabitten karmaya</a:t>
            </a:r>
          </a:p>
          <a:p>
            <a:pPr eaLnBrk="1" hangingPunct="1">
              <a:spcBef>
                <a:spcPct val="0"/>
              </a:spcBef>
              <a:buFont typeface="Wingdings" panose="05000000000000000000" pitchFamily="2" charset="2"/>
              <a:buChar char="§"/>
            </a:pPr>
            <a:r>
              <a:rPr lang="tr-TR" altLang="en-US" sz="900" dirty="0">
                <a:latin typeface="Arial" charset="0"/>
              </a:rPr>
              <a:t>Gelir arttırma projeleri: sponsorluklar, maç günü projeleri, küresel gelir projeleri, yeni üye gelirleri</a:t>
            </a:r>
          </a:p>
          <a:p>
            <a:pPr eaLnBrk="1" hangingPunct="1">
              <a:spcBef>
                <a:spcPct val="0"/>
              </a:spcBef>
              <a:buFont typeface="Wingdings" panose="05000000000000000000" pitchFamily="2" charset="2"/>
              <a:buChar char="§"/>
            </a:pPr>
            <a:r>
              <a:rPr lang="tr-TR" altLang="en-US" sz="900" dirty="0">
                <a:latin typeface="Arial" charset="0"/>
              </a:rPr>
              <a:t>Sosyal projeler ile bağlılık arttırma</a:t>
            </a:r>
          </a:p>
        </p:txBody>
      </p:sp>
      <p:sp>
        <p:nvSpPr>
          <p:cNvPr id="82" name="AutoShape 43"/>
          <p:cNvSpPr>
            <a:spLocks noChangeArrowheads="1"/>
          </p:cNvSpPr>
          <p:nvPr/>
        </p:nvSpPr>
        <p:spPr bwMode="auto">
          <a:xfrm rot="5400000">
            <a:off x="6336382" y="4813077"/>
            <a:ext cx="788988" cy="141288"/>
          </a:xfrm>
          <a:prstGeom prst="triangle">
            <a:avLst>
              <a:gd name="adj" fmla="val 50000"/>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endParaRPr lang="en-US" altLang="en-US" sz="18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33074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17</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530646" y="44624"/>
            <a:ext cx="8649866" cy="576064"/>
          </a:xfrm>
        </p:spPr>
        <p:txBody>
          <a:bodyPr>
            <a:normAutofit/>
          </a:bodyPr>
          <a:lstStyle/>
          <a:p>
            <a:pPr marL="0" indent="0" algn="ctr">
              <a:buNone/>
            </a:pPr>
            <a:r>
              <a:rPr lang="en-GB" sz="2000" b="1" dirty="0">
                <a:solidFill>
                  <a:srgbClr val="FFCC00"/>
                </a:solidFill>
                <a:latin typeface="Tahoma" panose="020B0604030504040204" pitchFamily="34" charset="0"/>
                <a:ea typeface="Tahoma" panose="020B0604030504040204" pitchFamily="34" charset="0"/>
                <a:cs typeface="Tahoma" panose="020B0604030504040204" pitchFamily="34" charset="0"/>
              </a:rPr>
              <a:t>FC Barcelona</a:t>
            </a:r>
            <a:r>
              <a:rPr lang="tr-TR" sz="2000" b="1" dirty="0">
                <a:solidFill>
                  <a:srgbClr val="FFCC00"/>
                </a:solidFill>
                <a:latin typeface="Tahoma" panose="020B0604030504040204" pitchFamily="34" charset="0"/>
                <a:ea typeface="Tahoma" panose="020B0604030504040204" pitchFamily="34" charset="0"/>
                <a:cs typeface="Tahoma" panose="020B0604030504040204" pitchFamily="34" charset="0"/>
              </a:rPr>
              <a:t>’nın Son Yıllardaki Performası Etkileyicidir</a:t>
            </a:r>
            <a:endParaRPr lang="en-GB" sz="20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3692"/>
            <a:ext cx="544479"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 name="Rectangle 1"/>
          <p:cNvSpPr/>
          <p:nvPr/>
        </p:nvSpPr>
        <p:spPr>
          <a:xfrm>
            <a:off x="467544" y="548680"/>
            <a:ext cx="7848872" cy="646331"/>
          </a:xfrm>
          <a:prstGeom prst="rect">
            <a:avLst/>
          </a:prstGeom>
        </p:spPr>
        <p:txBody>
          <a:bodyPr wrap="square">
            <a:spAutoFit/>
          </a:bodyPr>
          <a:lstStyle/>
          <a:p>
            <a:pPr algn="ctr">
              <a:defRPr/>
            </a:pPr>
            <a:r>
              <a:rPr lang="tr-TR" b="1" dirty="0"/>
              <a:t>Kulüp Nakit Girişini Taraftar Katkılarıyla Sağlamış; Bütün Gelir Kalemlerini Yükseltmiş ve Giderleri Sabitlemiş, aynı zamanda Sportif Başarı da Sağlamıştır</a:t>
            </a:r>
          </a:p>
        </p:txBody>
      </p:sp>
      <p:sp>
        <p:nvSpPr>
          <p:cNvPr id="39" name="Text Box 15"/>
          <p:cNvSpPr txBox="1">
            <a:spLocks noChangeArrowheads="1"/>
          </p:cNvSpPr>
          <p:nvPr/>
        </p:nvSpPr>
        <p:spPr bwMode="auto">
          <a:xfrm>
            <a:off x="108520" y="6087467"/>
            <a:ext cx="914400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00" tIns="63500" rIns="63500" bIns="63500" anchor="b">
            <a:spAutoFit/>
          </a:bodyPr>
          <a:lstStyle>
            <a:lvl1pPr marL="457200" indent="-457200" eaLnBrk="0" hangingPunct="0">
              <a:spcBef>
                <a:spcPct val="20000"/>
              </a:spcBef>
              <a:buChar char="•"/>
              <a:tabLst>
                <a:tab pos="377825" algn="l"/>
                <a:tab pos="534988" algn="l"/>
              </a:tabLst>
              <a:defRPr sz="3200">
                <a:solidFill>
                  <a:schemeClr val="tx1"/>
                </a:solidFill>
                <a:latin typeface="Century Gothic" pitchFamily="34" charset="0"/>
              </a:defRPr>
            </a:lvl1pPr>
            <a:lvl2pPr marL="742950" indent="-285750" eaLnBrk="0" hangingPunct="0">
              <a:spcBef>
                <a:spcPct val="20000"/>
              </a:spcBef>
              <a:buChar char="–"/>
              <a:tabLst>
                <a:tab pos="377825" algn="l"/>
                <a:tab pos="534988" algn="l"/>
              </a:tabLst>
              <a:defRPr sz="2800">
                <a:solidFill>
                  <a:schemeClr val="tx1"/>
                </a:solidFill>
                <a:latin typeface="Century Gothic" pitchFamily="34" charset="0"/>
              </a:defRPr>
            </a:lvl2pPr>
            <a:lvl3pPr marL="1143000" indent="-228600" eaLnBrk="0" hangingPunct="0">
              <a:spcBef>
                <a:spcPct val="20000"/>
              </a:spcBef>
              <a:buChar char="•"/>
              <a:tabLst>
                <a:tab pos="377825" algn="l"/>
                <a:tab pos="534988" algn="l"/>
              </a:tabLst>
              <a:defRPr sz="2400">
                <a:solidFill>
                  <a:schemeClr val="tx1"/>
                </a:solidFill>
                <a:latin typeface="Century Gothic" pitchFamily="34" charset="0"/>
              </a:defRPr>
            </a:lvl3pPr>
            <a:lvl4pPr marL="1600200" indent="-228600" eaLnBrk="0" hangingPunct="0">
              <a:spcBef>
                <a:spcPct val="20000"/>
              </a:spcBef>
              <a:buChar char="–"/>
              <a:tabLst>
                <a:tab pos="377825" algn="l"/>
                <a:tab pos="534988" algn="l"/>
              </a:tabLst>
              <a:defRPr sz="2000">
                <a:solidFill>
                  <a:schemeClr val="tx1"/>
                </a:solidFill>
                <a:latin typeface="Century Gothic" pitchFamily="34" charset="0"/>
              </a:defRPr>
            </a:lvl4pPr>
            <a:lvl5pPr marL="2057400" indent="-228600" eaLnBrk="0" hangingPunct="0">
              <a:spcBef>
                <a:spcPct val="20000"/>
              </a:spcBef>
              <a:buChar char="»"/>
              <a:tabLst>
                <a:tab pos="377825" algn="l"/>
                <a:tab pos="534988" algn="l"/>
              </a:tabLst>
              <a:defRPr sz="2000">
                <a:solidFill>
                  <a:schemeClr val="tx1"/>
                </a:solidFill>
                <a:latin typeface="Century Gothic" pitchFamily="34" charset="0"/>
              </a:defRPr>
            </a:lvl5pPr>
            <a:lvl6pPr marL="25146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6pPr>
            <a:lvl7pPr marL="29718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7pPr>
            <a:lvl8pPr marL="34290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8pPr>
            <a:lvl9pPr marL="38862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9pPr>
          </a:lstStyle>
          <a:p>
            <a:pPr eaLnBrk="1" hangingPunct="1">
              <a:spcBef>
                <a:spcPct val="0"/>
              </a:spcBef>
              <a:buFontTx/>
              <a:buNone/>
            </a:pPr>
            <a:r>
              <a:rPr lang="tr-TR" altLang="en-US" sz="800" dirty="0">
                <a:latin typeface="Arial" charset="0"/>
              </a:rPr>
              <a:t>Kaynak: Deloitte Football Money League 2007,Deloitte Annual Review of Football Finances 2007, Instituto de Empresa “FC Barcelona: Changing the Rules  of the Game” Case, Takım Analizi </a:t>
            </a:r>
            <a:endParaRPr lang="en-US" altLang="en-US" sz="800" dirty="0">
              <a:latin typeface="Arial" charset="0"/>
            </a:endParaRPr>
          </a:p>
        </p:txBody>
      </p:sp>
      <p:grpSp>
        <p:nvGrpSpPr>
          <p:cNvPr id="3" name="Group 2"/>
          <p:cNvGrpSpPr/>
          <p:nvPr/>
        </p:nvGrpSpPr>
        <p:grpSpPr>
          <a:xfrm>
            <a:off x="467544" y="1210221"/>
            <a:ext cx="8280920" cy="4090987"/>
            <a:chOff x="4150816" y="1414697"/>
            <a:chExt cx="4165600" cy="4090987"/>
          </a:xfrm>
        </p:grpSpPr>
        <p:sp>
          <p:nvSpPr>
            <p:cNvPr id="40" name="Rectangle 21"/>
            <p:cNvSpPr>
              <a:spLocks noChangeArrowheads="1"/>
            </p:cNvSpPr>
            <p:nvPr/>
          </p:nvSpPr>
          <p:spPr bwMode="auto">
            <a:xfrm>
              <a:off x="4150816" y="1797284"/>
              <a:ext cx="4165600" cy="370840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marL="0" indent="0" eaLnBrk="1" hangingPunct="1">
                <a:spcBef>
                  <a:spcPct val="0"/>
                </a:spcBef>
                <a:buNone/>
              </a:pPr>
              <a:r>
                <a:rPr lang="tr-TR" altLang="en-US" sz="1100" b="1" u="sng" dirty="0">
                  <a:latin typeface="Tahoma" panose="020B0604030504040204" pitchFamily="34" charset="0"/>
                  <a:ea typeface="Tahoma" panose="020B0604030504040204" pitchFamily="34" charset="0"/>
                  <a:cs typeface="Tahoma" panose="020B0604030504040204" pitchFamily="34" charset="0"/>
                </a:rPr>
                <a:t>2003 Durum:</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99-03 arası hiçbir kupa yok. 2003 sezonunda lig 6.sı. </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2003 sonunda borç €230 milyon</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Ciro €123 milyon; oyuncu ücretleri €110 milyon (rasyo 88%). 2003 yılı resmi operasyonel zarar €71 milyon; gerçek €164 milyon</a:t>
              </a:r>
            </a:p>
            <a:p>
              <a:pPr eaLnBrk="1" hangingPunct="1">
                <a:spcBef>
                  <a:spcPct val="0"/>
                </a:spcBef>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marL="0" indent="0" eaLnBrk="1" hangingPunct="1">
                <a:spcBef>
                  <a:spcPct val="0"/>
                </a:spcBef>
                <a:buNone/>
              </a:pPr>
              <a:r>
                <a:rPr lang="tr-TR" altLang="en-US" sz="1100" b="1" u="sng" dirty="0">
                  <a:latin typeface="Tahoma" panose="020B0604030504040204" pitchFamily="34" charset="0"/>
                  <a:ea typeface="Tahoma" panose="020B0604030504040204" pitchFamily="34" charset="0"/>
                  <a:cs typeface="Tahoma" panose="020B0604030504040204" pitchFamily="34" charset="0"/>
                </a:rPr>
                <a:t>2006 Durum:</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03-06 arası 2 lig, bir şampiyonlar ligi şampiyonluğu</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Gelirler üç sezonda %110 arttı ve dünya gelir liginde 2. sıraya gelindi. </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Bütçe yeni yönetimle hiçbir yıl açık vermedi; yeni borç alınmadı.</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İlk yıldan itibaren her yıl operasyonel kar sağlandı; 2006’da €17 milyon; 2007de €20 milyon.</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Yeni tesisleşme yatırımları yapıldı; 2006’da Kulüp €42 milyon yatırım yaptığı yeni tesislerini açtı.</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Her gelir kaleminde 2 kattan fazla artış sağlandı.</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Bunlar yapılırken hiçbir sabit varlık satılmadı; hatta kulübün çok önem verdiği forma reklamı almama geleneği bile bozulmadı (forma reklamı yerine Unicef’le Barcelona’nın yıllık yaklaşık €1 milyon ödeme yaptığı bir forma anlaşması yapıldı).</a:t>
              </a:r>
            </a:p>
            <a:p>
              <a:pPr eaLnBrk="1" hangingPunct="1">
                <a:spcBef>
                  <a:spcPts val="600"/>
                </a:spcBef>
              </a:pPr>
              <a:r>
                <a:rPr lang="tr-TR" altLang="en-US" sz="1100" dirty="0">
                  <a:latin typeface="Tahoma" panose="020B0604030504040204" pitchFamily="34" charset="0"/>
                  <a:ea typeface="Tahoma" panose="020B0604030504040204" pitchFamily="34" charset="0"/>
                  <a:cs typeface="Tahoma" panose="020B0604030504040204" pitchFamily="34" charset="0"/>
                </a:rPr>
                <a:t>Kulübün taraftarı arasında birlik sağlandı, üye sayısı %50 arttı ve kulübün sportif başarı endeksli anlayışı “bir futbol kulübünden çok daha fazlası” anlayışı ile değişti.</a:t>
              </a:r>
              <a:endParaRPr lang="en-US" altLang="en-US" sz="1000" dirty="0">
                <a:latin typeface="Tahoma" panose="020B0604030504040204" pitchFamily="34" charset="0"/>
                <a:ea typeface="Tahoma" panose="020B0604030504040204" pitchFamily="34" charset="0"/>
                <a:cs typeface="Tahoma" panose="020B0604030504040204" pitchFamily="34" charset="0"/>
              </a:endParaRPr>
            </a:p>
          </p:txBody>
        </p:sp>
        <p:sp>
          <p:nvSpPr>
            <p:cNvPr id="42" name="Rectangle 22"/>
            <p:cNvSpPr>
              <a:spLocks noChangeArrowheads="1"/>
            </p:cNvSpPr>
            <p:nvPr/>
          </p:nvSpPr>
          <p:spPr bwMode="auto">
            <a:xfrm>
              <a:off x="4150816" y="1414697"/>
              <a:ext cx="4164013" cy="387350"/>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FC Barcelona Yapılandırma Sonuçları</a:t>
              </a:r>
              <a:endParaRPr lang="en-US" altLang="en-US" sz="1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46" name="Rectangle 38"/>
          <p:cNvSpPr>
            <a:spLocks noChangeArrowheads="1"/>
          </p:cNvSpPr>
          <p:nvPr/>
        </p:nvSpPr>
        <p:spPr bwMode="auto">
          <a:xfrm>
            <a:off x="150180" y="5374605"/>
            <a:ext cx="8483600" cy="718691"/>
          </a:xfrm>
          <a:prstGeom prst="rect">
            <a:avLst/>
          </a:prstGeom>
          <a:solidFill>
            <a:srgbClr val="C00000"/>
          </a:solidFill>
          <a:ln w="12700">
            <a:solidFill>
              <a:schemeClr val="tx1"/>
            </a:solidFill>
            <a:miter lim="800000"/>
            <a:headEnd/>
            <a:tailEnd/>
          </a:ln>
          <a:effectLst>
            <a:outerShdw dist="35921" dir="2700000" algn="ctr" rotWithShape="0">
              <a:schemeClr val="bg2"/>
            </a:outerShdw>
          </a:effectLst>
        </p:spPr>
        <p:txBody>
          <a:bodyPr lIns="90000" rIns="900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altLang="en-US" sz="1200" b="1" dirty="0">
                <a:solidFill>
                  <a:srgbClr val="FFC000"/>
                </a:solidFill>
                <a:latin typeface="Tahoma" panose="020B0604030504040204" pitchFamily="34" charset="0"/>
                <a:ea typeface="Tahoma" panose="020B0604030504040204" pitchFamily="34" charset="0"/>
                <a:cs typeface="Tahoma" panose="020B0604030504040204" pitchFamily="34" charset="0"/>
              </a:rPr>
              <a:t>Sadece 1 yılda batma noktasından ‘Sıfır’ bütçe açığı, operasyonel kar, operasyonları profesyonelleştirme, borç yeniden yapılanması ve ayağa kalkış. Sonrasında devamlılık, yeni projeler, üstün sportif başarı, sürdürülen büyüme, borç sıfırlama: </a:t>
            </a:r>
            <a:r>
              <a:rPr lang="tr-TR" altLang="en-US" sz="1600" b="1" i="1" u="sng" dirty="0">
                <a:solidFill>
                  <a:srgbClr val="FFC000"/>
                </a:solidFill>
                <a:latin typeface="Tahoma" panose="020B0604030504040204" pitchFamily="34" charset="0"/>
                <a:ea typeface="Tahoma" panose="020B0604030504040204" pitchFamily="34" charset="0"/>
                <a:cs typeface="Tahoma" panose="020B0604030504040204" pitchFamily="34" charset="0"/>
              </a:rPr>
              <a:t>TAM BİR BAŞARILI DÖNÜŞÜM HİKAYESİ</a:t>
            </a:r>
          </a:p>
        </p:txBody>
      </p:sp>
    </p:spTree>
    <p:extLst>
      <p:ext uri="{BB962C8B-B14F-4D97-AF65-F5344CB8AC3E}">
        <p14:creationId xmlns:p14="http://schemas.microsoft.com/office/powerpoint/2010/main" val="202701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18</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530646" y="-27384"/>
            <a:ext cx="8649866" cy="576064"/>
          </a:xfrm>
        </p:spPr>
        <p:txBody>
          <a:bodyPr>
            <a:normAutofit fontScale="92500" lnSpcReduction="20000"/>
          </a:bodyPr>
          <a:lstStyle/>
          <a:p>
            <a:pPr marL="0" indent="0" algn="ctr">
              <a:buNone/>
            </a:pPr>
            <a:r>
              <a:rPr lang="en-GB" sz="2000" b="1" dirty="0">
                <a:solidFill>
                  <a:srgbClr val="FFCC00"/>
                </a:solidFill>
                <a:latin typeface="Tahoma" panose="020B0604030504040204" pitchFamily="34" charset="0"/>
                <a:ea typeface="Tahoma" panose="020B0604030504040204" pitchFamily="34" charset="0"/>
                <a:cs typeface="Tahoma" panose="020B0604030504040204" pitchFamily="34" charset="0"/>
              </a:rPr>
              <a:t>FC Barcelona</a:t>
            </a:r>
            <a:r>
              <a:rPr lang="tr-TR" sz="2000" b="1" dirty="0">
                <a:solidFill>
                  <a:srgbClr val="FFCC00"/>
                </a:solidFill>
                <a:latin typeface="Tahoma" panose="020B0604030504040204" pitchFamily="34" charset="0"/>
                <a:ea typeface="Tahoma" panose="020B0604030504040204" pitchFamily="34" charset="0"/>
                <a:cs typeface="Tahoma" panose="020B0604030504040204" pitchFamily="34" charset="0"/>
              </a:rPr>
              <a:t> Bu Başarıyı İyi Tespit, Planlama ve                                 İyi Yönetim/Uygulama ile Gerçekleştirmiştir</a:t>
            </a:r>
            <a:endParaRPr lang="en-GB" sz="20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3692"/>
            <a:ext cx="544479"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6" name="Text Box 15"/>
          <p:cNvSpPr txBox="1">
            <a:spLocks noChangeArrowheads="1"/>
          </p:cNvSpPr>
          <p:nvPr/>
        </p:nvSpPr>
        <p:spPr bwMode="auto">
          <a:xfrm>
            <a:off x="0" y="6130503"/>
            <a:ext cx="9144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00" tIns="63500" rIns="63500" bIns="63500" anchor="b">
            <a:spAutoFit/>
          </a:bodyPr>
          <a:lstStyle>
            <a:lvl1pPr marL="457200" indent="-457200" eaLnBrk="0" hangingPunct="0">
              <a:spcBef>
                <a:spcPct val="20000"/>
              </a:spcBef>
              <a:buChar char="•"/>
              <a:tabLst>
                <a:tab pos="377825" algn="l"/>
                <a:tab pos="534988" algn="l"/>
              </a:tabLst>
              <a:defRPr sz="3200">
                <a:solidFill>
                  <a:schemeClr val="tx1"/>
                </a:solidFill>
                <a:latin typeface="Century Gothic" pitchFamily="34" charset="0"/>
              </a:defRPr>
            </a:lvl1pPr>
            <a:lvl2pPr marL="742950" indent="-285750" eaLnBrk="0" hangingPunct="0">
              <a:spcBef>
                <a:spcPct val="20000"/>
              </a:spcBef>
              <a:buChar char="–"/>
              <a:tabLst>
                <a:tab pos="377825" algn="l"/>
                <a:tab pos="534988" algn="l"/>
              </a:tabLst>
              <a:defRPr sz="2800">
                <a:solidFill>
                  <a:schemeClr val="tx1"/>
                </a:solidFill>
                <a:latin typeface="Century Gothic" pitchFamily="34" charset="0"/>
              </a:defRPr>
            </a:lvl2pPr>
            <a:lvl3pPr marL="1143000" indent="-228600" eaLnBrk="0" hangingPunct="0">
              <a:spcBef>
                <a:spcPct val="20000"/>
              </a:spcBef>
              <a:buChar char="•"/>
              <a:tabLst>
                <a:tab pos="377825" algn="l"/>
                <a:tab pos="534988" algn="l"/>
              </a:tabLst>
              <a:defRPr sz="2400">
                <a:solidFill>
                  <a:schemeClr val="tx1"/>
                </a:solidFill>
                <a:latin typeface="Century Gothic" pitchFamily="34" charset="0"/>
              </a:defRPr>
            </a:lvl3pPr>
            <a:lvl4pPr marL="1600200" indent="-228600" eaLnBrk="0" hangingPunct="0">
              <a:spcBef>
                <a:spcPct val="20000"/>
              </a:spcBef>
              <a:buChar char="–"/>
              <a:tabLst>
                <a:tab pos="377825" algn="l"/>
                <a:tab pos="534988" algn="l"/>
              </a:tabLst>
              <a:defRPr sz="2000">
                <a:solidFill>
                  <a:schemeClr val="tx1"/>
                </a:solidFill>
                <a:latin typeface="Century Gothic" pitchFamily="34" charset="0"/>
              </a:defRPr>
            </a:lvl4pPr>
            <a:lvl5pPr marL="2057400" indent="-228600" eaLnBrk="0" hangingPunct="0">
              <a:spcBef>
                <a:spcPct val="20000"/>
              </a:spcBef>
              <a:buChar char="»"/>
              <a:tabLst>
                <a:tab pos="377825" algn="l"/>
                <a:tab pos="534988" algn="l"/>
              </a:tabLst>
              <a:defRPr sz="2000">
                <a:solidFill>
                  <a:schemeClr val="tx1"/>
                </a:solidFill>
                <a:latin typeface="Century Gothic" pitchFamily="34" charset="0"/>
              </a:defRPr>
            </a:lvl5pPr>
            <a:lvl6pPr marL="25146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6pPr>
            <a:lvl7pPr marL="29718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7pPr>
            <a:lvl8pPr marL="34290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8pPr>
            <a:lvl9pPr marL="38862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9pPr>
          </a:lstStyle>
          <a:p>
            <a:pPr eaLnBrk="1" hangingPunct="1">
              <a:spcBef>
                <a:spcPct val="0"/>
              </a:spcBef>
              <a:buFontTx/>
              <a:buNone/>
            </a:pPr>
            <a:r>
              <a:rPr lang="tr-TR" altLang="en-US" sz="800" dirty="0">
                <a:latin typeface="Tahoma" panose="020B0604030504040204" pitchFamily="34" charset="0"/>
                <a:ea typeface="Tahoma" panose="020B0604030504040204" pitchFamily="34" charset="0"/>
                <a:cs typeface="Tahoma" panose="020B0604030504040204" pitchFamily="34" charset="0"/>
              </a:rPr>
              <a:t>Kaynak: Deloitte Football Money League 2007,Deloitte Annual Review of Football Finances 2007, Instituto de Empresa “FC Barcelona: Changing the Rules of the Game” Case, Takım Analizi </a:t>
            </a:r>
            <a:endParaRPr lang="en-US"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17" name="AutoShape 17"/>
          <p:cNvSpPr>
            <a:spLocks noChangeArrowheads="1"/>
          </p:cNvSpPr>
          <p:nvPr/>
        </p:nvSpPr>
        <p:spPr bwMode="auto">
          <a:xfrm>
            <a:off x="95250" y="775816"/>
            <a:ext cx="1212850" cy="355600"/>
          </a:xfrm>
          <a:prstGeom prst="homePlate">
            <a:avLst>
              <a:gd name="adj" fmla="val 16209"/>
            </a:avLst>
          </a:prstGeom>
          <a:solidFill>
            <a:srgbClr val="FFC000"/>
          </a:solidFill>
          <a:ln w="12700">
            <a:solidFill>
              <a:schemeClr val="tx1"/>
            </a:solidFill>
            <a:miter lim="800000"/>
            <a:headEnd/>
            <a:tailEnd/>
          </a:ln>
        </p:spPr>
        <p:txBody>
          <a:bodyPr lIns="18288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900" b="1" dirty="0">
                <a:solidFill>
                  <a:srgbClr val="C00000"/>
                </a:solidFill>
                <a:latin typeface="Tahoma" panose="020B0604030504040204" pitchFamily="34" charset="0"/>
                <a:ea typeface="Tahoma" panose="020B0604030504040204" pitchFamily="34" charset="0"/>
                <a:cs typeface="Tahoma" panose="020B0604030504040204" pitchFamily="34" charset="0"/>
              </a:rPr>
              <a:t>Yönetim takımı oluşumu</a:t>
            </a:r>
            <a:endParaRPr lang="en-US" altLang="en-US" sz="9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AutoShape 18"/>
          <p:cNvSpPr>
            <a:spLocks noChangeArrowheads="1"/>
          </p:cNvSpPr>
          <p:nvPr/>
        </p:nvSpPr>
        <p:spPr bwMode="auto">
          <a:xfrm>
            <a:off x="1308100" y="775816"/>
            <a:ext cx="1201738" cy="355600"/>
          </a:xfrm>
          <a:prstGeom prst="chevron">
            <a:avLst>
              <a:gd name="adj" fmla="val 16209"/>
            </a:avLst>
          </a:prstGeom>
          <a:solidFill>
            <a:srgbClr val="FFC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t>Şeçim stratejisi</a:t>
            </a:r>
            <a:endParaRPr lang="en-US" altLang="en-US" sz="9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AutoShape 19"/>
          <p:cNvSpPr>
            <a:spLocks noChangeArrowheads="1"/>
          </p:cNvSpPr>
          <p:nvPr/>
        </p:nvSpPr>
        <p:spPr bwMode="auto">
          <a:xfrm>
            <a:off x="2519363" y="775816"/>
            <a:ext cx="1201737" cy="355600"/>
          </a:xfrm>
          <a:prstGeom prst="chevron">
            <a:avLst>
              <a:gd name="adj" fmla="val 16209"/>
            </a:avLst>
          </a:prstGeom>
          <a:solidFill>
            <a:srgbClr val="FFC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t>Tespit ve İş Planı</a:t>
            </a:r>
            <a:endParaRPr lang="en-US" altLang="en-US" sz="9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AutoShape 20"/>
          <p:cNvSpPr>
            <a:spLocks noChangeArrowheads="1"/>
          </p:cNvSpPr>
          <p:nvPr/>
        </p:nvSpPr>
        <p:spPr bwMode="auto">
          <a:xfrm>
            <a:off x="3733800" y="764704"/>
            <a:ext cx="1201738" cy="355600"/>
          </a:xfrm>
          <a:prstGeom prst="chevron">
            <a:avLst>
              <a:gd name="adj" fmla="val 16209"/>
            </a:avLst>
          </a:prstGeom>
          <a:solidFill>
            <a:srgbClr val="FFC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b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br>
            <a: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t>Hedefler ve Strateji</a:t>
            </a:r>
            <a:b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br>
            <a:endParaRPr lang="en-US" altLang="en-US" sz="9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AutoShape 21"/>
          <p:cNvSpPr>
            <a:spLocks noChangeArrowheads="1"/>
          </p:cNvSpPr>
          <p:nvPr/>
        </p:nvSpPr>
        <p:spPr bwMode="auto">
          <a:xfrm>
            <a:off x="4935537" y="764704"/>
            <a:ext cx="1273175" cy="357187"/>
          </a:xfrm>
          <a:prstGeom prst="chevron">
            <a:avLst>
              <a:gd name="adj" fmla="val 16177"/>
            </a:avLst>
          </a:prstGeom>
          <a:solidFill>
            <a:srgbClr val="FFC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900" b="1" dirty="0">
                <a:solidFill>
                  <a:srgbClr val="C00000"/>
                </a:solidFill>
                <a:latin typeface="Tahoma" panose="020B0604030504040204" pitchFamily="34" charset="0"/>
                <a:ea typeface="Tahoma" panose="020B0604030504040204" pitchFamily="34" charset="0"/>
                <a:cs typeface="Tahoma" panose="020B0604030504040204" pitchFamily="34" charset="0"/>
              </a:rPr>
              <a:t>Organizasyon</a:t>
            </a:r>
            <a:endParaRPr lang="en-US" altLang="en-US" sz="9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AutoShape 22"/>
          <p:cNvSpPr>
            <a:spLocks noChangeArrowheads="1"/>
          </p:cNvSpPr>
          <p:nvPr/>
        </p:nvSpPr>
        <p:spPr bwMode="auto">
          <a:xfrm>
            <a:off x="6180138" y="764704"/>
            <a:ext cx="1463675" cy="355600"/>
          </a:xfrm>
          <a:prstGeom prst="chevron">
            <a:avLst>
              <a:gd name="adj" fmla="val 19742"/>
            </a:avLst>
          </a:prstGeom>
          <a:solidFill>
            <a:srgbClr val="FFC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t>Reform Yılı Adımlar</a:t>
            </a:r>
            <a:endParaRPr lang="en-US" altLang="en-US" sz="9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3" name="AutoShape 23"/>
          <p:cNvSpPr>
            <a:spLocks noChangeArrowheads="1"/>
          </p:cNvSpPr>
          <p:nvPr/>
        </p:nvSpPr>
        <p:spPr bwMode="auto">
          <a:xfrm>
            <a:off x="7605713" y="764704"/>
            <a:ext cx="1379537" cy="355600"/>
          </a:xfrm>
          <a:prstGeom prst="chevron">
            <a:avLst>
              <a:gd name="adj" fmla="val 18607"/>
            </a:avLst>
          </a:prstGeom>
          <a:solidFill>
            <a:srgbClr val="FFC000"/>
          </a:solidFill>
          <a:ln w="12700">
            <a:solidFill>
              <a:schemeClr val="tx1"/>
            </a:solidFill>
            <a:miter lim="800000"/>
            <a:headEnd/>
            <a:tailEnd/>
          </a:ln>
        </p:spPr>
        <p:txBody>
          <a:bodyPr lIns="27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900" b="1">
                <a:solidFill>
                  <a:srgbClr val="C00000"/>
                </a:solidFill>
                <a:latin typeface="Tahoma" panose="020B0604030504040204" pitchFamily="34" charset="0"/>
                <a:ea typeface="Tahoma" panose="020B0604030504040204" pitchFamily="34" charset="0"/>
                <a:cs typeface="Tahoma" panose="020B0604030504040204" pitchFamily="34" charset="0"/>
              </a:rPr>
              <a:t>Reform Yılı Sonrası</a:t>
            </a:r>
            <a:endParaRPr lang="en-US" altLang="en-US" sz="9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 Box 24"/>
          <p:cNvSpPr txBox="1">
            <a:spLocks noChangeArrowheads="1"/>
          </p:cNvSpPr>
          <p:nvPr/>
        </p:nvSpPr>
        <p:spPr bwMode="auto">
          <a:xfrm>
            <a:off x="103188" y="1140941"/>
            <a:ext cx="100965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Barcelona’lı avukat ve taraftar grubu eski başkanlarından Joan Laporta, Nike İspanya ve Güney Amerika eski direktörü Rosell, Diamond Cluster Strateji Danışmanlığı firmasının iki ortağı Ingla ve Soriano, bazı iş adamları, spor yöneticileri ve vizyonerlerden oluşan genç ve koyu Barcelona taraftarı 8 kişilik bir Lider Ekip ile yola çıktı.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Laporta 2000’de değişim sloganı ile başa gelen Gaspart’ı desteklemişti ancak başarı gelmeyince bu işin ancak yönetimdeyken yapılabileceğine karar verdi.</a:t>
            </a:r>
          </a:p>
        </p:txBody>
      </p:sp>
      <p:sp>
        <p:nvSpPr>
          <p:cNvPr id="25" name="Text Box 25"/>
          <p:cNvSpPr txBox="1">
            <a:spLocks noChangeArrowheads="1"/>
          </p:cNvSpPr>
          <p:nvPr/>
        </p:nvSpPr>
        <p:spPr bwMode="auto">
          <a:xfrm>
            <a:off x="1176338" y="1140941"/>
            <a:ext cx="149701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Aday yönetim içinden bir kampanya direktörü atadı ve Amerikalı politika danışmanlarından destek aldı.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Danışmanlar 100 sayfalık detaylı bir strateji planı hazırladı ve buna göre net hedefler koyuldu: bütçe açığı olmayacak; €50 milyon para girişi ile yola çıkılacak; kulüp kısa zamanda kara geçecek; ana yatırım bir yıldız futbolcuya yapılacak; Cruyff zamanındaki prestij ve ekonomik başarı yakalanacak.</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Planlar üyelere ve halka açıklandı.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7 hafta, 5 yönetici adayı full time kampanyaya konsantre oldu.</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Yönetime geldiklerinde yapacakları ilk 45 işi tespit ettiler.</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Dünyanın önemli reklam-pazarlama şirketlerinden Bassat &amp; Ogilvy  kurucusu ve büyük ortağı Bassat’ı geçip seçimi kazandılar (ilk başladıklarında oy oranları %2 idi; 7 hafta sonra ise %51). </a:t>
            </a:r>
          </a:p>
          <a:p>
            <a:pPr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26" name="Text Box 26"/>
          <p:cNvSpPr txBox="1">
            <a:spLocks noChangeArrowheads="1"/>
          </p:cNvSpPr>
          <p:nvPr/>
        </p:nvSpPr>
        <p:spPr bwMode="auto">
          <a:xfrm>
            <a:off x="2605088" y="1140941"/>
            <a:ext cx="1103312"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Yönetime geldiklerinde ilk iş detaylı bir denetim çalışması yaptılar. Strateji planı ile tespitlerini ve hedeflerini belirlemişlerdi; amaç bunu doğrulamaktı.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Pek çok sürprizle karşılaştılar (örn. zarar açıklandığı gibi değil €168 milyondu. Vergi, bazı fonların maliyetleri ve anlaşma imzalanan oyuncuların tazminatları atlanmıştı)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Üç kolu olan bir uygulama planı geliştirdiler: net hedefler, organizasyonel değişim ve agresif adımlar.</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Yöneticiler işlerinde istifa edip full time Barcelona’da çalışmaya başladı.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12 ayda herşey yerine oturmalıydı, sadece temel işlere odaklandılar.</a:t>
            </a:r>
          </a:p>
        </p:txBody>
      </p:sp>
      <p:sp>
        <p:nvSpPr>
          <p:cNvPr id="27" name="Text Box 27"/>
          <p:cNvSpPr txBox="1">
            <a:spLocks noChangeArrowheads="1"/>
          </p:cNvSpPr>
          <p:nvPr/>
        </p:nvSpPr>
        <p:spPr bwMode="auto">
          <a:xfrm>
            <a:off x="3719513" y="1140941"/>
            <a:ext cx="1303337"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Ekonomik olarak başarılı, küresel marka stratejisi</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3 ana aksiyon alanı: sportif, ekonomik ve sosyal. Sportif alanda yetkili teknik sekreter (1 kişi), ona rapor eden teknik direktör ve sportif alanı ile götürecek 1 yıldız alımı hedeflendi. Sportif başarı hedefleri ikinci planda, amaç önce toparlanmak.</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Ekonomik alanda yıllık €164 milyon zarar etmiş derin borçlu bir kulüpte hedefler borcun yeniden finansmanı, maliyet kısma ve gelirleri arttırma. Bunlar için ayrı ayrı stratejik planlar hazırlandı ve tarihleri de dahil olmak üzere agresif hedefler konuldu.</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Sosyal alanda amaç kulübü taraftar ve üyeleri ile tekrar entegre etmek olarak hedeflendi: değerler ve dayanışma odaklı.</a:t>
            </a:r>
          </a:p>
          <a:p>
            <a:pPr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28" name="Text Box 28"/>
          <p:cNvSpPr txBox="1">
            <a:spLocks noChangeArrowheads="1"/>
          </p:cNvSpPr>
          <p:nvPr/>
        </p:nvSpPr>
        <p:spPr bwMode="auto">
          <a:xfrm>
            <a:off x="5022850" y="1140941"/>
            <a:ext cx="1185863"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Yeni organizasyon modeli: bütün eski direktör ve yöneticiler yerine yeni yöneticiler.</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Belirlenen organizasyon şeması geçici olarak seçilmiş Yönetim Kurulu’ndan dolduruldu.</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Şok fazı denilen bu faz ile organizasyon ayağa kalktı (6 ay).</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Her bir ana aksiyon alanı için çalışma grupları oluşturuldu; özellike finansal alanda çok yoğun çalışıldı.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Sorrell, Soriano, İngla yeniden yapılandırmada çok aktif görev aldı: gelir arttırma, yeni organizasyon, gider yönetimi, finansman yapılandırması.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Başkana göre itfaiyeci gibi çalıştılar; çıkan yangınları söndürdüler çünkü 1 yıl sonunda borcun faizini bile ödeyemeyeceklerdi.</a:t>
            </a:r>
          </a:p>
        </p:txBody>
      </p:sp>
      <p:sp>
        <p:nvSpPr>
          <p:cNvPr id="29" name="Text Box 29"/>
          <p:cNvSpPr txBox="1">
            <a:spLocks noChangeArrowheads="1"/>
          </p:cNvSpPr>
          <p:nvPr/>
        </p:nvSpPr>
        <p:spPr bwMode="auto">
          <a:xfrm>
            <a:off x="6170613" y="1140941"/>
            <a:ext cx="152876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Kendi kaynaklarında €25 milyon para enjeksiyonu ve bununla Ronaldinho alımı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€151 milyonluk sendikasyon ile borcun 2010 yılına kadar yayılması (önemli bankalarla)</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Soriano: “Bahane yok, zarar etme. 0 bütçe açığı hedefi” Sporcu kontratları yeniden konuşuldu; performans bazlı ödeme sistemlerine geçildi. Yeni profesyonel yöneticiler için hedef ve bonus sistemi koyuldu; ilk yılın maaşı buna bağlandı. Haftalık raporlama ile her kuruş takip edildi. Ücretler %23 düştü (rasyo 50%)</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Gelirler için üyelik aidatları %20-40 arası arttırıldı; yeni üyeler alınmaya başlandı (great challenge projesi ile 50,000 yeni üye); kombineler zamlandı ama boş kombine koltukları haftalık olarak yeniden satıldı (paranın yarısı kombine sahibine, yarısı kulübe); 36 yeni loca yapıldı ve satıldı. TV De Catalunya ile 5 yıl, yıllık €54 milyonluk yayın anlaşması yapıldı. Gelirler ilk yıl sonu %37 arttı ve €1.5 milyon kar edildi</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Ligde 2.olundu ve ŞL’ne katılma vizesi alındı.</a:t>
            </a:r>
          </a:p>
          <a:p>
            <a:pPr eaLnBrk="1" hangingPunct="1">
              <a:spcBef>
                <a:spcPct val="0"/>
              </a:spcBef>
              <a:buFont typeface="Wingdings" panose="05000000000000000000" pitchFamily="2" charset="2"/>
              <a:buChar char="§"/>
            </a:pPr>
            <a:endParaRPr lang="tr-TR" altLang="en-US" sz="800" dirty="0">
              <a:latin typeface="Tahoma" panose="020B0604030504040204" pitchFamily="34" charset="0"/>
              <a:ea typeface="Tahoma" panose="020B0604030504040204" pitchFamily="34" charset="0"/>
              <a:cs typeface="Tahoma" panose="020B0604030504040204" pitchFamily="34" charset="0"/>
            </a:endParaRPr>
          </a:p>
        </p:txBody>
      </p:sp>
      <p:sp>
        <p:nvSpPr>
          <p:cNvPr id="30" name="Text Box 30"/>
          <p:cNvSpPr txBox="1">
            <a:spLocks noChangeArrowheads="1"/>
          </p:cNvSpPr>
          <p:nvPr/>
        </p:nvSpPr>
        <p:spPr bwMode="auto">
          <a:xfrm>
            <a:off x="7591425" y="1140941"/>
            <a:ext cx="1458913"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marL="90488" indent="-90488"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Kriz yılını borç yeniden finansmanı ve üyelerden kaynak oluşumu ile atlatan Kulüp aynı yıl sonlarında Canal Barca’yı diğer sporlar için öde-izle kanalı yaptı ve 25,000 izleyicisi ile karlı bir hale getirdi.</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2006’da TV sözleşmesinin son 2 yılı €210 milyona MediaPro’ya devredildi. Sonrasında 5 yıllık €750 milyonluk bir anlaşma yapıldı.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Nike ile teknik sponsorluk için 50-50 JV vardı. Bu geliştirildi ve yıllık €30 milyon getirir hale geldi.l</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Maç günü gelirleri devamlı artarak kombine sayısı 85,000’e ulaştı. En pahalı kombine koltuk sezonluk halen €900 olmasına rağmen dünyanın en çok maç günü geliri elde eden 3. Kulübü.</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Maç günü dışı stad gelirleri konferans, müze ve stad turu ve catering ile 7 kat arttırılarak €21 milyona ulaştı</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Sportif anlamda bu dönemde iki lig şampiyonluğu ve 1 ŞL şampiyonluğu. Ayrıca altyapıdan Messi ve birçok önemli yıldız yetişti.</a:t>
            </a:r>
          </a:p>
          <a:p>
            <a:pPr eaLnBrk="1" hangingPunct="1">
              <a:spcBef>
                <a:spcPct val="0"/>
              </a:spcBef>
              <a:buFont typeface="Wingdings" panose="05000000000000000000" pitchFamily="2" charset="2"/>
              <a:buChar char="§"/>
            </a:pPr>
            <a:r>
              <a:rPr lang="tr-TR" altLang="en-US" sz="800" dirty="0">
                <a:latin typeface="Tahoma" panose="020B0604030504040204" pitchFamily="34" charset="0"/>
                <a:ea typeface="Tahoma" panose="020B0604030504040204" pitchFamily="34" charset="0"/>
                <a:cs typeface="Tahoma" panose="020B0604030504040204" pitchFamily="34" charset="0"/>
              </a:rPr>
              <a:t>Yeni tesisler yapıldı.</a:t>
            </a:r>
          </a:p>
        </p:txBody>
      </p:sp>
    </p:spTree>
    <p:extLst>
      <p:ext uri="{BB962C8B-B14F-4D97-AF65-F5344CB8AC3E}">
        <p14:creationId xmlns:p14="http://schemas.microsoft.com/office/powerpoint/2010/main" val="1682565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19</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530646" y="44624"/>
            <a:ext cx="8649866" cy="576064"/>
          </a:xfrm>
        </p:spPr>
        <p:txBody>
          <a:bodyPr>
            <a:normAutofit/>
          </a:bodyPr>
          <a:lstStyle/>
          <a:p>
            <a:pPr marL="0" indent="0" algn="ctr">
              <a:buNone/>
            </a:pPr>
            <a:r>
              <a:rPr lang="tr-TR" sz="2000" b="1" dirty="0">
                <a:solidFill>
                  <a:srgbClr val="FFCC00"/>
                </a:solidFill>
                <a:latin typeface="Tahoma" panose="020B0604030504040204" pitchFamily="34" charset="0"/>
                <a:ea typeface="Tahoma" panose="020B0604030504040204" pitchFamily="34" charset="0"/>
                <a:cs typeface="Tahoma" panose="020B0604030504040204" pitchFamily="34" charset="0"/>
              </a:rPr>
              <a:t>Yeni Yönetim Gelir ve Gider Yönetimi Adına Doğru İşler Yapmıştır</a:t>
            </a:r>
            <a:endParaRPr lang="en-GB" sz="20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3692"/>
            <a:ext cx="544479"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1" name="Text Box 15"/>
          <p:cNvSpPr txBox="1">
            <a:spLocks noChangeArrowheads="1"/>
          </p:cNvSpPr>
          <p:nvPr/>
        </p:nvSpPr>
        <p:spPr bwMode="auto">
          <a:xfrm>
            <a:off x="142875" y="5902226"/>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00" tIns="63500" rIns="63500" bIns="63500" anchor="b">
            <a:spAutoFit/>
          </a:bodyPr>
          <a:lstStyle>
            <a:lvl1pPr marL="457200" indent="-457200" eaLnBrk="0" hangingPunct="0">
              <a:spcBef>
                <a:spcPct val="20000"/>
              </a:spcBef>
              <a:buChar char="•"/>
              <a:tabLst>
                <a:tab pos="377825" algn="l"/>
                <a:tab pos="534988" algn="l"/>
              </a:tabLst>
              <a:defRPr sz="3200">
                <a:solidFill>
                  <a:schemeClr val="tx1"/>
                </a:solidFill>
                <a:latin typeface="Century Gothic" pitchFamily="34" charset="0"/>
              </a:defRPr>
            </a:lvl1pPr>
            <a:lvl2pPr marL="742950" indent="-285750" eaLnBrk="0" hangingPunct="0">
              <a:spcBef>
                <a:spcPct val="20000"/>
              </a:spcBef>
              <a:buChar char="–"/>
              <a:tabLst>
                <a:tab pos="377825" algn="l"/>
                <a:tab pos="534988" algn="l"/>
              </a:tabLst>
              <a:defRPr sz="2800">
                <a:solidFill>
                  <a:schemeClr val="tx1"/>
                </a:solidFill>
                <a:latin typeface="Century Gothic" pitchFamily="34" charset="0"/>
              </a:defRPr>
            </a:lvl2pPr>
            <a:lvl3pPr marL="1143000" indent="-228600" eaLnBrk="0" hangingPunct="0">
              <a:spcBef>
                <a:spcPct val="20000"/>
              </a:spcBef>
              <a:buChar char="•"/>
              <a:tabLst>
                <a:tab pos="377825" algn="l"/>
                <a:tab pos="534988" algn="l"/>
              </a:tabLst>
              <a:defRPr sz="2400">
                <a:solidFill>
                  <a:schemeClr val="tx1"/>
                </a:solidFill>
                <a:latin typeface="Century Gothic" pitchFamily="34" charset="0"/>
              </a:defRPr>
            </a:lvl3pPr>
            <a:lvl4pPr marL="1600200" indent="-228600" eaLnBrk="0" hangingPunct="0">
              <a:spcBef>
                <a:spcPct val="20000"/>
              </a:spcBef>
              <a:buChar char="–"/>
              <a:tabLst>
                <a:tab pos="377825" algn="l"/>
                <a:tab pos="534988" algn="l"/>
              </a:tabLst>
              <a:defRPr sz="2000">
                <a:solidFill>
                  <a:schemeClr val="tx1"/>
                </a:solidFill>
                <a:latin typeface="Century Gothic" pitchFamily="34" charset="0"/>
              </a:defRPr>
            </a:lvl4pPr>
            <a:lvl5pPr marL="2057400" indent="-228600" eaLnBrk="0" hangingPunct="0">
              <a:spcBef>
                <a:spcPct val="20000"/>
              </a:spcBef>
              <a:buChar char="»"/>
              <a:tabLst>
                <a:tab pos="377825" algn="l"/>
                <a:tab pos="534988" algn="l"/>
              </a:tabLst>
              <a:defRPr sz="2000">
                <a:solidFill>
                  <a:schemeClr val="tx1"/>
                </a:solidFill>
                <a:latin typeface="Century Gothic" pitchFamily="34" charset="0"/>
              </a:defRPr>
            </a:lvl5pPr>
            <a:lvl6pPr marL="25146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6pPr>
            <a:lvl7pPr marL="29718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7pPr>
            <a:lvl8pPr marL="34290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8pPr>
            <a:lvl9pPr marL="38862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9pPr>
          </a:lstStyle>
          <a:p>
            <a:pP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Kaynak: Deloitte Football Money League 2007,Deloitte Annual Review of Football Finances 2007, Instituto de Empresa “FC Barcelona: Changing the Rules </a:t>
            </a:r>
          </a:p>
          <a:p>
            <a:pP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		 of the Game” Case, Takım Analizi </a:t>
            </a:r>
            <a:endParaRPr lang="en-US" altLang="en-US" sz="1000" dirty="0">
              <a:latin typeface="Tahoma" panose="020B0604030504040204" pitchFamily="34" charset="0"/>
              <a:ea typeface="Tahoma" panose="020B0604030504040204" pitchFamily="34" charset="0"/>
              <a:cs typeface="Tahoma" panose="020B0604030504040204" pitchFamily="34" charset="0"/>
            </a:endParaRPr>
          </a:p>
        </p:txBody>
      </p:sp>
      <p:grpSp>
        <p:nvGrpSpPr>
          <p:cNvPr id="32" name="Group 27"/>
          <p:cNvGrpSpPr>
            <a:grpSpLocks/>
          </p:cNvGrpSpPr>
          <p:nvPr/>
        </p:nvGrpSpPr>
        <p:grpSpPr bwMode="auto">
          <a:xfrm>
            <a:off x="155575" y="764704"/>
            <a:ext cx="8823325" cy="5137523"/>
            <a:chOff x="155381" y="1654176"/>
            <a:chExt cx="8822978" cy="4592640"/>
          </a:xfrm>
        </p:grpSpPr>
        <p:sp>
          <p:nvSpPr>
            <p:cNvPr id="33" name="Rectangle 17"/>
            <p:cNvSpPr>
              <a:spLocks noChangeAspect="1" noChangeArrowheads="1"/>
            </p:cNvSpPr>
            <p:nvPr/>
          </p:nvSpPr>
          <p:spPr bwMode="auto">
            <a:xfrm>
              <a:off x="160144" y="1988718"/>
              <a:ext cx="1714433" cy="4258096"/>
            </a:xfrm>
            <a:prstGeom prst="rect">
              <a:avLst/>
            </a:prstGeom>
            <a:solidFill>
              <a:schemeClr val="bg1"/>
            </a:solidFill>
            <a:ln w="9525" algn="ctr">
              <a:solidFill>
                <a:schemeClr val="tx1"/>
              </a:solidFill>
              <a:miter lim="800000"/>
              <a:headEnd/>
              <a:tailEnd/>
            </a:ln>
          </p:spPr>
          <p:txBody>
            <a:bodyPr anchor="ctr"/>
            <a:lstStyle>
              <a:lvl1pPr marL="177800" indent="-1778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pPr>
              <a:r>
                <a:rPr lang="tr-TR" altLang="en-US" sz="1000" dirty="0">
                  <a:latin typeface="Tahoma" panose="020B0604030504040204" pitchFamily="34" charset="0"/>
                  <a:ea typeface="Tahoma" panose="020B0604030504040204" pitchFamily="34" charset="0"/>
                  <a:cs typeface="Tahoma" panose="020B0604030504040204" pitchFamily="34" charset="0"/>
                </a:rPr>
                <a:t>Hem en önemli gelir kaynaklarından biri, hem de kulüpteki birliktelik için önemli bir adım olarak görüldü. Her 10,000 yeni üye kulübe yıllık €1 milyon kar bırakıyordu. Bu dönemde toplam 50,000 yeni üye alındı.</a:t>
              </a:r>
            </a:p>
            <a:p>
              <a:pPr eaLnBrk="1" hangingPunct="1">
                <a:spcBef>
                  <a:spcPts val="300"/>
                </a:spcBef>
              </a:pPr>
              <a:r>
                <a:rPr lang="tr-TR" altLang="en-US" sz="1000" dirty="0">
                  <a:latin typeface="Tahoma" panose="020B0604030504040204" pitchFamily="34" charset="0"/>
                  <a:ea typeface="Tahoma" panose="020B0604030504040204" pitchFamily="34" charset="0"/>
                  <a:cs typeface="Tahoma" panose="020B0604030504040204" pitchFamily="34" charset="0"/>
                </a:rPr>
                <a:t>Aynı zamanda bu üyeler kombine koltuk alımlarını da 85,000 adet seviyesine taşımaya yardımcı oldular.</a:t>
              </a:r>
            </a:p>
            <a:p>
              <a:pPr eaLnBrk="1" hangingPunct="1">
                <a:spcBef>
                  <a:spcPts val="300"/>
                </a:spcBef>
              </a:pPr>
              <a:r>
                <a:rPr lang="tr-TR" altLang="en-US" sz="1000" dirty="0">
                  <a:latin typeface="Tahoma" panose="020B0604030504040204" pitchFamily="34" charset="0"/>
                  <a:ea typeface="Tahoma" panose="020B0604030504040204" pitchFamily="34" charset="0"/>
                  <a:cs typeface="Tahoma" panose="020B0604030504040204" pitchFamily="34" charset="0"/>
                </a:rPr>
                <a:t>Artan bilet ve üyelik fiyatlarını rahatlatmak ve ek gelir yaratmak için kulüp boş kombinelerin ikinci kez başka bir taraftar satışı uygulaması; kulüp ve koltuk sahibi 50-50 ortak.</a:t>
              </a:r>
            </a:p>
            <a:p>
              <a:pPr eaLnBrk="1" hangingPunct="1">
                <a:spcBef>
                  <a:spcPts val="300"/>
                </a:spcBef>
              </a:pPr>
              <a:r>
                <a:rPr lang="tr-TR" altLang="en-US" sz="1000" dirty="0">
                  <a:latin typeface="Tahoma" panose="020B0604030504040204" pitchFamily="34" charset="0"/>
                  <a:ea typeface="Tahoma" panose="020B0604030504040204" pitchFamily="34" charset="0"/>
                  <a:cs typeface="Tahoma" panose="020B0604030504040204" pitchFamily="34" charset="0"/>
                </a:rPr>
                <a:t>Üye ilişkileri ofisi ve detaylı üye veritabanı uygulamaları.</a:t>
              </a:r>
            </a:p>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p:txBody>
        </p:sp>
        <p:sp>
          <p:nvSpPr>
            <p:cNvPr id="34" name="Rectangle 18"/>
            <p:cNvSpPr>
              <a:spLocks noChangeAspect="1" noChangeArrowheads="1"/>
            </p:cNvSpPr>
            <p:nvPr/>
          </p:nvSpPr>
          <p:spPr bwMode="auto">
            <a:xfrm>
              <a:off x="155381" y="1654176"/>
              <a:ext cx="1720913"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rPr>
                <a:t>Yeni Üyeler</a:t>
              </a:r>
              <a:endParaRPr lang="en-US"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5" name="Rectangle 19"/>
            <p:cNvSpPr>
              <a:spLocks noChangeAspect="1" noChangeArrowheads="1"/>
            </p:cNvSpPr>
            <p:nvPr/>
          </p:nvSpPr>
          <p:spPr bwMode="auto">
            <a:xfrm>
              <a:off x="1920612" y="2071691"/>
              <a:ext cx="1714433" cy="4175124"/>
            </a:xfrm>
            <a:prstGeom prst="rect">
              <a:avLst/>
            </a:prstGeom>
            <a:solidFill>
              <a:schemeClr val="bg1"/>
            </a:solidFill>
            <a:ln w="9525" algn="ctr">
              <a:solidFill>
                <a:schemeClr val="tx1"/>
              </a:solidFill>
              <a:miter lim="800000"/>
              <a:headEnd/>
              <a:tailEnd/>
            </a:ln>
          </p:spPr>
          <p:txBody>
            <a:bodyPr anchor="ctr"/>
            <a:lstStyle>
              <a:lvl1pPr marL="177800" indent="-1778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pPr>
              <a:r>
                <a:rPr lang="tr-TR" altLang="en-US" sz="1000" dirty="0">
                  <a:latin typeface="Tahoma" panose="020B0604030504040204" pitchFamily="34" charset="0"/>
                  <a:ea typeface="Tahoma" panose="020B0604030504040204" pitchFamily="34" charset="0"/>
                  <a:cs typeface="Tahoma" panose="020B0604030504040204" pitchFamily="34" charset="0"/>
                </a:rPr>
                <a:t>Yayın anlaşmaları: TV de Catalunya 5 yıl €54 milyon ve sonrasında gelen MediaPro TV de Catalunya son 2 yılı €210 milyona devir alım ve sonraki 5 yıl için €750 milyon veren anlaşmalar.</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Futbol dışı sporların canlı yayınları ve futbol haberlerinden oluşan izle-öde kanalı Canal Barca’nın bu şekilde yapılandırılarak karlı hale getirilmesi.</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Online ürün satışı kanalı kurulması.</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Barca TV online kurulması.</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Web-sitesinin Japonca ve İngilizce yayına başlaması.</a:t>
              </a:r>
            </a:p>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buFontTx/>
                <a:buNone/>
              </a:pPr>
              <a:endParaRPr lang="tr-TR" altLang="en-US" sz="1000" dirty="0">
                <a:latin typeface="Tahoma" panose="020B0604030504040204" pitchFamily="34" charset="0"/>
                <a:ea typeface="Tahoma" panose="020B0604030504040204" pitchFamily="34" charset="0"/>
                <a:cs typeface="Tahoma" panose="020B0604030504040204" pitchFamily="34" charset="0"/>
              </a:endParaRPr>
            </a:p>
          </p:txBody>
        </p:sp>
        <p:sp>
          <p:nvSpPr>
            <p:cNvPr id="36" name="Rectangle 20"/>
            <p:cNvSpPr>
              <a:spLocks noChangeAspect="1" noChangeArrowheads="1"/>
            </p:cNvSpPr>
            <p:nvPr/>
          </p:nvSpPr>
          <p:spPr bwMode="auto">
            <a:xfrm>
              <a:off x="3690605" y="1988718"/>
              <a:ext cx="1716020" cy="4258096"/>
            </a:xfrm>
            <a:prstGeom prst="rect">
              <a:avLst/>
            </a:prstGeom>
            <a:solidFill>
              <a:schemeClr val="bg1"/>
            </a:solidFill>
            <a:ln w="9525" algn="ctr">
              <a:solidFill>
                <a:schemeClr val="tx1"/>
              </a:solidFill>
              <a:miter lim="800000"/>
              <a:headEnd/>
              <a:tailEnd/>
            </a:ln>
          </p:spPr>
          <p:txBody>
            <a:bodyPr anchor="ctr"/>
            <a:lstStyle>
              <a:lvl1pPr marL="177800" indent="-1778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pPr>
              <a:r>
                <a:rPr lang="tr-TR" altLang="en-US" sz="1000" dirty="0">
                  <a:latin typeface="Tahoma" panose="020B0604030504040204" pitchFamily="34" charset="0"/>
                  <a:ea typeface="Tahoma" panose="020B0604030504040204" pitchFamily="34" charset="0"/>
                  <a:cs typeface="Tahoma" panose="020B0604030504040204" pitchFamily="34" charset="0"/>
                </a:rPr>
                <a:t>Maç bilet fiyatlarına zam yapıldı;  hazırlık maçları sayısı ve bu maçlardan alınan ücret arttırıldı.</a:t>
              </a:r>
            </a:p>
            <a:p>
              <a:pPr eaLnBrk="1" hangingPunct="1">
                <a:spcBef>
                  <a:spcPts val="300"/>
                </a:spcBef>
              </a:pPr>
              <a:r>
                <a:rPr lang="tr-TR" altLang="en-US" sz="1000" dirty="0">
                  <a:latin typeface="Tahoma" panose="020B0604030504040204" pitchFamily="34" charset="0"/>
                  <a:ea typeface="Tahoma" panose="020B0604030504040204" pitchFamily="34" charset="0"/>
                  <a:cs typeface="Tahoma" panose="020B0604030504040204" pitchFamily="34" charset="0"/>
                </a:rPr>
                <a:t>İlk yıl sonunda %38 daha fazla bilet sattılar ve doluluk oranları %100’e yakındı</a:t>
              </a:r>
            </a:p>
            <a:p>
              <a:pPr eaLnBrk="1" hangingPunct="1">
                <a:spcBef>
                  <a:spcPts val="300"/>
                </a:spcBef>
              </a:pPr>
              <a:r>
                <a:rPr lang="tr-TR" altLang="en-US" sz="1000" dirty="0">
                  <a:latin typeface="Tahoma" panose="020B0604030504040204" pitchFamily="34" charset="0"/>
                  <a:ea typeface="Tahoma" panose="020B0604030504040204" pitchFamily="34" charset="0"/>
                  <a:cs typeface="Tahoma" panose="020B0604030504040204" pitchFamily="34" charset="0"/>
                </a:rPr>
                <a:t>Maç günü dışı gelirlerinde stadyum, turu, müze ziyareti ve ŞL Kupası ile bir resim için kişi başı €25’lik bir paket hazırladılar ve müze Barcelona’nın en çok ziyaret edilen müzesi.</a:t>
              </a:r>
            </a:p>
            <a:p>
              <a:pPr eaLnBrk="1" hangingPunct="1">
                <a:spcBef>
                  <a:spcPts val="300"/>
                </a:spcBef>
              </a:pPr>
              <a:r>
                <a:rPr lang="tr-TR" altLang="en-US" sz="1000" dirty="0">
                  <a:latin typeface="Tahoma" panose="020B0604030504040204" pitchFamily="34" charset="0"/>
                  <a:ea typeface="Tahoma" panose="020B0604030504040204" pitchFamily="34" charset="0"/>
                  <a:cs typeface="Tahoma" panose="020B0604030504040204" pitchFamily="34" charset="0"/>
                </a:rPr>
                <a:t>Firmalar için akşam yemeği, toplantı, başkan locasında yemek ve havai fişek şovu, eski Barca oyuncuları ile futbol turnuvası organizasyonu, A takımdan 1 oyuncunun hazır bulunduğu toplantılar, galalar gibi aktiviteler başladı.</a:t>
              </a:r>
            </a:p>
          </p:txBody>
        </p:sp>
        <p:sp>
          <p:nvSpPr>
            <p:cNvPr id="37" name="Rectangle 21"/>
            <p:cNvSpPr>
              <a:spLocks noChangeAspect="1" noChangeArrowheads="1"/>
            </p:cNvSpPr>
            <p:nvPr/>
          </p:nvSpPr>
          <p:spPr bwMode="auto">
            <a:xfrm>
              <a:off x="1915873" y="1654176"/>
              <a:ext cx="1720913"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a:solidFill>
                    <a:srgbClr val="C00000"/>
                  </a:solidFill>
                  <a:latin typeface="Tahoma" panose="020B0604030504040204" pitchFamily="34" charset="0"/>
                  <a:ea typeface="Tahoma" panose="020B0604030504040204" pitchFamily="34" charset="0"/>
                  <a:cs typeface="Tahoma" panose="020B0604030504040204" pitchFamily="34" charset="0"/>
                </a:rPr>
                <a:t>TV-Yeni Medya</a:t>
              </a:r>
              <a:endParaRPr lang="en-US" altLang="en-US" sz="12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8" name="Rectangle 22"/>
            <p:cNvSpPr>
              <a:spLocks noChangeAspect="1" noChangeArrowheads="1"/>
            </p:cNvSpPr>
            <p:nvPr/>
          </p:nvSpPr>
          <p:spPr bwMode="auto">
            <a:xfrm>
              <a:off x="3689557" y="1654176"/>
              <a:ext cx="1720913"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a:solidFill>
                    <a:srgbClr val="C00000"/>
                  </a:solidFill>
                  <a:latin typeface="Tahoma" panose="020B0604030504040204" pitchFamily="34" charset="0"/>
                  <a:ea typeface="Tahoma" panose="020B0604030504040204" pitchFamily="34" charset="0"/>
                  <a:cs typeface="Tahoma" panose="020B0604030504040204" pitchFamily="34" charset="0"/>
                </a:rPr>
                <a:t>Maç Günü ve Maç Günü</a:t>
              </a:r>
            </a:p>
            <a:p>
              <a:pPr algn="ctr" eaLnBrk="1" hangingPunct="1">
                <a:spcBef>
                  <a:spcPct val="0"/>
                </a:spcBef>
                <a:buFontTx/>
                <a:buNone/>
              </a:pPr>
              <a:r>
                <a:rPr lang="tr-TR" altLang="en-US" sz="1200" b="1">
                  <a:solidFill>
                    <a:srgbClr val="C00000"/>
                  </a:solidFill>
                  <a:latin typeface="Tahoma" panose="020B0604030504040204" pitchFamily="34" charset="0"/>
                  <a:ea typeface="Tahoma" panose="020B0604030504040204" pitchFamily="34" charset="0"/>
                  <a:cs typeface="Tahoma" panose="020B0604030504040204" pitchFamily="34" charset="0"/>
                </a:rPr>
                <a:t>Dışı Stadyum Gelirleri</a:t>
              </a:r>
              <a:endParaRPr lang="en-US" altLang="en-US" sz="12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9" name="Rectangle 23"/>
            <p:cNvSpPr>
              <a:spLocks noChangeAspect="1" noChangeArrowheads="1"/>
            </p:cNvSpPr>
            <p:nvPr/>
          </p:nvSpPr>
          <p:spPr bwMode="auto">
            <a:xfrm>
              <a:off x="5487584" y="2071690"/>
              <a:ext cx="1716020" cy="4175126"/>
            </a:xfrm>
            <a:prstGeom prst="rect">
              <a:avLst/>
            </a:prstGeom>
            <a:solidFill>
              <a:schemeClr val="bg1"/>
            </a:solidFill>
            <a:ln w="9525" algn="ctr">
              <a:solidFill>
                <a:schemeClr val="tx1"/>
              </a:solidFill>
              <a:miter lim="800000"/>
              <a:headEnd/>
              <a:tailEnd/>
            </a:ln>
          </p:spPr>
          <p:txBody>
            <a:bodyPr anchor="ctr"/>
            <a:lstStyle>
              <a:lvl1pPr marL="177800" indent="-1778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pPr>
              <a:endParaRPr lang="tr-TR" altLang="en-US" sz="1000" dirty="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pPr>
              <a:r>
                <a:rPr lang="tr-TR" altLang="en-US" sz="1000" dirty="0">
                  <a:latin typeface="Tahoma" panose="020B0604030504040204" pitchFamily="34" charset="0"/>
                  <a:ea typeface="Tahoma" panose="020B0604030504040204" pitchFamily="34" charset="0"/>
                  <a:cs typeface="Tahoma" panose="020B0604030504040204" pitchFamily="34" charset="0"/>
                </a:rPr>
                <a:t>Nike ile olan ortaklık geliştirildi; ilk yıl sonunda lisanslı ürün satışları %40 arttı. Yıllık yaklaşık €30 milyon gelir.</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Forma reklamı alınmasa da sponsorluk gelirleri reklam ve teknik destek odaklı olarak öngörülüp ilk yıl €6 milyon arttı. Halen Coca-Cola, La Caixa, Estella Damm, Audi, Telefonica sponsor</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Diğer branşlara da sponsorlar, hatta forma reklamları alındı (örn. basketbol Axa).</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Sahadaki başarı da ticari gelir artışında önemli</a:t>
              </a:r>
            </a:p>
          </p:txBody>
        </p:sp>
        <p:sp>
          <p:nvSpPr>
            <p:cNvPr id="40" name="Rectangle 24"/>
            <p:cNvSpPr>
              <a:spLocks noChangeAspect="1" noChangeArrowheads="1"/>
            </p:cNvSpPr>
            <p:nvPr/>
          </p:nvSpPr>
          <p:spPr bwMode="auto">
            <a:xfrm>
              <a:off x="7259165" y="1988718"/>
              <a:ext cx="1714433" cy="4258096"/>
            </a:xfrm>
            <a:prstGeom prst="rect">
              <a:avLst/>
            </a:prstGeom>
            <a:solidFill>
              <a:schemeClr val="bg1"/>
            </a:solidFill>
            <a:ln w="9525" algn="ctr">
              <a:solidFill>
                <a:schemeClr val="tx1"/>
              </a:solidFill>
              <a:miter lim="800000"/>
              <a:headEnd/>
              <a:tailEnd/>
            </a:ln>
          </p:spPr>
          <p:txBody>
            <a:bodyPr anchor="ctr"/>
            <a:lstStyle>
              <a:lvl1pPr marL="177800" indent="-1778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pPr>
              <a:endParaRPr lang="tr-TR" altLang="en-US" sz="1000">
                <a:latin typeface="Tahoma" panose="020B0604030504040204" pitchFamily="34" charset="0"/>
                <a:ea typeface="Tahoma" panose="020B0604030504040204" pitchFamily="34" charset="0"/>
                <a:cs typeface="Tahoma" panose="020B0604030504040204" pitchFamily="34" charset="0"/>
              </a:endParaRPr>
            </a:p>
            <a:p>
              <a:pPr eaLnBrk="1" hangingPunct="1">
                <a:spcBef>
                  <a:spcPct val="0"/>
                </a:spcBef>
              </a:pPr>
              <a:r>
                <a:rPr lang="tr-TR" altLang="en-US" sz="1000">
                  <a:latin typeface="Tahoma" panose="020B0604030504040204" pitchFamily="34" charset="0"/>
                  <a:ea typeface="Tahoma" panose="020B0604030504040204" pitchFamily="34" charset="0"/>
                  <a:cs typeface="Tahoma" panose="020B0604030504040204" pitchFamily="34" charset="0"/>
                </a:rPr>
                <a:t>Maç başı ödeme modelini uyguladılar ve geçmiş kontratlarda çok sıkı pazarlık ettiler</a:t>
              </a:r>
            </a:p>
            <a:p>
              <a:pPr eaLnBrk="1" hangingPunct="1">
                <a:spcBef>
                  <a:spcPts val="600"/>
                </a:spcBef>
              </a:pPr>
              <a:r>
                <a:rPr lang="tr-TR" altLang="en-US" sz="1000">
                  <a:latin typeface="Tahoma" panose="020B0604030504040204" pitchFamily="34" charset="0"/>
                  <a:ea typeface="Tahoma" panose="020B0604030504040204" pitchFamily="34" charset="0"/>
                  <a:cs typeface="Tahoma" panose="020B0604030504040204" pitchFamily="34" charset="0"/>
                </a:rPr>
                <a:t>Maliyeti yüksek oyuncuların bazılarını hızla elden çıkardılar</a:t>
              </a:r>
            </a:p>
            <a:p>
              <a:pPr eaLnBrk="1" hangingPunct="1">
                <a:spcBef>
                  <a:spcPts val="600"/>
                </a:spcBef>
              </a:pPr>
              <a:r>
                <a:rPr lang="tr-TR" altLang="en-US" sz="1000">
                  <a:latin typeface="Tahoma" panose="020B0604030504040204" pitchFamily="34" charset="0"/>
                  <a:ea typeface="Tahoma" panose="020B0604030504040204" pitchFamily="34" charset="0"/>
                  <a:cs typeface="Tahoma" panose="020B0604030504040204" pitchFamily="34" charset="0"/>
                </a:rPr>
                <a:t>Profesyonellere de maç başı gibi bir sistem uyguladılar (1.yıl zaten kimse para almadı; sonrasında düşük ücret, hedef odaklı yüksek bonus)</a:t>
              </a:r>
            </a:p>
            <a:p>
              <a:pPr eaLnBrk="1" hangingPunct="1">
                <a:spcBef>
                  <a:spcPts val="600"/>
                </a:spcBef>
              </a:pPr>
              <a:r>
                <a:rPr lang="tr-TR" altLang="en-US" sz="1000">
                  <a:latin typeface="Tahoma" panose="020B0604030504040204" pitchFamily="34" charset="0"/>
                  <a:ea typeface="Tahoma" panose="020B0604030504040204" pitchFamily="34" charset="0"/>
                  <a:cs typeface="Tahoma" panose="020B0604030504040204" pitchFamily="34" charset="0"/>
                </a:rPr>
                <a:t>İlk yıl sonu ücret maliyetlerini €25 milyon düşürdüler ve ücret/ciro rasyosunu %88den %50ye indirdiler</a:t>
              </a:r>
            </a:p>
            <a:p>
              <a:pPr eaLnBrk="1" hangingPunct="1">
                <a:spcBef>
                  <a:spcPts val="600"/>
                </a:spcBef>
              </a:pPr>
              <a:r>
                <a:rPr lang="tr-TR" altLang="en-US" sz="1000">
                  <a:latin typeface="Tahoma" panose="020B0604030504040204" pitchFamily="34" charset="0"/>
                  <a:ea typeface="Tahoma" panose="020B0604030504040204" pitchFamily="34" charset="0"/>
                  <a:cs typeface="Tahoma" panose="020B0604030504040204" pitchFamily="34" charset="0"/>
                </a:rPr>
                <a:t>Bugün kulüp sadece futbol operasyonlarından €27 milyon, toplamda €17 milyon karda ki 4 sene önce €70 milyon operasyonel zarardaydı</a:t>
              </a:r>
            </a:p>
            <a:p>
              <a:pPr eaLnBrk="1" hangingPunct="1">
                <a:spcBef>
                  <a:spcPct val="0"/>
                </a:spcBef>
                <a:buFontTx/>
                <a:buNone/>
              </a:pPr>
              <a:endParaRPr lang="tr-TR" altLang="en-US" sz="1000">
                <a:latin typeface="Tahoma" panose="020B0604030504040204" pitchFamily="34" charset="0"/>
                <a:ea typeface="Tahoma" panose="020B0604030504040204" pitchFamily="34" charset="0"/>
                <a:cs typeface="Tahoma" panose="020B0604030504040204" pitchFamily="34" charset="0"/>
              </a:endParaRPr>
            </a:p>
          </p:txBody>
        </p:sp>
        <p:sp>
          <p:nvSpPr>
            <p:cNvPr id="42" name="Rectangle 25"/>
            <p:cNvSpPr>
              <a:spLocks noChangeAspect="1" noChangeArrowheads="1"/>
            </p:cNvSpPr>
            <p:nvPr/>
          </p:nvSpPr>
          <p:spPr bwMode="auto">
            <a:xfrm>
              <a:off x="5483762" y="1654176"/>
              <a:ext cx="1720913"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a:solidFill>
                    <a:srgbClr val="C00000"/>
                  </a:solidFill>
                  <a:latin typeface="Tahoma" panose="020B0604030504040204" pitchFamily="34" charset="0"/>
                  <a:ea typeface="Tahoma" panose="020B0604030504040204" pitchFamily="34" charset="0"/>
                  <a:cs typeface="Tahoma" panose="020B0604030504040204" pitchFamily="34" charset="0"/>
                </a:rPr>
                <a:t>Sponsorluk ve Ticari</a:t>
              </a:r>
              <a:endParaRPr lang="en-US" altLang="en-US" sz="12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43" name="Rectangle 26"/>
            <p:cNvSpPr>
              <a:spLocks noChangeAspect="1" noChangeArrowheads="1"/>
            </p:cNvSpPr>
            <p:nvPr/>
          </p:nvSpPr>
          <p:spPr bwMode="auto">
            <a:xfrm>
              <a:off x="7257446" y="1654176"/>
              <a:ext cx="1720913" cy="417513"/>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a:solidFill>
                    <a:srgbClr val="C00000"/>
                  </a:solidFill>
                  <a:latin typeface="Tahoma" panose="020B0604030504040204" pitchFamily="34" charset="0"/>
                  <a:ea typeface="Tahoma" panose="020B0604030504040204" pitchFamily="34" charset="0"/>
                  <a:cs typeface="Tahoma" panose="020B0604030504040204" pitchFamily="34" charset="0"/>
                </a:rPr>
                <a:t>Gider Yönetimi</a:t>
              </a:r>
              <a:endParaRPr lang="en-US" altLang="en-US" sz="12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4188442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2</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İyi Yönetim</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14313" y="548680"/>
            <a:ext cx="8929687" cy="369332"/>
          </a:xfrm>
          <a:prstGeom prst="rect">
            <a:avLst/>
          </a:prstGeom>
        </p:spPr>
        <p:txBody>
          <a:bodyPr>
            <a:spAutoFit/>
          </a:bodyPr>
          <a:lstStyle/>
          <a:p>
            <a:pPr algn="ctr">
              <a:defRPr/>
            </a:pPr>
            <a:r>
              <a:rPr lang="tr-TR" b="1" dirty="0">
                <a:latin typeface="Tahoma" panose="020B0604030504040204" pitchFamily="34" charset="0"/>
                <a:ea typeface="Tahoma" panose="020B0604030504040204" pitchFamily="34" charset="0"/>
                <a:cs typeface="Tahoma" panose="020B0604030504040204" pitchFamily="34" charset="0"/>
              </a:rPr>
              <a:t>Mali açıdan sürdürülebilirlik, </a:t>
            </a:r>
            <a:r>
              <a:rPr lang="tr-TR" b="1" u="sng" dirty="0">
                <a:latin typeface="Tahoma" panose="020B0604030504040204" pitchFamily="34" charset="0"/>
                <a:ea typeface="Tahoma" panose="020B0604030504040204" pitchFamily="34" charset="0"/>
                <a:cs typeface="Tahoma" panose="020B0604030504040204" pitchFamily="34" charset="0"/>
              </a:rPr>
              <a:t>sportif başarıdan çok</a:t>
            </a:r>
            <a:r>
              <a:rPr lang="tr-TR" b="1" dirty="0">
                <a:latin typeface="Tahoma" panose="020B0604030504040204" pitchFamily="34" charset="0"/>
                <a:ea typeface="Tahoma" panose="020B0604030504040204" pitchFamily="34" charset="0"/>
                <a:cs typeface="Tahoma" panose="020B0604030504040204" pitchFamily="34" charset="0"/>
              </a:rPr>
              <a:t>, “İyi Yönetim”e bağlıdır.</a:t>
            </a:r>
          </a:p>
        </p:txBody>
      </p:sp>
      <p:sp>
        <p:nvSpPr>
          <p:cNvPr id="31" name="Subtitle"/>
          <p:cNvSpPr txBox="1">
            <a:spLocks/>
          </p:cNvSpPr>
          <p:nvPr/>
        </p:nvSpPr>
        <p:spPr>
          <a:xfrm>
            <a:off x="395545" y="980728"/>
            <a:ext cx="8530835" cy="228973"/>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sz="1600" b="1" u="sng" dirty="0">
                <a:solidFill>
                  <a:srgbClr val="C00000"/>
                </a:solidFill>
                <a:latin typeface="Tahoma" panose="020B0604030504040204" pitchFamily="34" charset="0"/>
                <a:ea typeface="Tahoma" panose="020B0604030504040204" pitchFamily="34" charset="0"/>
                <a:cs typeface="Tahoma" panose="020B0604030504040204" pitchFamily="34" charset="0"/>
              </a:rPr>
              <a:t>Gelir ve Gider Kategorilerinde İyi Yönetimin Etkisi</a:t>
            </a:r>
            <a:endParaRPr lang="en-US" sz="1600"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3" name="Group 2"/>
          <p:cNvGrpSpPr/>
          <p:nvPr/>
        </p:nvGrpSpPr>
        <p:grpSpPr>
          <a:xfrm>
            <a:off x="395536" y="1340768"/>
            <a:ext cx="8379080" cy="4794874"/>
            <a:chOff x="395536" y="1340768"/>
            <a:chExt cx="8379080" cy="4794874"/>
          </a:xfrm>
        </p:grpSpPr>
        <p:sp>
          <p:nvSpPr>
            <p:cNvPr id="32" name="Rectangle 6"/>
            <p:cNvSpPr>
              <a:spLocks noChangeArrowheads="1"/>
            </p:cNvSpPr>
            <p:nvPr/>
          </p:nvSpPr>
          <p:spPr bwMode="auto">
            <a:xfrm>
              <a:off x="1046703" y="2377473"/>
              <a:ext cx="1159624" cy="203329"/>
            </a:xfrm>
            <a:prstGeom prst="rect">
              <a:avLst/>
            </a:prstGeom>
            <a:solidFill>
              <a:schemeClr val="bg1"/>
            </a:solidFill>
            <a:ln w="9525" algn="ctr">
              <a:noFill/>
              <a:miter lim="800000"/>
              <a:headEnd/>
              <a:tailEnd/>
            </a:ln>
            <a:effectLst/>
          </p:spPr>
          <p:txBody>
            <a:bodyPr wrap="square" lIns="0" tIns="0" rIns="0" bIns="0" anchor="t" anchorCtr="0"/>
            <a:lstStyle/>
            <a:p>
              <a:pPr marL="88900" indent="-88900">
                <a:buFontTx/>
                <a:buNone/>
              </a:pPr>
              <a:r>
                <a:rPr lang="tr-TR" sz="1100">
                  <a:latin typeface="Tahoma" panose="020B0604030504040204" pitchFamily="34" charset="0"/>
                  <a:ea typeface="Tahoma" panose="020B0604030504040204" pitchFamily="34" charset="0"/>
                  <a:cs typeface="Tahoma" panose="020B0604030504040204" pitchFamily="34" charset="0"/>
                </a:rPr>
                <a:t>Yayın Gelirleri</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33" name="Rectangle 7"/>
            <p:cNvSpPr>
              <a:spLocks noChangeArrowheads="1"/>
            </p:cNvSpPr>
            <p:nvPr/>
          </p:nvSpPr>
          <p:spPr bwMode="auto">
            <a:xfrm>
              <a:off x="1046701" y="2947755"/>
              <a:ext cx="1159624" cy="203329"/>
            </a:xfrm>
            <a:prstGeom prst="rect">
              <a:avLst/>
            </a:prstGeom>
            <a:solidFill>
              <a:schemeClr val="bg1"/>
            </a:solidFill>
            <a:ln w="9525" algn="ctr">
              <a:noFill/>
              <a:miter lim="800000"/>
              <a:headEnd/>
              <a:tailEnd/>
            </a:ln>
            <a:effectLst/>
          </p:spPr>
          <p:txBody>
            <a:bodyPr wrap="square" lIns="0" tIns="0" rIns="0" bIns="0" anchor="t" anchorCtr="0"/>
            <a:lstStyle/>
            <a:p>
              <a:pPr marL="88900" indent="-88900">
                <a:buFontTx/>
                <a:buNone/>
              </a:pPr>
              <a:r>
                <a:rPr lang="tr-TR" sz="1100">
                  <a:latin typeface="Tahoma" panose="020B0604030504040204" pitchFamily="34" charset="0"/>
                  <a:ea typeface="Tahoma" panose="020B0604030504040204" pitchFamily="34" charset="0"/>
                  <a:cs typeface="Tahoma" panose="020B0604030504040204" pitchFamily="34" charset="0"/>
                </a:rPr>
                <a:t>Maç Günü Gelirleri</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34" name="Rectangle 8"/>
            <p:cNvSpPr>
              <a:spLocks noChangeArrowheads="1"/>
            </p:cNvSpPr>
            <p:nvPr/>
          </p:nvSpPr>
          <p:spPr bwMode="auto">
            <a:xfrm>
              <a:off x="1046703" y="3527588"/>
              <a:ext cx="1159624" cy="203329"/>
            </a:xfrm>
            <a:prstGeom prst="rect">
              <a:avLst/>
            </a:prstGeom>
            <a:solidFill>
              <a:schemeClr val="bg1"/>
            </a:solidFill>
            <a:ln w="9525" algn="ctr">
              <a:noFill/>
              <a:miter lim="800000"/>
              <a:headEnd/>
              <a:tailEnd/>
            </a:ln>
            <a:effectLst/>
          </p:spPr>
          <p:txBody>
            <a:bodyPr wrap="square" lIns="0" tIns="0" rIns="0" bIns="0" anchor="t" anchorCtr="0"/>
            <a:lstStyle/>
            <a:p>
              <a:pPr>
                <a:buFontTx/>
                <a:buNone/>
              </a:pPr>
              <a:r>
                <a:rPr lang="tr-TR" sz="1100" dirty="0">
                  <a:latin typeface="Tahoma" panose="020B0604030504040204" pitchFamily="34" charset="0"/>
                  <a:ea typeface="Tahoma" panose="020B0604030504040204" pitchFamily="34" charset="0"/>
                  <a:cs typeface="Tahoma" panose="020B0604030504040204" pitchFamily="34" charset="0"/>
                </a:rPr>
                <a:t>Sponsorluk Gelirleri</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35" name="Rectangle 9"/>
            <p:cNvSpPr>
              <a:spLocks noChangeArrowheads="1"/>
            </p:cNvSpPr>
            <p:nvPr/>
          </p:nvSpPr>
          <p:spPr bwMode="auto">
            <a:xfrm>
              <a:off x="1046703" y="4107420"/>
              <a:ext cx="1159624" cy="203329"/>
            </a:xfrm>
            <a:prstGeom prst="rect">
              <a:avLst/>
            </a:prstGeom>
            <a:solidFill>
              <a:schemeClr val="bg1"/>
            </a:solidFill>
            <a:ln w="9525" algn="ctr">
              <a:noFill/>
              <a:miter lim="800000"/>
              <a:headEnd/>
              <a:tailEnd/>
            </a:ln>
            <a:effectLst/>
          </p:spPr>
          <p:txBody>
            <a:bodyPr wrap="square" lIns="0" tIns="0" rIns="0" bIns="0" anchor="t" anchorCtr="0"/>
            <a:lstStyle/>
            <a:p>
              <a:pPr marL="88900" indent="-88900">
                <a:buFontTx/>
                <a:buNone/>
              </a:pPr>
              <a:r>
                <a:rPr lang="tr-TR" sz="1100">
                  <a:latin typeface="Tahoma" panose="020B0604030504040204" pitchFamily="34" charset="0"/>
                  <a:ea typeface="Tahoma" panose="020B0604030504040204" pitchFamily="34" charset="0"/>
                  <a:cs typeface="Tahoma" panose="020B0604030504040204" pitchFamily="34" charset="0"/>
                </a:rPr>
                <a:t>Ticari Gelirler</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36" name="Rectangle 10"/>
            <p:cNvSpPr>
              <a:spLocks noChangeArrowheads="1"/>
            </p:cNvSpPr>
            <p:nvPr/>
          </p:nvSpPr>
          <p:spPr bwMode="auto">
            <a:xfrm>
              <a:off x="1046703" y="4648432"/>
              <a:ext cx="1159624" cy="203329"/>
            </a:xfrm>
            <a:prstGeom prst="rect">
              <a:avLst/>
            </a:prstGeom>
            <a:solidFill>
              <a:schemeClr val="bg1"/>
            </a:solidFill>
            <a:ln w="9525" algn="ctr">
              <a:noFill/>
              <a:miter lim="800000"/>
              <a:headEnd/>
              <a:tailEnd/>
            </a:ln>
            <a:effectLst/>
          </p:spPr>
          <p:txBody>
            <a:bodyPr wrap="square" lIns="0" tIns="0" rIns="0" bIns="0" anchor="t" anchorCtr="0"/>
            <a:lstStyle/>
            <a:p>
              <a:pPr marL="88900" indent="-88900">
                <a:buFontTx/>
                <a:buNone/>
              </a:pPr>
              <a:r>
                <a:rPr lang="tr-TR" sz="1100" dirty="0">
                  <a:latin typeface="Tahoma" panose="020B0604030504040204" pitchFamily="34" charset="0"/>
                  <a:ea typeface="Tahoma" panose="020B0604030504040204" pitchFamily="34" charset="0"/>
                  <a:cs typeface="Tahoma" panose="020B0604030504040204" pitchFamily="34" charset="0"/>
                </a:rPr>
                <a:t>Ücretler</a:t>
              </a:r>
              <a:endParaRPr lang="en-US" sz="1100" dirty="0">
                <a:latin typeface="Tahoma" panose="020B0604030504040204" pitchFamily="34" charset="0"/>
                <a:ea typeface="Tahoma" panose="020B0604030504040204" pitchFamily="34" charset="0"/>
                <a:cs typeface="Tahoma" panose="020B0604030504040204" pitchFamily="34" charset="0"/>
              </a:endParaRPr>
            </a:p>
            <a:p>
              <a:pPr marL="88900" indent="-88900">
                <a:buFontTx/>
                <a:buNone/>
              </a:pPr>
              <a:r>
                <a:rPr lang="tr-TR" sz="1100">
                  <a:latin typeface="Tahoma" panose="020B0604030504040204" pitchFamily="34" charset="0"/>
                  <a:ea typeface="Tahoma" panose="020B0604030504040204" pitchFamily="34" charset="0"/>
                  <a:cs typeface="Tahoma" panose="020B0604030504040204" pitchFamily="34" charset="0"/>
                </a:rPr>
                <a:t>Diğer Giderler</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37" name="Rectangle 11"/>
            <p:cNvSpPr>
              <a:spLocks noChangeArrowheads="1"/>
            </p:cNvSpPr>
            <p:nvPr/>
          </p:nvSpPr>
          <p:spPr bwMode="auto">
            <a:xfrm>
              <a:off x="1046702" y="5267083"/>
              <a:ext cx="1221041" cy="146950"/>
            </a:xfrm>
            <a:prstGeom prst="rect">
              <a:avLst/>
            </a:prstGeom>
            <a:solidFill>
              <a:schemeClr val="bg1"/>
            </a:solidFill>
            <a:ln w="9525" algn="ctr">
              <a:noFill/>
              <a:miter lim="800000"/>
              <a:headEnd/>
              <a:tailEnd/>
            </a:ln>
            <a:effectLst/>
          </p:spPr>
          <p:txBody>
            <a:bodyPr wrap="square" lIns="0" tIns="0" rIns="0" bIns="0" anchor="t" anchorCtr="0"/>
            <a:lstStyle/>
            <a:p>
              <a:pPr>
                <a:buFontTx/>
                <a:buNone/>
              </a:pPr>
              <a:r>
                <a:rPr lang="tr-TR" sz="1100" dirty="0">
                  <a:latin typeface="Tahoma" panose="020B0604030504040204" pitchFamily="34" charset="0"/>
                  <a:ea typeface="Tahoma" panose="020B0604030504040204" pitchFamily="34" charset="0"/>
                  <a:cs typeface="Tahoma" panose="020B0604030504040204" pitchFamily="34" charset="0"/>
                </a:rPr>
                <a:t>Finansal ve Ticari Borçlar</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40" name="Rectangle 18"/>
            <p:cNvSpPr>
              <a:spLocks noChangeAspect="1" noChangeArrowheads="1"/>
            </p:cNvSpPr>
            <p:nvPr/>
          </p:nvSpPr>
          <p:spPr bwMode="auto">
            <a:xfrm>
              <a:off x="2664454" y="2256192"/>
              <a:ext cx="1789864" cy="556261"/>
            </a:xfrm>
            <a:prstGeom prst="rect">
              <a:avLst/>
            </a:prstGeom>
            <a:solidFill>
              <a:schemeClr val="bg1"/>
            </a:solidFill>
            <a:ln w="9525" algn="ctr">
              <a:noFill/>
              <a:miter lim="800000"/>
              <a:headEnd/>
              <a:tailEnd/>
            </a:ln>
            <a:effectLst/>
          </p:spPr>
          <p:txBody>
            <a:bodyPr wrap="square" lIns="0" tIns="0" rIns="0" bIns="0" anchor="t" anchorCtr="0"/>
            <a:lstStyle/>
            <a:p>
              <a:pPr marL="88900" indent="-88900"/>
              <a:endParaRPr lang="en-US" sz="1000">
                <a:latin typeface="Tahoma" panose="020B0604030504040204" pitchFamily="34" charset="0"/>
                <a:ea typeface="Tahoma" panose="020B0604030504040204" pitchFamily="34" charset="0"/>
                <a:cs typeface="Tahoma" panose="020B0604030504040204" pitchFamily="34" charset="0"/>
              </a:endParaRPr>
            </a:p>
          </p:txBody>
        </p:sp>
        <p:sp>
          <p:nvSpPr>
            <p:cNvPr id="41" name="Rectangle 19"/>
            <p:cNvSpPr>
              <a:spLocks noChangeAspect="1" noChangeArrowheads="1"/>
            </p:cNvSpPr>
            <p:nvPr/>
          </p:nvSpPr>
          <p:spPr bwMode="auto">
            <a:xfrm>
              <a:off x="2635396" y="2730953"/>
              <a:ext cx="1789864" cy="556261"/>
            </a:xfrm>
            <a:prstGeom prst="rect">
              <a:avLst/>
            </a:prstGeom>
            <a:solidFill>
              <a:schemeClr val="bg1"/>
            </a:solidFill>
            <a:ln w="9525" algn="ctr">
              <a:noFill/>
              <a:miter lim="800000"/>
              <a:headEnd/>
              <a:tailEnd/>
            </a:ln>
            <a:effectLst/>
          </p:spPr>
          <p:txBody>
            <a:bodyPr wrap="square" lIns="0" tIns="0" rIns="0" bIns="0" anchor="t" anchorCtr="0"/>
            <a:lstStyle/>
            <a:p>
              <a:pPr marL="88900" indent="-88900"/>
              <a:endParaRPr lang="en-US" sz="1000">
                <a:latin typeface="Tahoma" panose="020B0604030504040204" pitchFamily="34" charset="0"/>
                <a:ea typeface="Tahoma" panose="020B0604030504040204" pitchFamily="34" charset="0"/>
                <a:cs typeface="Tahoma" panose="020B0604030504040204" pitchFamily="34" charset="0"/>
              </a:endParaRPr>
            </a:p>
          </p:txBody>
        </p:sp>
        <p:sp>
          <p:nvSpPr>
            <p:cNvPr id="42" name="Rectangle 20"/>
            <p:cNvSpPr>
              <a:spLocks noChangeAspect="1" noChangeArrowheads="1"/>
            </p:cNvSpPr>
            <p:nvPr/>
          </p:nvSpPr>
          <p:spPr bwMode="auto">
            <a:xfrm>
              <a:off x="2664454" y="3346464"/>
              <a:ext cx="1789864" cy="556261"/>
            </a:xfrm>
            <a:prstGeom prst="rect">
              <a:avLst/>
            </a:prstGeom>
            <a:solidFill>
              <a:schemeClr val="bg1"/>
            </a:solidFill>
            <a:ln w="9525" algn="ctr">
              <a:noFill/>
              <a:miter lim="800000"/>
              <a:headEnd/>
              <a:tailEnd/>
            </a:ln>
            <a:effectLst/>
          </p:spPr>
          <p:txBody>
            <a:bodyPr wrap="square" lIns="0" tIns="0" rIns="0" bIns="0" anchor="t" anchorCtr="0"/>
            <a:lstStyle/>
            <a:p>
              <a:pPr marL="88900" indent="-88900"/>
              <a:endParaRPr lang="en-US" sz="1000">
                <a:latin typeface="Tahoma" panose="020B0604030504040204" pitchFamily="34" charset="0"/>
                <a:ea typeface="Tahoma" panose="020B0604030504040204" pitchFamily="34" charset="0"/>
                <a:cs typeface="Tahoma" panose="020B0604030504040204" pitchFamily="34" charset="0"/>
              </a:endParaRPr>
            </a:p>
          </p:txBody>
        </p:sp>
        <p:sp>
          <p:nvSpPr>
            <p:cNvPr id="43" name="Rectangle 42"/>
            <p:cNvSpPr>
              <a:spLocks noChangeAspect="1" noChangeArrowheads="1"/>
            </p:cNvSpPr>
            <p:nvPr/>
          </p:nvSpPr>
          <p:spPr bwMode="auto">
            <a:xfrm>
              <a:off x="680211" y="1726861"/>
              <a:ext cx="1791472" cy="456134"/>
            </a:xfrm>
            <a:prstGeom prst="rect">
              <a:avLst/>
            </a:prstGeom>
            <a:solidFill>
              <a:schemeClr val="bg1"/>
            </a:solidFill>
            <a:ln w="9525" algn="ctr">
              <a:noFill/>
              <a:miter lim="800000"/>
              <a:headEnd/>
              <a:tailEnd/>
            </a:ln>
            <a:effectLst/>
          </p:spPr>
          <p:txBody>
            <a:bodyPr wrap="square" lIns="0" tIns="0" rIns="0" bIns="0" anchor="b" anchorCtr="0"/>
            <a:lstStyle/>
            <a:p>
              <a:pPr indent="-88900">
                <a:buFontTx/>
                <a:buNone/>
              </a:pPr>
              <a:r>
                <a:rPr lang="tr-TR" sz="1100" b="1">
                  <a:latin typeface="Tahoma" panose="020B0604030504040204" pitchFamily="34" charset="0"/>
                  <a:ea typeface="Tahoma" panose="020B0604030504040204" pitchFamily="34" charset="0"/>
                  <a:cs typeface="Tahoma" panose="020B0604030504040204" pitchFamily="34" charset="0"/>
                </a:rPr>
                <a:t>Gelir Gider Kategorisi</a:t>
              </a:r>
              <a:endParaRPr 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44" name="Rectangle 44"/>
            <p:cNvSpPr>
              <a:spLocks noChangeArrowheads="1"/>
            </p:cNvSpPr>
            <p:nvPr/>
          </p:nvSpPr>
          <p:spPr bwMode="auto">
            <a:xfrm>
              <a:off x="2483814" y="1726861"/>
              <a:ext cx="1182266" cy="456134"/>
            </a:xfrm>
            <a:prstGeom prst="rect">
              <a:avLst/>
            </a:prstGeom>
            <a:solidFill>
              <a:schemeClr val="bg1"/>
            </a:solidFill>
            <a:ln w="9525" algn="ctr">
              <a:noFill/>
              <a:miter lim="800000"/>
              <a:headEnd/>
              <a:tailEnd/>
            </a:ln>
            <a:effectLst/>
          </p:spPr>
          <p:txBody>
            <a:bodyPr wrap="square" lIns="0" tIns="0" rIns="0" bIns="0" anchor="b" anchorCtr="0"/>
            <a:lstStyle/>
            <a:p>
              <a:pPr indent="-88900">
                <a:buFontTx/>
                <a:buNone/>
              </a:pPr>
              <a:r>
                <a:rPr lang="tr-TR" sz="1100" b="1">
                  <a:latin typeface="Tahoma" panose="020B0604030504040204" pitchFamily="34" charset="0"/>
                  <a:ea typeface="Tahoma" panose="020B0604030504040204" pitchFamily="34" charset="0"/>
                  <a:cs typeface="Tahoma" panose="020B0604030504040204" pitchFamily="34" charset="0"/>
                </a:rPr>
                <a:t>Sportif Başarı Etkisi</a:t>
              </a:r>
              <a:endParaRPr 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45" name="Rectangle 45"/>
            <p:cNvSpPr>
              <a:spLocks noChangeArrowheads="1"/>
            </p:cNvSpPr>
            <p:nvPr/>
          </p:nvSpPr>
          <p:spPr bwMode="auto">
            <a:xfrm>
              <a:off x="3855501" y="1726861"/>
              <a:ext cx="1182266" cy="456134"/>
            </a:xfrm>
            <a:prstGeom prst="rect">
              <a:avLst/>
            </a:prstGeom>
            <a:solidFill>
              <a:schemeClr val="bg1"/>
            </a:solidFill>
            <a:ln w="9525" algn="ctr">
              <a:noFill/>
              <a:miter lim="800000"/>
              <a:headEnd/>
              <a:tailEnd/>
            </a:ln>
            <a:effectLst/>
          </p:spPr>
          <p:txBody>
            <a:bodyPr wrap="square" lIns="0" tIns="0" rIns="0" bIns="0" anchor="b" anchorCtr="0"/>
            <a:lstStyle/>
            <a:p>
              <a:pPr indent="-88900"/>
              <a:r>
                <a:rPr lang="tr-TR" sz="1100" b="1">
                  <a:latin typeface="Tahoma" panose="020B0604030504040204" pitchFamily="34" charset="0"/>
                  <a:ea typeface="Tahoma" panose="020B0604030504040204" pitchFamily="34" charset="0"/>
                  <a:cs typeface="Tahoma" panose="020B0604030504040204" pitchFamily="34" charset="0"/>
                </a:rPr>
                <a:t>İyi Yönetim Etkisi</a:t>
              </a:r>
              <a:endParaRPr 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46" name="Oval 167"/>
            <p:cNvSpPr>
              <a:spLocks noChangeArrowheads="1"/>
            </p:cNvSpPr>
            <p:nvPr/>
          </p:nvSpPr>
          <p:spPr bwMode="auto">
            <a:xfrm>
              <a:off x="680211" y="2339111"/>
              <a:ext cx="286466" cy="280052"/>
            </a:xfrm>
            <a:prstGeom prst="rect">
              <a:avLst/>
            </a:prstGeom>
            <a:solidFill>
              <a:srgbClr val="A5011C"/>
            </a:solidFill>
            <a:ln w="12700">
              <a:noFill/>
              <a:round/>
              <a:headEnd/>
              <a:tailEnd/>
            </a:ln>
            <a:effectLst/>
          </p:spPr>
          <p:txBody>
            <a:bodyPr wrap="none" lIns="90000" rIns="90000" anchor="ctr"/>
            <a:lstStyle/>
            <a:p>
              <a:pPr algn="ctr">
                <a:buFontTx/>
                <a:buNone/>
              </a:pPr>
              <a:r>
                <a:rPr lang="en-US">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7" name="Oval 168"/>
            <p:cNvSpPr>
              <a:spLocks noChangeArrowheads="1"/>
            </p:cNvSpPr>
            <p:nvPr/>
          </p:nvSpPr>
          <p:spPr bwMode="auto">
            <a:xfrm>
              <a:off x="680211" y="2909394"/>
              <a:ext cx="286466" cy="280052"/>
            </a:xfrm>
            <a:prstGeom prst="rect">
              <a:avLst/>
            </a:prstGeom>
            <a:solidFill>
              <a:srgbClr val="A5011C"/>
            </a:solidFill>
            <a:ln w="12700">
              <a:noFill/>
              <a:round/>
              <a:headEnd/>
              <a:tailEnd/>
            </a:ln>
            <a:effectLst/>
          </p:spPr>
          <p:txBody>
            <a:bodyPr wrap="none" lIns="90000" rIns="90000" anchor="ctr"/>
            <a:lstStyle/>
            <a:p>
              <a:pPr algn="ctr">
                <a:buFontTx/>
                <a:buNone/>
              </a:pPr>
              <a:r>
                <a:rPr lang="en-US">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8" name="Oval 169"/>
            <p:cNvSpPr>
              <a:spLocks noChangeArrowheads="1"/>
            </p:cNvSpPr>
            <p:nvPr/>
          </p:nvSpPr>
          <p:spPr bwMode="auto">
            <a:xfrm>
              <a:off x="680211" y="3489226"/>
              <a:ext cx="286466" cy="280052"/>
            </a:xfrm>
            <a:prstGeom prst="rect">
              <a:avLst/>
            </a:prstGeom>
            <a:solidFill>
              <a:srgbClr val="A5011C"/>
            </a:solidFill>
            <a:ln w="12700">
              <a:noFill/>
              <a:round/>
              <a:headEnd/>
              <a:tailEnd/>
            </a:ln>
            <a:effectLst/>
          </p:spPr>
          <p:txBody>
            <a:bodyPr wrap="none" lIns="90000" rIns="90000" anchor="ctr"/>
            <a:lstStyle/>
            <a:p>
              <a:pPr algn="ctr">
                <a:buFontTx/>
                <a:buNone/>
              </a:pPr>
              <a:r>
                <a:rPr lang="en-US">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9" name="Oval 170"/>
            <p:cNvSpPr>
              <a:spLocks noChangeArrowheads="1"/>
            </p:cNvSpPr>
            <p:nvPr/>
          </p:nvSpPr>
          <p:spPr bwMode="auto">
            <a:xfrm>
              <a:off x="680211" y="4069058"/>
              <a:ext cx="286466" cy="280052"/>
            </a:xfrm>
            <a:prstGeom prst="rect">
              <a:avLst/>
            </a:prstGeom>
            <a:solidFill>
              <a:srgbClr val="A5011C"/>
            </a:solidFill>
            <a:ln w="12700">
              <a:noFill/>
              <a:round/>
              <a:headEnd/>
              <a:tailEnd/>
            </a:ln>
            <a:effectLst/>
          </p:spPr>
          <p:txBody>
            <a:bodyPr wrap="none" lIns="90000" rIns="90000" anchor="ctr"/>
            <a:lstStyle/>
            <a:p>
              <a:pPr algn="ctr">
                <a:buFontTx/>
                <a:buNone/>
              </a:pPr>
              <a:r>
                <a:rPr lang="en-US">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en-US"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0" name="Rectangle 204"/>
            <p:cNvSpPr>
              <a:spLocks noChangeArrowheads="1"/>
            </p:cNvSpPr>
            <p:nvPr/>
          </p:nvSpPr>
          <p:spPr bwMode="auto">
            <a:xfrm>
              <a:off x="680211" y="4648432"/>
              <a:ext cx="286466" cy="280052"/>
            </a:xfrm>
            <a:prstGeom prst="rect">
              <a:avLst/>
            </a:prstGeom>
            <a:solidFill>
              <a:srgbClr val="A5011C"/>
            </a:solidFill>
            <a:ln w="12700" algn="ctr">
              <a:noFill/>
              <a:miter lim="800000"/>
              <a:headEnd/>
              <a:tailEnd/>
            </a:ln>
            <a:effectLst/>
          </p:spPr>
          <p:txBody>
            <a:bodyPr wrap="none" lIns="90000" rIns="90000" anchor="ctr"/>
            <a:lstStyle/>
            <a:p>
              <a:pPr marL="88900" indent="-88900" algn="ctr">
                <a:buFontTx/>
                <a:buNone/>
              </a:pPr>
              <a:r>
                <a:rPr lang="en-US" dirty="0">
                  <a:solidFill>
                    <a:srgbClr val="FF9D0B"/>
                  </a:solidFill>
                  <a:latin typeface="Tahoma" panose="020B0604030504040204" pitchFamily="34" charset="0"/>
                  <a:ea typeface="Tahoma" panose="020B0604030504040204" pitchFamily="34" charset="0"/>
                  <a:cs typeface="Tahoma" panose="020B0604030504040204" pitchFamily="34" charset="0"/>
                </a:rPr>
                <a:t>5</a:t>
              </a:r>
            </a:p>
          </p:txBody>
        </p:sp>
        <p:sp>
          <p:nvSpPr>
            <p:cNvPr id="51" name="Rectangle 205"/>
            <p:cNvSpPr>
              <a:spLocks noChangeArrowheads="1"/>
            </p:cNvSpPr>
            <p:nvPr/>
          </p:nvSpPr>
          <p:spPr bwMode="auto">
            <a:xfrm>
              <a:off x="680211" y="5228720"/>
              <a:ext cx="286466" cy="280052"/>
            </a:xfrm>
            <a:prstGeom prst="rect">
              <a:avLst/>
            </a:prstGeom>
            <a:solidFill>
              <a:srgbClr val="A5011C"/>
            </a:solidFill>
            <a:ln w="12700" algn="ctr">
              <a:noFill/>
              <a:miter lim="800000"/>
              <a:headEnd/>
              <a:tailEnd/>
            </a:ln>
            <a:effectLst/>
          </p:spPr>
          <p:txBody>
            <a:bodyPr wrap="none" lIns="90000" rIns="90000" anchor="ctr"/>
            <a:lstStyle/>
            <a:p>
              <a:pPr marL="88900" indent="-88900" algn="ctr">
                <a:buFontTx/>
                <a:buNone/>
              </a:pPr>
              <a:r>
                <a:rPr lang="en-US">
                  <a:solidFill>
                    <a:srgbClr val="FF9D0B"/>
                  </a:solidFill>
                  <a:latin typeface="Tahoma" panose="020B0604030504040204" pitchFamily="34" charset="0"/>
                  <a:ea typeface="Tahoma" panose="020B0604030504040204" pitchFamily="34" charset="0"/>
                  <a:cs typeface="Tahoma" panose="020B0604030504040204" pitchFamily="34" charset="0"/>
                </a:rPr>
                <a:t>6</a:t>
              </a:r>
              <a:endParaRPr lang="en-US" dirty="0">
                <a:solidFill>
                  <a:srgbClr val="FF9D0B"/>
                </a:solidFill>
                <a:latin typeface="Tahoma" panose="020B0604030504040204" pitchFamily="34" charset="0"/>
                <a:ea typeface="Tahoma" panose="020B0604030504040204" pitchFamily="34" charset="0"/>
                <a:cs typeface="Tahoma" panose="020B0604030504040204" pitchFamily="34" charset="0"/>
              </a:endParaRPr>
            </a:p>
          </p:txBody>
        </p:sp>
        <p:sp>
          <p:nvSpPr>
            <p:cNvPr id="52" name="Rectangle 124"/>
            <p:cNvSpPr/>
            <p:nvPr/>
          </p:nvSpPr>
          <p:spPr>
            <a:xfrm>
              <a:off x="2396525" y="1397696"/>
              <a:ext cx="2727778" cy="4341604"/>
            </a:xfrm>
            <a:prstGeom prst="rect">
              <a:avLst/>
            </a:prstGeom>
            <a:noFill/>
            <a:ln w="12700" cmpd="sng">
              <a:solidFill>
                <a:srgbClr val="A5011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3" name="TextBox 125"/>
            <p:cNvSpPr txBox="1"/>
            <p:nvPr/>
          </p:nvSpPr>
          <p:spPr>
            <a:xfrm>
              <a:off x="2620310" y="1340768"/>
              <a:ext cx="2322714" cy="472245"/>
            </a:xfrm>
            <a:prstGeom prst="rect">
              <a:avLst/>
            </a:prstGeom>
            <a:solidFill>
              <a:schemeClr val="bg1"/>
            </a:solidFill>
          </p:spPr>
          <p:txBody>
            <a:bodyPr vert="horz" wrap="square" lIns="0" tIns="0" rIns="0" bIns="0" rtlCol="0" anchor="t" anchorCtr="0">
              <a:spAutoFit/>
            </a:bodyPr>
            <a:lstStyle/>
            <a:p>
              <a:pPr algn="ctr">
                <a:lnSpc>
                  <a:spcPct val="93000"/>
                </a:lnSpc>
                <a:spcBef>
                  <a:spcPts val="0"/>
                </a:spcBef>
                <a:buClr>
                  <a:srgbClr val="000000"/>
                </a:buClr>
                <a:buSzPct val="100000"/>
              </a:pPr>
              <a:r>
                <a:rPr lang="tr-TR" sz="1100" b="1" i="1" dirty="0">
                  <a:latin typeface="Tahoma" panose="020B0604030504040204" pitchFamily="34" charset="0"/>
                  <a:ea typeface="Tahoma" panose="020B0604030504040204" pitchFamily="34" charset="0"/>
                  <a:cs typeface="Tahoma" panose="020B0604030504040204" pitchFamily="34" charset="0"/>
                </a:rPr>
                <a:t>Mali başarı için sportif başarı yeterli değildir, iyi yönetim zorunludur</a:t>
              </a:r>
              <a:endParaRPr lang="en-US" sz="1100" b="1" i="1" dirty="0">
                <a:latin typeface="Tahoma" panose="020B0604030504040204" pitchFamily="34" charset="0"/>
                <a:ea typeface="Tahoma" panose="020B0604030504040204" pitchFamily="34" charset="0"/>
                <a:cs typeface="Tahoma" panose="020B0604030504040204" pitchFamily="34" charset="0"/>
              </a:endParaRPr>
            </a:p>
          </p:txBody>
        </p:sp>
        <p:grpSp>
          <p:nvGrpSpPr>
            <p:cNvPr id="54" name="HarveyBall 135"/>
            <p:cNvGrpSpPr/>
            <p:nvPr/>
          </p:nvGrpSpPr>
          <p:grpSpPr>
            <a:xfrm>
              <a:off x="2930577" y="2329562"/>
              <a:ext cx="288739" cy="282275"/>
              <a:chOff x="3149600" y="2819400"/>
              <a:chExt cx="254000" cy="254000"/>
            </a:xfrm>
          </p:grpSpPr>
          <p:sp>
            <p:nvSpPr>
              <p:cNvPr id="55" name="HarveyBase"/>
              <p:cNvSpPr/>
              <p:nvPr/>
            </p:nvSpPr>
            <p:spPr>
              <a:xfrm>
                <a:off x="3149600" y="2819400"/>
                <a:ext cx="254000" cy="254000"/>
              </a:xfrm>
              <a:prstGeom prst="ellipse">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6" name="HarveyState"/>
              <p:cNvSpPr/>
              <p:nvPr>
                <p:custDataLst>
                  <p:tags r:id="rId13"/>
                </p:custDataLst>
              </p:nvPr>
            </p:nvSpPr>
            <p:spPr>
              <a:xfrm>
                <a:off x="3149600" y="2819400"/>
                <a:ext cx="254000" cy="254000"/>
              </a:xfrm>
              <a:prstGeom prst="arc">
                <a:avLst>
                  <a:gd name="adj1" fmla="val 16200000"/>
                  <a:gd name="adj2" fmla="val 108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57" name="HarveyBall 135"/>
            <p:cNvGrpSpPr/>
            <p:nvPr/>
          </p:nvGrpSpPr>
          <p:grpSpPr>
            <a:xfrm>
              <a:off x="2930577" y="2910432"/>
              <a:ext cx="288739" cy="282275"/>
              <a:chOff x="3149600" y="2819400"/>
              <a:chExt cx="254000" cy="254000"/>
            </a:xfrm>
          </p:grpSpPr>
          <p:sp>
            <p:nvSpPr>
              <p:cNvPr id="58" name="HarveyBase"/>
              <p:cNvSpPr/>
              <p:nvPr/>
            </p:nvSpPr>
            <p:spPr>
              <a:xfrm>
                <a:off x="3149600" y="2819400"/>
                <a:ext cx="254000" cy="254000"/>
              </a:xfrm>
              <a:prstGeom prst="ellipse">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9" name="HarveyState"/>
              <p:cNvSpPr/>
              <p:nvPr>
                <p:custDataLst>
                  <p:tags r:id="rId12"/>
                </p:custDataLst>
              </p:nvPr>
            </p:nvSpPr>
            <p:spPr>
              <a:xfrm>
                <a:off x="3149600" y="2819400"/>
                <a:ext cx="254000" cy="254000"/>
              </a:xfrm>
              <a:prstGeom prst="arc">
                <a:avLst>
                  <a:gd name="adj1" fmla="val 16200000"/>
                  <a:gd name="adj2" fmla="val 54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60" name="HarveyBall 135"/>
            <p:cNvGrpSpPr/>
            <p:nvPr/>
          </p:nvGrpSpPr>
          <p:grpSpPr>
            <a:xfrm>
              <a:off x="2930577" y="3491302"/>
              <a:ext cx="288739" cy="282275"/>
              <a:chOff x="3149600" y="2819400"/>
              <a:chExt cx="254000" cy="254000"/>
            </a:xfrm>
          </p:grpSpPr>
          <p:sp>
            <p:nvSpPr>
              <p:cNvPr id="61" name="HarveyBase"/>
              <p:cNvSpPr/>
              <p:nvPr/>
            </p:nvSpPr>
            <p:spPr>
              <a:xfrm>
                <a:off x="3149600" y="2819400"/>
                <a:ext cx="254000" cy="254000"/>
              </a:xfrm>
              <a:prstGeom prst="ellipse">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2" name="HarveyState"/>
              <p:cNvSpPr/>
              <p:nvPr>
                <p:custDataLst>
                  <p:tags r:id="rId11"/>
                </p:custDataLst>
              </p:nvPr>
            </p:nvSpPr>
            <p:spPr>
              <a:xfrm>
                <a:off x="3149600" y="2819400"/>
                <a:ext cx="254000" cy="254000"/>
              </a:xfrm>
              <a:prstGeom prst="arc">
                <a:avLst>
                  <a:gd name="adj1" fmla="val 16200000"/>
                  <a:gd name="adj2" fmla="val 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63" name="HarveyBall 135"/>
            <p:cNvGrpSpPr/>
            <p:nvPr/>
          </p:nvGrpSpPr>
          <p:grpSpPr>
            <a:xfrm>
              <a:off x="2930577" y="4072172"/>
              <a:ext cx="288739" cy="282275"/>
              <a:chOff x="3149600" y="2819400"/>
              <a:chExt cx="254000" cy="254000"/>
            </a:xfrm>
          </p:grpSpPr>
          <p:sp>
            <p:nvSpPr>
              <p:cNvPr id="64" name="HarveyBase"/>
              <p:cNvSpPr/>
              <p:nvPr/>
            </p:nvSpPr>
            <p:spPr>
              <a:xfrm>
                <a:off x="3149600" y="2819400"/>
                <a:ext cx="254000" cy="254000"/>
              </a:xfrm>
              <a:prstGeom prst="ellipse">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5" name="HarveyState"/>
              <p:cNvSpPr/>
              <p:nvPr>
                <p:custDataLst>
                  <p:tags r:id="rId10"/>
                </p:custDataLst>
              </p:nvPr>
            </p:nvSpPr>
            <p:spPr>
              <a:xfrm>
                <a:off x="3149600" y="2819400"/>
                <a:ext cx="254000" cy="254000"/>
              </a:xfrm>
              <a:prstGeom prst="arc">
                <a:avLst>
                  <a:gd name="adj1" fmla="val 16200000"/>
                  <a:gd name="adj2" fmla="val 54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66" name="HarveyBall 135"/>
            <p:cNvGrpSpPr/>
            <p:nvPr/>
          </p:nvGrpSpPr>
          <p:grpSpPr>
            <a:xfrm>
              <a:off x="2930577" y="4653042"/>
              <a:ext cx="288739" cy="282275"/>
              <a:chOff x="3149600" y="2819400"/>
              <a:chExt cx="254000" cy="254000"/>
            </a:xfrm>
          </p:grpSpPr>
          <p:sp>
            <p:nvSpPr>
              <p:cNvPr id="67" name="HarveyBase"/>
              <p:cNvSpPr/>
              <p:nvPr/>
            </p:nvSpPr>
            <p:spPr>
              <a:xfrm>
                <a:off x="3149600" y="2819400"/>
                <a:ext cx="254000" cy="254000"/>
              </a:xfrm>
              <a:prstGeom prst="ellipse">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8" name="HarveyState"/>
              <p:cNvSpPr/>
              <p:nvPr>
                <p:custDataLst>
                  <p:tags r:id="rId9"/>
                </p:custDataLst>
              </p:nvPr>
            </p:nvSpPr>
            <p:spPr>
              <a:xfrm>
                <a:off x="3149600" y="2819400"/>
                <a:ext cx="254000" cy="254000"/>
              </a:xfrm>
              <a:prstGeom prst="arc">
                <a:avLst>
                  <a:gd name="adj1" fmla="val 16200000"/>
                  <a:gd name="adj2" fmla="val 108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sp>
          <p:nvSpPr>
            <p:cNvPr id="69" name="HarveyBase"/>
            <p:cNvSpPr/>
            <p:nvPr/>
          </p:nvSpPr>
          <p:spPr>
            <a:xfrm>
              <a:off x="2930577" y="5228720"/>
              <a:ext cx="288739" cy="282275"/>
            </a:xfrm>
            <a:prstGeom prst="ellipse">
              <a:avLst/>
            </a:prstGeom>
            <a:solidFill>
              <a:srgbClr val="A5011C"/>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107941"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70" name="HarveyBall 135"/>
            <p:cNvGrpSpPr/>
            <p:nvPr/>
          </p:nvGrpSpPr>
          <p:grpSpPr>
            <a:xfrm>
              <a:off x="4302264" y="2329562"/>
              <a:ext cx="288739" cy="282275"/>
              <a:chOff x="3149600" y="2819400"/>
              <a:chExt cx="254000" cy="254000"/>
            </a:xfrm>
          </p:grpSpPr>
          <p:sp>
            <p:nvSpPr>
              <p:cNvPr id="71" name="HarveyBase"/>
              <p:cNvSpPr/>
              <p:nvPr/>
            </p:nvSpPr>
            <p:spPr>
              <a:xfrm>
                <a:off x="3149600" y="2819400"/>
                <a:ext cx="254000" cy="254000"/>
              </a:xfrm>
              <a:prstGeom prst="ellipse">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2" name="HarveyState"/>
              <p:cNvSpPr/>
              <p:nvPr>
                <p:custDataLst>
                  <p:tags r:id="rId8"/>
                </p:custDataLst>
              </p:nvPr>
            </p:nvSpPr>
            <p:spPr>
              <a:xfrm>
                <a:off x="3149600" y="2819400"/>
                <a:ext cx="254000" cy="254000"/>
              </a:xfrm>
              <a:prstGeom prst="arc">
                <a:avLst>
                  <a:gd name="adj1" fmla="val 16200000"/>
                  <a:gd name="adj2" fmla="val 0"/>
                </a:avLst>
              </a:prstGeom>
              <a:solidFill>
                <a:srgbClr val="A5011C"/>
              </a:solidFill>
              <a:ln w="9525">
                <a:no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73" name="HarveyBall 135"/>
            <p:cNvGrpSpPr/>
            <p:nvPr/>
          </p:nvGrpSpPr>
          <p:grpSpPr>
            <a:xfrm>
              <a:off x="4302264" y="2910432"/>
              <a:ext cx="288739" cy="282275"/>
              <a:chOff x="3149600" y="2819400"/>
              <a:chExt cx="254000" cy="254000"/>
            </a:xfrm>
          </p:grpSpPr>
          <p:sp>
            <p:nvSpPr>
              <p:cNvPr id="74" name="HarveyBase"/>
              <p:cNvSpPr/>
              <p:nvPr/>
            </p:nvSpPr>
            <p:spPr>
              <a:xfrm>
                <a:off x="3149600" y="2819400"/>
                <a:ext cx="254000" cy="254000"/>
              </a:xfrm>
              <a:prstGeom prst="ellipse">
                <a:avLst/>
              </a:prstGeom>
              <a:solidFill>
                <a:srgbClr val="FF9D0B"/>
              </a:solid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5" name="HarveyState"/>
              <p:cNvSpPr/>
              <p:nvPr>
                <p:custDataLst>
                  <p:tags r:id="rId7"/>
                </p:custDataLst>
              </p:nvPr>
            </p:nvSpPr>
            <p:spPr>
              <a:xfrm>
                <a:off x="3149600" y="2819400"/>
                <a:ext cx="254000" cy="254000"/>
              </a:xfrm>
              <a:prstGeom prst="arc">
                <a:avLst>
                  <a:gd name="adj1" fmla="val 16200000"/>
                  <a:gd name="adj2" fmla="val 108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76" name="HarveyBall 135"/>
            <p:cNvGrpSpPr/>
            <p:nvPr/>
          </p:nvGrpSpPr>
          <p:grpSpPr>
            <a:xfrm>
              <a:off x="4302264" y="3491302"/>
              <a:ext cx="288739" cy="282275"/>
              <a:chOff x="3149600" y="2819400"/>
              <a:chExt cx="254000" cy="254000"/>
            </a:xfrm>
          </p:grpSpPr>
          <p:sp>
            <p:nvSpPr>
              <p:cNvPr id="77" name="HarveyBase"/>
              <p:cNvSpPr/>
              <p:nvPr/>
            </p:nvSpPr>
            <p:spPr>
              <a:xfrm>
                <a:off x="3149600" y="2819400"/>
                <a:ext cx="254000" cy="254000"/>
              </a:xfrm>
              <a:prstGeom prst="ellipse">
                <a:avLst/>
              </a:prstGeom>
              <a:solidFill>
                <a:schemeClr val="accent1"/>
              </a:solid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8" name="HarveyState"/>
              <p:cNvSpPr/>
              <p:nvPr>
                <p:custDataLst>
                  <p:tags r:id="rId6"/>
                </p:custDataLst>
              </p:nvPr>
            </p:nvSpPr>
            <p:spPr>
              <a:xfrm>
                <a:off x="3149600" y="2819400"/>
                <a:ext cx="254000" cy="254000"/>
              </a:xfrm>
              <a:prstGeom prst="arc">
                <a:avLst>
                  <a:gd name="adj1" fmla="val 16200000"/>
                  <a:gd name="adj2" fmla="val 162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79" name="HarveyBall 135"/>
            <p:cNvGrpSpPr/>
            <p:nvPr/>
          </p:nvGrpSpPr>
          <p:grpSpPr>
            <a:xfrm>
              <a:off x="4302264" y="4072172"/>
              <a:ext cx="288739" cy="282275"/>
              <a:chOff x="3149600" y="2819400"/>
              <a:chExt cx="254000" cy="254000"/>
            </a:xfrm>
          </p:grpSpPr>
          <p:sp>
            <p:nvSpPr>
              <p:cNvPr id="80" name="HarveyBase"/>
              <p:cNvSpPr/>
              <p:nvPr/>
            </p:nvSpPr>
            <p:spPr>
              <a:xfrm>
                <a:off x="3149600" y="2819400"/>
                <a:ext cx="254000" cy="254000"/>
              </a:xfrm>
              <a:prstGeom prst="ellipse">
                <a:avLst/>
              </a:prstGeom>
              <a:solidFill>
                <a:schemeClr val="accent1"/>
              </a:solid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1" name="HarveyState"/>
              <p:cNvSpPr/>
              <p:nvPr>
                <p:custDataLst>
                  <p:tags r:id="rId5"/>
                </p:custDataLst>
              </p:nvPr>
            </p:nvSpPr>
            <p:spPr>
              <a:xfrm>
                <a:off x="3149600" y="2819400"/>
                <a:ext cx="254000" cy="254000"/>
              </a:xfrm>
              <a:prstGeom prst="arc">
                <a:avLst>
                  <a:gd name="adj1" fmla="val 16200000"/>
                  <a:gd name="adj2" fmla="val 162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82" name="HarveyBall 135"/>
            <p:cNvGrpSpPr/>
            <p:nvPr/>
          </p:nvGrpSpPr>
          <p:grpSpPr>
            <a:xfrm>
              <a:off x="4302264" y="4653042"/>
              <a:ext cx="288739" cy="282275"/>
              <a:chOff x="3149600" y="2819400"/>
              <a:chExt cx="254000" cy="254000"/>
            </a:xfrm>
          </p:grpSpPr>
          <p:sp>
            <p:nvSpPr>
              <p:cNvPr id="83" name="HarveyBase"/>
              <p:cNvSpPr/>
              <p:nvPr/>
            </p:nvSpPr>
            <p:spPr>
              <a:xfrm>
                <a:off x="3149600" y="2819400"/>
                <a:ext cx="254000" cy="254000"/>
              </a:xfrm>
              <a:prstGeom prst="ellipse">
                <a:avLst/>
              </a:prstGeom>
              <a:solidFill>
                <a:schemeClr val="accent1"/>
              </a:solid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4" name="HarveyState"/>
              <p:cNvSpPr/>
              <p:nvPr>
                <p:custDataLst>
                  <p:tags r:id="rId4"/>
                </p:custDataLst>
              </p:nvPr>
            </p:nvSpPr>
            <p:spPr>
              <a:xfrm>
                <a:off x="3149600" y="2819400"/>
                <a:ext cx="254000" cy="254000"/>
              </a:xfrm>
              <a:prstGeom prst="arc">
                <a:avLst>
                  <a:gd name="adj1" fmla="val 16200000"/>
                  <a:gd name="adj2" fmla="val 162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85" name="HarveyBall 135"/>
            <p:cNvGrpSpPr/>
            <p:nvPr/>
          </p:nvGrpSpPr>
          <p:grpSpPr>
            <a:xfrm>
              <a:off x="4302264" y="5228720"/>
              <a:ext cx="288739" cy="282275"/>
              <a:chOff x="3149600" y="2819400"/>
              <a:chExt cx="254000" cy="254000"/>
            </a:xfrm>
          </p:grpSpPr>
          <p:sp>
            <p:nvSpPr>
              <p:cNvPr id="86" name="HarveyBase"/>
              <p:cNvSpPr/>
              <p:nvPr/>
            </p:nvSpPr>
            <p:spPr>
              <a:xfrm>
                <a:off x="3149600" y="2819400"/>
                <a:ext cx="254000" cy="254000"/>
              </a:xfrm>
              <a:prstGeom prst="ellipse">
                <a:avLst/>
              </a:prstGeom>
              <a:solidFill>
                <a:schemeClr val="accent1"/>
              </a:solid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7" name="HarveyState"/>
              <p:cNvSpPr/>
              <p:nvPr>
                <p:custDataLst>
                  <p:tags r:id="rId3"/>
                </p:custDataLst>
              </p:nvPr>
            </p:nvSpPr>
            <p:spPr>
              <a:xfrm>
                <a:off x="3149600" y="2819400"/>
                <a:ext cx="254000" cy="254000"/>
              </a:xfrm>
              <a:prstGeom prst="arc">
                <a:avLst>
                  <a:gd name="adj1" fmla="val 16200000"/>
                  <a:gd name="adj2" fmla="val 162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cxnSp>
          <p:nvCxnSpPr>
            <p:cNvPr id="88" name="Straight Connector 172"/>
            <p:cNvCxnSpPr/>
            <p:nvPr/>
          </p:nvCxnSpPr>
          <p:spPr>
            <a:xfrm>
              <a:off x="672731" y="2251637"/>
              <a:ext cx="1551420" cy="0"/>
            </a:xfrm>
            <a:prstGeom prst="line">
              <a:avLst/>
            </a:prstGeom>
            <a:ln w="22225" cmpd="sng">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89" name="Straight Connector 173"/>
            <p:cNvCxnSpPr/>
            <p:nvPr/>
          </p:nvCxnSpPr>
          <p:spPr>
            <a:xfrm>
              <a:off x="672731" y="2832507"/>
              <a:ext cx="155142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0" name="Straight Connector 174"/>
            <p:cNvCxnSpPr/>
            <p:nvPr/>
          </p:nvCxnSpPr>
          <p:spPr>
            <a:xfrm>
              <a:off x="672731" y="3413377"/>
              <a:ext cx="155142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1" name="Straight Connector 175"/>
            <p:cNvCxnSpPr/>
            <p:nvPr/>
          </p:nvCxnSpPr>
          <p:spPr>
            <a:xfrm>
              <a:off x="672731" y="3994248"/>
              <a:ext cx="155142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176"/>
            <p:cNvCxnSpPr/>
            <p:nvPr/>
          </p:nvCxnSpPr>
          <p:spPr>
            <a:xfrm>
              <a:off x="672731" y="4575118"/>
              <a:ext cx="155142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177"/>
            <p:cNvCxnSpPr/>
            <p:nvPr/>
          </p:nvCxnSpPr>
          <p:spPr>
            <a:xfrm>
              <a:off x="672731" y="5155988"/>
              <a:ext cx="155142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4" name="Straight Connector 188"/>
            <p:cNvCxnSpPr>
              <a:cxnSpLocks/>
            </p:cNvCxnSpPr>
            <p:nvPr/>
          </p:nvCxnSpPr>
          <p:spPr>
            <a:xfrm>
              <a:off x="2483814" y="2251637"/>
              <a:ext cx="1182266" cy="0"/>
            </a:xfrm>
            <a:prstGeom prst="line">
              <a:avLst/>
            </a:prstGeom>
            <a:ln w="22225" cmpd="sng">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189"/>
            <p:cNvCxnSpPr/>
            <p:nvPr/>
          </p:nvCxnSpPr>
          <p:spPr>
            <a:xfrm>
              <a:off x="2483814" y="2832507"/>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6" name="Straight Connector 190"/>
            <p:cNvCxnSpPr/>
            <p:nvPr/>
          </p:nvCxnSpPr>
          <p:spPr>
            <a:xfrm>
              <a:off x="2483814" y="3413377"/>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7" name="Straight Connector 191"/>
            <p:cNvCxnSpPr/>
            <p:nvPr/>
          </p:nvCxnSpPr>
          <p:spPr>
            <a:xfrm>
              <a:off x="2483814" y="3994248"/>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8" name="Straight Connector 192"/>
            <p:cNvCxnSpPr/>
            <p:nvPr/>
          </p:nvCxnSpPr>
          <p:spPr>
            <a:xfrm>
              <a:off x="2483814" y="4575118"/>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99" name="Straight Connector 193"/>
            <p:cNvCxnSpPr/>
            <p:nvPr/>
          </p:nvCxnSpPr>
          <p:spPr>
            <a:xfrm>
              <a:off x="2483814" y="5155988"/>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00" name="Straight Connector 195"/>
            <p:cNvCxnSpPr>
              <a:cxnSpLocks/>
            </p:cNvCxnSpPr>
            <p:nvPr/>
          </p:nvCxnSpPr>
          <p:spPr>
            <a:xfrm>
              <a:off x="3855501" y="2251637"/>
              <a:ext cx="1182266" cy="0"/>
            </a:xfrm>
            <a:prstGeom prst="line">
              <a:avLst/>
            </a:prstGeom>
            <a:ln w="22225" cmpd="sng">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96"/>
            <p:cNvCxnSpPr/>
            <p:nvPr/>
          </p:nvCxnSpPr>
          <p:spPr>
            <a:xfrm>
              <a:off x="3855501" y="2832507"/>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97"/>
            <p:cNvCxnSpPr/>
            <p:nvPr/>
          </p:nvCxnSpPr>
          <p:spPr>
            <a:xfrm>
              <a:off x="3855501" y="3413377"/>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03" name="Straight Connector 198"/>
            <p:cNvCxnSpPr/>
            <p:nvPr/>
          </p:nvCxnSpPr>
          <p:spPr>
            <a:xfrm>
              <a:off x="3855501" y="3994248"/>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99"/>
            <p:cNvCxnSpPr/>
            <p:nvPr/>
          </p:nvCxnSpPr>
          <p:spPr>
            <a:xfrm>
              <a:off x="3855501" y="4575118"/>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05" name="Straight Connector 200"/>
            <p:cNvCxnSpPr/>
            <p:nvPr/>
          </p:nvCxnSpPr>
          <p:spPr>
            <a:xfrm>
              <a:off x="3855501" y="5155988"/>
              <a:ext cx="1182266"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sp>
          <p:nvSpPr>
            <p:cNvPr id="106" name="Rectangle 30"/>
            <p:cNvSpPr>
              <a:spLocks noChangeArrowheads="1"/>
            </p:cNvSpPr>
            <p:nvPr/>
          </p:nvSpPr>
          <p:spPr bwMode="auto">
            <a:xfrm>
              <a:off x="5210925" y="2284730"/>
              <a:ext cx="3516050" cy="451388"/>
            </a:xfrm>
            <a:prstGeom prst="rect">
              <a:avLst/>
            </a:prstGeom>
            <a:noFill/>
            <a:ln w="9525" algn="ctr">
              <a:noFill/>
              <a:miter lim="800000"/>
              <a:headEnd/>
              <a:tailEnd/>
            </a:ln>
            <a:effectLst/>
          </p:spPr>
          <p:txBody>
            <a:bodyPr wrap="square" lIns="0" tIns="0" rIns="0" bIns="0" anchor="t" anchorCtr="0"/>
            <a:lstStyle/>
            <a:p>
              <a:pPr>
                <a:buClr>
                  <a:srgbClr val="000000"/>
                </a:buClr>
                <a:buSzPct val="100000"/>
              </a:pPr>
              <a:r>
                <a:rPr lang="tr-TR" sz="900" b="0" dirty="0">
                  <a:latin typeface="Tahoma" panose="020B0604030504040204" pitchFamily="34" charset="0"/>
                  <a:ea typeface="Tahoma" panose="020B0604030504040204" pitchFamily="34" charset="0"/>
                  <a:cs typeface="Tahoma" panose="020B0604030504040204" pitchFamily="34" charset="0"/>
                </a:rPr>
                <a:t>Türkiye’de yayın gelirlerinin %14’ü geçmiş şampiyonlara, %36’sı ise katılım payı olarak dağıtıldığından yönetim etkisi düşüktür. Ayrıca performansa bağlı yayın gelirleri özellikle ŞL’de önemli yer tutmaktadır.</a:t>
              </a:r>
              <a:endParaRPr lang="en-US" sz="900" b="0" dirty="0">
                <a:latin typeface="Tahoma" panose="020B0604030504040204" pitchFamily="34" charset="0"/>
                <a:ea typeface="Tahoma" panose="020B0604030504040204" pitchFamily="34" charset="0"/>
                <a:cs typeface="Tahoma" panose="020B0604030504040204" pitchFamily="34" charset="0"/>
              </a:endParaRPr>
            </a:p>
          </p:txBody>
        </p:sp>
        <p:sp>
          <p:nvSpPr>
            <p:cNvPr id="107" name="Rectangle 31"/>
            <p:cNvSpPr>
              <a:spLocks noChangeArrowheads="1"/>
            </p:cNvSpPr>
            <p:nvPr/>
          </p:nvSpPr>
          <p:spPr bwMode="auto">
            <a:xfrm>
              <a:off x="5210925" y="2867360"/>
              <a:ext cx="3516050" cy="451388"/>
            </a:xfrm>
            <a:prstGeom prst="rect">
              <a:avLst/>
            </a:prstGeom>
            <a:noFill/>
            <a:ln w="9525" algn="ctr">
              <a:noFill/>
              <a:miter lim="800000"/>
              <a:headEnd/>
              <a:tailEnd/>
            </a:ln>
            <a:effectLst/>
          </p:spPr>
          <p:txBody>
            <a:bodyPr wrap="square" lIns="0" tIns="0" rIns="0" bIns="0" anchor="t" anchorCtr="0"/>
            <a:lstStyle/>
            <a:p>
              <a:pPr>
                <a:buClr>
                  <a:srgbClr val="000000"/>
                </a:buClr>
                <a:buSzPct val="100000"/>
              </a:pPr>
              <a:r>
                <a:rPr lang="tr-TR" sz="900" b="0" dirty="0">
                  <a:latin typeface="Tahoma" panose="020B0604030504040204" pitchFamily="34" charset="0"/>
                  <a:ea typeface="Tahoma" panose="020B0604030504040204" pitchFamily="34" charset="0"/>
                  <a:cs typeface="Tahoma" panose="020B0604030504040204" pitchFamily="34" charset="0"/>
                </a:rPr>
                <a:t>Sportif başarı maç günü gelirlerini arttırabilse de, sezonluk bilet satışları, beklentilerin oluşması ve diğer stadyum gelirleri iyi yönetime bağlıdır.</a:t>
              </a:r>
              <a:endParaRPr lang="en-US" sz="900" b="0" dirty="0">
                <a:latin typeface="Tahoma" panose="020B0604030504040204" pitchFamily="34" charset="0"/>
                <a:ea typeface="Tahoma" panose="020B0604030504040204" pitchFamily="34" charset="0"/>
                <a:cs typeface="Tahoma" panose="020B0604030504040204" pitchFamily="34" charset="0"/>
              </a:endParaRPr>
            </a:p>
          </p:txBody>
        </p:sp>
        <p:sp>
          <p:nvSpPr>
            <p:cNvPr id="108" name="Rectangle 32"/>
            <p:cNvSpPr>
              <a:spLocks noChangeArrowheads="1"/>
            </p:cNvSpPr>
            <p:nvPr/>
          </p:nvSpPr>
          <p:spPr bwMode="auto">
            <a:xfrm>
              <a:off x="5210925" y="3446470"/>
              <a:ext cx="3516050" cy="451388"/>
            </a:xfrm>
            <a:prstGeom prst="rect">
              <a:avLst/>
            </a:prstGeom>
            <a:noFill/>
            <a:ln w="9525" algn="ctr">
              <a:noFill/>
              <a:miter lim="800000"/>
              <a:headEnd/>
              <a:tailEnd/>
            </a:ln>
            <a:effectLst/>
          </p:spPr>
          <p:txBody>
            <a:bodyPr wrap="square" lIns="0" tIns="0" rIns="0" bIns="0" anchor="t" anchorCtr="0"/>
            <a:lstStyle/>
            <a:p>
              <a:pPr>
                <a:buClr>
                  <a:srgbClr val="000000"/>
                </a:buClr>
                <a:buSzPct val="100000"/>
              </a:pPr>
              <a:r>
                <a:rPr lang="tr-TR" sz="900" b="0" dirty="0">
                  <a:latin typeface="Tahoma" panose="020B0604030504040204" pitchFamily="34" charset="0"/>
                  <a:ea typeface="Tahoma" panose="020B0604030504040204" pitchFamily="34" charset="0"/>
                  <a:cs typeface="Tahoma" panose="020B0604030504040204" pitchFamily="34" charset="0"/>
                </a:rPr>
                <a:t>Sponsorluk gelirleri bir kulübün temsil ettiği marka değeri, taraftar bazı, ve sosyal algısı gibi faktörlere bağlı olduğundan, bu gelir kategorisi tamamen iyi yönetimin sonucudur. Sportif başarı sadece bunu destekleyici bir faktördür.</a:t>
              </a:r>
              <a:endParaRPr lang="en-US" sz="900" b="0" dirty="0">
                <a:latin typeface="Tahoma" panose="020B0604030504040204" pitchFamily="34" charset="0"/>
                <a:ea typeface="Tahoma" panose="020B0604030504040204" pitchFamily="34" charset="0"/>
                <a:cs typeface="Tahoma" panose="020B0604030504040204" pitchFamily="34" charset="0"/>
              </a:endParaRPr>
            </a:p>
          </p:txBody>
        </p:sp>
        <p:sp>
          <p:nvSpPr>
            <p:cNvPr id="109" name="Rectangle 33"/>
            <p:cNvSpPr>
              <a:spLocks noChangeArrowheads="1"/>
            </p:cNvSpPr>
            <p:nvPr/>
          </p:nvSpPr>
          <p:spPr bwMode="auto">
            <a:xfrm>
              <a:off x="5210925" y="4012396"/>
              <a:ext cx="3516050" cy="451388"/>
            </a:xfrm>
            <a:prstGeom prst="rect">
              <a:avLst/>
            </a:prstGeom>
            <a:noFill/>
            <a:ln w="9525" algn="ctr">
              <a:noFill/>
              <a:miter lim="800000"/>
              <a:headEnd/>
              <a:tailEnd/>
            </a:ln>
            <a:effectLst/>
          </p:spPr>
          <p:txBody>
            <a:bodyPr wrap="square" lIns="0" tIns="0" rIns="0" bIns="0" anchor="t" anchorCtr="0"/>
            <a:lstStyle/>
            <a:p>
              <a:pPr>
                <a:buClr>
                  <a:srgbClr val="000000"/>
                </a:buClr>
                <a:buSzPct val="100000"/>
              </a:pPr>
              <a:r>
                <a:rPr lang="tr-TR" sz="900" b="0" dirty="0">
                  <a:latin typeface="Tahoma" panose="020B0604030504040204" pitchFamily="34" charset="0"/>
                  <a:ea typeface="Tahoma" panose="020B0604030504040204" pitchFamily="34" charset="0"/>
                  <a:cs typeface="Tahoma" panose="020B0604030504040204" pitchFamily="34" charset="0"/>
                </a:rPr>
                <a:t>Bu gelirler doğrudan doğruya, satış kanalı, müşteri ve algı yönetimi ile ilgilidir</a:t>
              </a:r>
              <a:r>
                <a:rPr lang="tr-TR" sz="900" dirty="0">
                  <a:latin typeface="Tahoma" panose="020B0604030504040204" pitchFamily="34" charset="0"/>
                  <a:ea typeface="Tahoma" panose="020B0604030504040204" pitchFamily="34" charset="0"/>
                  <a:cs typeface="Tahoma" panose="020B0604030504040204" pitchFamily="34" charset="0"/>
                </a:rPr>
                <a:t>, dolayısıyla belirleyici faktör iyi bir kurumsal yönetim mekanizmasıdır. Sportif başarının destekleyici rolü vardır. (</a:t>
              </a:r>
              <a:r>
                <a:rPr lang="tr-TR" sz="900" b="0" dirty="0">
                  <a:latin typeface="Tahoma" panose="020B0604030504040204" pitchFamily="34" charset="0"/>
                  <a:ea typeface="Tahoma" panose="020B0604030504040204" pitchFamily="34" charset="0"/>
                  <a:cs typeface="Tahoma" panose="020B0604030504040204" pitchFamily="34" charset="0"/>
                </a:rPr>
                <a:t>örn:</a:t>
              </a:r>
              <a:r>
                <a:rPr lang="en-US" sz="900" b="0" dirty="0">
                  <a:latin typeface="Tahoma" panose="020B0604030504040204" pitchFamily="34" charset="0"/>
                  <a:ea typeface="Tahoma" panose="020B0604030504040204" pitchFamily="34" charset="0"/>
                  <a:cs typeface="Tahoma" panose="020B0604030504040204" pitchFamily="34" charset="0"/>
                </a:rPr>
                <a:t> Manchester </a:t>
              </a:r>
              <a:r>
                <a:rPr lang="tr-TR" sz="900" b="0" dirty="0">
                  <a:latin typeface="Tahoma" panose="020B0604030504040204" pitchFamily="34" charset="0"/>
                  <a:ea typeface="Tahoma" panose="020B0604030504040204" pitchFamily="34" charset="0"/>
                  <a:cs typeface="Tahoma" panose="020B0604030504040204" pitchFamily="34" charset="0"/>
                </a:rPr>
                <a:t>United</a:t>
              </a:r>
              <a:r>
                <a:rPr lang="en-US" sz="900" b="0" dirty="0">
                  <a:latin typeface="Tahoma" panose="020B0604030504040204" pitchFamily="34" charset="0"/>
                  <a:ea typeface="Tahoma" panose="020B0604030504040204" pitchFamily="34" charset="0"/>
                  <a:cs typeface="Tahoma" panose="020B0604030504040204" pitchFamily="34" charset="0"/>
                </a:rPr>
                <a:t>, </a:t>
              </a:r>
              <a:r>
                <a:rPr lang="tr-TR" sz="900" b="0" dirty="0">
                  <a:latin typeface="Tahoma" panose="020B0604030504040204" pitchFamily="34" charset="0"/>
                  <a:ea typeface="Tahoma" panose="020B0604030504040204" pitchFamily="34" charset="0"/>
                  <a:cs typeface="Tahoma" panose="020B0604030504040204" pitchFamily="34" charset="0"/>
                </a:rPr>
                <a:t>FC </a:t>
              </a:r>
              <a:r>
                <a:rPr lang="en-US" sz="900" b="0" dirty="0">
                  <a:latin typeface="Tahoma" panose="020B0604030504040204" pitchFamily="34" charset="0"/>
                  <a:ea typeface="Tahoma" panose="020B0604030504040204" pitchFamily="34" charset="0"/>
                  <a:cs typeface="Tahoma" panose="020B0604030504040204" pitchFamily="34" charset="0"/>
                </a:rPr>
                <a:t>Barcelona</a:t>
              </a:r>
              <a:r>
                <a:rPr lang="tr-TR" sz="900" b="0" dirty="0">
                  <a:latin typeface="Tahoma" panose="020B0604030504040204" pitchFamily="34" charset="0"/>
                  <a:ea typeface="Tahoma" panose="020B0604030504040204" pitchFamily="34" charset="0"/>
                  <a:cs typeface="Tahoma" panose="020B0604030504040204" pitchFamily="34" charset="0"/>
                </a:rPr>
                <a:t>, Real Madrid</a:t>
              </a:r>
              <a:r>
                <a:rPr lang="en-US" sz="900" b="0" dirty="0">
                  <a:latin typeface="Tahoma" panose="020B0604030504040204" pitchFamily="34" charset="0"/>
                  <a:ea typeface="Tahoma" panose="020B0604030504040204" pitchFamily="34" charset="0"/>
                  <a:cs typeface="Tahoma" panose="020B0604030504040204" pitchFamily="34" charset="0"/>
                </a:rPr>
                <a:t>)</a:t>
              </a:r>
            </a:p>
          </p:txBody>
        </p:sp>
        <p:sp>
          <p:nvSpPr>
            <p:cNvPr id="110" name="Rectangle 34"/>
            <p:cNvSpPr>
              <a:spLocks noChangeArrowheads="1"/>
            </p:cNvSpPr>
            <p:nvPr/>
          </p:nvSpPr>
          <p:spPr bwMode="auto">
            <a:xfrm>
              <a:off x="5210925" y="4581128"/>
              <a:ext cx="3516050" cy="451388"/>
            </a:xfrm>
            <a:prstGeom prst="rect">
              <a:avLst/>
            </a:prstGeom>
            <a:noFill/>
            <a:ln w="9525" algn="ctr">
              <a:noFill/>
              <a:miter lim="800000"/>
              <a:headEnd/>
              <a:tailEnd/>
            </a:ln>
            <a:effectLst/>
          </p:spPr>
          <p:txBody>
            <a:bodyPr wrap="square" lIns="0" tIns="0" rIns="0" bIns="0" anchor="t" anchorCtr="0"/>
            <a:lstStyle/>
            <a:p>
              <a:pPr>
                <a:buClr>
                  <a:srgbClr val="000000"/>
                </a:buClr>
                <a:buSzPct val="100000"/>
              </a:pPr>
              <a:r>
                <a:rPr lang="en-US" sz="900" b="0" dirty="0" err="1">
                  <a:latin typeface="Tahoma" panose="020B0604030504040204" pitchFamily="34" charset="0"/>
                  <a:ea typeface="Tahoma" panose="020B0604030504040204" pitchFamily="34" charset="0"/>
                  <a:cs typeface="Tahoma" panose="020B0604030504040204" pitchFamily="34" charset="0"/>
                </a:rPr>
                <a:t>Sporti</a:t>
              </a:r>
              <a:r>
                <a:rPr lang="tr-TR" sz="900" b="0" dirty="0">
                  <a:latin typeface="Tahoma" panose="020B0604030504040204" pitchFamily="34" charset="0"/>
                  <a:ea typeface="Tahoma" panose="020B0604030504040204" pitchFamily="34" charset="0"/>
                  <a:cs typeface="Tahoma" panose="020B0604030504040204" pitchFamily="34" charset="0"/>
                </a:rPr>
                <a:t>f başarının ücretler üzerinde büyük bir etkisi vardır, ancak makul ücret seviyeleriyle başarılı olmak mümkündür. </a:t>
              </a:r>
              <a:r>
                <a:rPr lang="en-US" sz="900" b="0" dirty="0">
                  <a:latin typeface="Tahoma" panose="020B0604030504040204" pitchFamily="34" charset="0"/>
                  <a:ea typeface="Tahoma" panose="020B0604030504040204" pitchFamily="34" charset="0"/>
                  <a:cs typeface="Tahoma" panose="020B0604030504040204" pitchFamily="34" charset="0"/>
                </a:rPr>
                <a:t>(</a:t>
              </a:r>
              <a:r>
                <a:rPr lang="tr-TR" sz="900" b="0" dirty="0">
                  <a:latin typeface="Tahoma" panose="020B0604030504040204" pitchFamily="34" charset="0"/>
                  <a:ea typeface="Tahoma" panose="020B0604030504040204" pitchFamily="34" charset="0"/>
                  <a:cs typeface="Tahoma" panose="020B0604030504040204" pitchFamily="34" charset="0"/>
                </a:rPr>
                <a:t>örn:</a:t>
              </a:r>
              <a:r>
                <a:rPr lang="en-US" sz="900" b="0" dirty="0">
                  <a:latin typeface="Tahoma" panose="020B0604030504040204" pitchFamily="34" charset="0"/>
                  <a:ea typeface="Tahoma" panose="020B0604030504040204" pitchFamily="34" charset="0"/>
                  <a:cs typeface="Tahoma" panose="020B0604030504040204" pitchFamily="34" charset="0"/>
                </a:rPr>
                <a:t> </a:t>
              </a:r>
              <a:r>
                <a:rPr lang="tr-TR" sz="900" b="0" dirty="0">
                  <a:latin typeface="Tahoma" panose="020B0604030504040204" pitchFamily="34" charset="0"/>
                  <a:ea typeface="Tahoma" panose="020B0604030504040204" pitchFamily="34" charset="0"/>
                  <a:cs typeface="Tahoma" panose="020B0604030504040204" pitchFamily="34" charset="0"/>
                </a:rPr>
                <a:t>FC </a:t>
              </a:r>
              <a:r>
                <a:rPr lang="en-US" sz="900" b="0" dirty="0">
                  <a:latin typeface="Tahoma" panose="020B0604030504040204" pitchFamily="34" charset="0"/>
                  <a:ea typeface="Tahoma" panose="020B0604030504040204" pitchFamily="34" charset="0"/>
                  <a:cs typeface="Tahoma" panose="020B0604030504040204" pitchFamily="34" charset="0"/>
                </a:rPr>
                <a:t>Barcelona, Manchester </a:t>
              </a:r>
              <a:r>
                <a:rPr lang="tr-TR" sz="900" b="0" dirty="0">
                  <a:latin typeface="Tahoma" panose="020B0604030504040204" pitchFamily="34" charset="0"/>
                  <a:ea typeface="Tahoma" panose="020B0604030504040204" pitchFamily="34" charset="0"/>
                  <a:cs typeface="Tahoma" panose="020B0604030504040204" pitchFamily="34" charset="0"/>
                </a:rPr>
                <a:t>United</a:t>
              </a:r>
              <a:r>
                <a:rPr lang="en-US" sz="900" b="0" dirty="0">
                  <a:latin typeface="Tahoma" panose="020B0604030504040204" pitchFamily="34" charset="0"/>
                  <a:ea typeface="Tahoma" panose="020B0604030504040204" pitchFamily="34" charset="0"/>
                  <a:cs typeface="Tahoma" panose="020B0604030504040204" pitchFamily="34" charset="0"/>
                </a:rPr>
                <a:t>). </a:t>
              </a:r>
              <a:r>
                <a:rPr lang="tr-TR" sz="900" b="0" dirty="0">
                  <a:latin typeface="Tahoma" panose="020B0604030504040204" pitchFamily="34" charset="0"/>
                  <a:ea typeface="Tahoma" panose="020B0604030504040204" pitchFamily="34" charset="0"/>
                  <a:cs typeface="Tahoma" panose="020B0604030504040204" pitchFamily="34" charset="0"/>
                </a:rPr>
                <a:t>Diğer giderler ise doğrudan iyi yönetimle ilişkilidir.</a:t>
              </a:r>
              <a:endParaRPr lang="en-US" sz="900" b="0" dirty="0">
                <a:latin typeface="Tahoma" panose="020B0604030504040204" pitchFamily="34" charset="0"/>
                <a:ea typeface="Tahoma" panose="020B0604030504040204" pitchFamily="34" charset="0"/>
                <a:cs typeface="Tahoma" panose="020B0604030504040204" pitchFamily="34" charset="0"/>
              </a:endParaRPr>
            </a:p>
          </p:txBody>
        </p:sp>
        <p:sp>
          <p:nvSpPr>
            <p:cNvPr id="111" name="Rectangle 35"/>
            <p:cNvSpPr>
              <a:spLocks noChangeArrowheads="1"/>
            </p:cNvSpPr>
            <p:nvPr/>
          </p:nvSpPr>
          <p:spPr bwMode="auto">
            <a:xfrm>
              <a:off x="5210925" y="5189085"/>
              <a:ext cx="3516050" cy="552989"/>
            </a:xfrm>
            <a:prstGeom prst="rect">
              <a:avLst/>
            </a:prstGeom>
            <a:noFill/>
            <a:ln w="9525" algn="ctr">
              <a:noFill/>
              <a:miter lim="800000"/>
              <a:headEnd/>
              <a:tailEnd/>
            </a:ln>
            <a:effectLst/>
          </p:spPr>
          <p:txBody>
            <a:bodyPr wrap="square" lIns="0" tIns="0" rIns="0" bIns="0" anchor="t" anchorCtr="0"/>
            <a:lstStyle/>
            <a:p>
              <a:pPr>
                <a:buClr>
                  <a:srgbClr val="000000"/>
                </a:buClr>
                <a:buSzPct val="100000"/>
              </a:pPr>
              <a:r>
                <a:rPr lang="tr-TR" sz="900" b="0" dirty="0">
                  <a:latin typeface="Tahoma" panose="020B0604030504040204" pitchFamily="34" charset="0"/>
                  <a:ea typeface="Tahoma" panose="020B0604030504040204" pitchFamily="34" charset="0"/>
                  <a:cs typeface="Tahoma" panose="020B0604030504040204" pitchFamily="34" charset="0"/>
                </a:rPr>
                <a:t>Borç disiplini, kaynak yaratılması ve nakit yönetimi tamamen bir yönetimsel işlevdir. Sportif başarı için borç seviyesini arttırmak, sadece gelirleri de başarılı bir </a:t>
              </a:r>
              <a:r>
                <a:rPr lang="tr-TR" sz="900" dirty="0">
                  <a:latin typeface="Tahoma" panose="020B0604030504040204" pitchFamily="34" charset="0"/>
                  <a:ea typeface="Tahoma" panose="020B0604030504040204" pitchFamily="34" charset="0"/>
                  <a:cs typeface="Tahoma" panose="020B0604030504040204" pitchFamily="34" charset="0"/>
                </a:rPr>
                <a:t>şekilde arttırmak stratejisinin bir parçası ise kabul edilebilir bir yöntemdir.</a:t>
              </a:r>
              <a:endParaRPr lang="en-US" sz="900" b="0" dirty="0">
                <a:latin typeface="Tahoma" panose="020B0604030504040204" pitchFamily="34" charset="0"/>
                <a:ea typeface="Tahoma" panose="020B0604030504040204" pitchFamily="34" charset="0"/>
                <a:cs typeface="Tahoma" panose="020B0604030504040204" pitchFamily="34" charset="0"/>
              </a:endParaRPr>
            </a:p>
          </p:txBody>
        </p:sp>
        <p:sp>
          <p:nvSpPr>
            <p:cNvPr id="112" name="Rectangle 46"/>
            <p:cNvSpPr>
              <a:spLocks noChangeAspect="1" noChangeArrowheads="1"/>
            </p:cNvSpPr>
            <p:nvPr/>
          </p:nvSpPr>
          <p:spPr bwMode="auto">
            <a:xfrm>
              <a:off x="5210925" y="1726861"/>
              <a:ext cx="3563691" cy="456134"/>
            </a:xfrm>
            <a:prstGeom prst="rect">
              <a:avLst/>
            </a:prstGeom>
            <a:solidFill>
              <a:schemeClr val="bg1"/>
            </a:solidFill>
            <a:ln w="9525" algn="ctr">
              <a:noFill/>
              <a:miter lim="800000"/>
              <a:headEnd/>
              <a:tailEnd/>
            </a:ln>
            <a:effectLst/>
          </p:spPr>
          <p:txBody>
            <a:bodyPr wrap="square" lIns="0" tIns="0" rIns="0" bIns="0" anchor="b" anchorCtr="0"/>
            <a:lstStyle/>
            <a:p>
              <a:pPr marL="88900" indent="-88900">
                <a:buFontTx/>
                <a:buNone/>
              </a:pPr>
              <a:r>
                <a:rPr lang="tr-TR" sz="1100" b="1" dirty="0">
                  <a:latin typeface="Tahoma" panose="020B0604030504040204" pitchFamily="34" charset="0"/>
                  <a:ea typeface="Tahoma" panose="020B0604030504040204" pitchFamily="34" charset="0"/>
                  <a:cs typeface="Tahoma" panose="020B0604030504040204" pitchFamily="34" charset="0"/>
                </a:rPr>
                <a:t>Yorum</a:t>
              </a:r>
              <a:endParaRPr lang="en-US" sz="1100" b="1" dirty="0">
                <a:latin typeface="Tahoma" panose="020B0604030504040204" pitchFamily="34" charset="0"/>
                <a:ea typeface="Tahoma" panose="020B0604030504040204" pitchFamily="34" charset="0"/>
                <a:cs typeface="Tahoma" panose="020B0604030504040204" pitchFamily="34" charset="0"/>
              </a:endParaRPr>
            </a:p>
          </p:txBody>
        </p:sp>
        <p:cxnSp>
          <p:nvCxnSpPr>
            <p:cNvPr id="113" name="Straight Connector 202"/>
            <p:cNvCxnSpPr/>
            <p:nvPr/>
          </p:nvCxnSpPr>
          <p:spPr>
            <a:xfrm>
              <a:off x="5210925" y="2251637"/>
              <a:ext cx="3516050" cy="0"/>
            </a:xfrm>
            <a:prstGeom prst="line">
              <a:avLst/>
            </a:prstGeom>
            <a:ln w="22225" cmpd="sng">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14" name="Straight Connector 203"/>
            <p:cNvCxnSpPr/>
            <p:nvPr/>
          </p:nvCxnSpPr>
          <p:spPr>
            <a:xfrm>
              <a:off x="5210925" y="2832507"/>
              <a:ext cx="351605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15" name="Straight Connector 204"/>
            <p:cNvCxnSpPr/>
            <p:nvPr/>
          </p:nvCxnSpPr>
          <p:spPr>
            <a:xfrm>
              <a:off x="5210925" y="3413377"/>
              <a:ext cx="351605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16" name="Straight Connector 205"/>
            <p:cNvCxnSpPr/>
            <p:nvPr/>
          </p:nvCxnSpPr>
          <p:spPr>
            <a:xfrm>
              <a:off x="5210925" y="3994248"/>
              <a:ext cx="351605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17" name="Straight Connector 206"/>
            <p:cNvCxnSpPr/>
            <p:nvPr/>
          </p:nvCxnSpPr>
          <p:spPr>
            <a:xfrm>
              <a:off x="5210925" y="4575118"/>
              <a:ext cx="351605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cxnSp>
          <p:nvCxnSpPr>
            <p:cNvPr id="118" name="Straight Connector 207"/>
            <p:cNvCxnSpPr/>
            <p:nvPr/>
          </p:nvCxnSpPr>
          <p:spPr>
            <a:xfrm>
              <a:off x="5210925" y="5155988"/>
              <a:ext cx="3516050" cy="0"/>
            </a:xfrm>
            <a:prstGeom prst="line">
              <a:avLst/>
            </a:prstGeom>
            <a:ln w="9525">
              <a:solidFill>
                <a:srgbClr val="A5011C"/>
              </a:solidFill>
            </a:ln>
            <a:effectLst/>
          </p:spPr>
          <p:style>
            <a:lnRef idx="1">
              <a:schemeClr val="accent1"/>
            </a:lnRef>
            <a:fillRef idx="0">
              <a:schemeClr val="accent1"/>
            </a:fillRef>
            <a:effectRef idx="0">
              <a:schemeClr val="accent1"/>
            </a:effectRef>
            <a:fontRef idx="minor">
              <a:schemeClr val="tx1"/>
            </a:fontRef>
          </p:style>
        </p:cxnSp>
        <p:grpSp>
          <p:nvGrpSpPr>
            <p:cNvPr id="119" name="Group 229"/>
            <p:cNvGrpSpPr/>
            <p:nvPr/>
          </p:nvGrpSpPr>
          <p:grpSpPr>
            <a:xfrm>
              <a:off x="395536" y="2308388"/>
              <a:ext cx="192429" cy="2194000"/>
              <a:chOff x="773753" y="3337266"/>
              <a:chExt cx="169277" cy="1974233"/>
            </a:xfrm>
          </p:grpSpPr>
          <p:sp>
            <p:nvSpPr>
              <p:cNvPr id="120" name="RbLeanShape Left U-Shape 228"/>
              <p:cNvSpPr/>
              <p:nvPr/>
            </p:nvSpPr>
            <p:spPr>
              <a:xfrm rot="10800000">
                <a:off x="858191" y="3337266"/>
                <a:ext cx="84839" cy="1974233"/>
              </a:xfrm>
              <a:custGeom>
                <a:avLst/>
                <a:gdLst>
                  <a:gd name="connsiteX0" fmla="*/ 0 w 1270000"/>
                  <a:gd name="connsiteY0" fmla="*/ 0 h 3175000"/>
                  <a:gd name="connsiteX1" fmla="*/ 1270000 w 1270000"/>
                  <a:gd name="connsiteY1" fmla="*/ 0 h 3175000"/>
                  <a:gd name="connsiteX2" fmla="*/ 1270000 w 1270000"/>
                  <a:gd name="connsiteY2" fmla="*/ 3175000 h 3175000"/>
                  <a:gd name="connsiteX3" fmla="*/ 0 w 1270000"/>
                  <a:gd name="connsiteY3" fmla="*/ 3175000 h 3175000"/>
                </a:gdLst>
                <a:ahLst/>
                <a:cxnLst>
                  <a:cxn ang="0">
                    <a:pos x="connsiteX0" y="connsiteY0"/>
                  </a:cxn>
                  <a:cxn ang="0">
                    <a:pos x="connsiteX1" y="connsiteY1"/>
                  </a:cxn>
                  <a:cxn ang="0">
                    <a:pos x="connsiteX2" y="connsiteY2"/>
                  </a:cxn>
                  <a:cxn ang="0">
                    <a:pos x="connsiteX3" y="connsiteY3"/>
                  </a:cxn>
                </a:cxnLst>
                <a:rect l="l" t="t" r="r" b="b"/>
                <a:pathLst>
                  <a:path w="1270000" h="3175000">
                    <a:moveTo>
                      <a:pt x="0" y="0"/>
                    </a:moveTo>
                    <a:lnTo>
                      <a:pt x="1270000" y="0"/>
                    </a:lnTo>
                    <a:lnTo>
                      <a:pt x="1270000" y="3175000"/>
                    </a:lnTo>
                    <a:lnTo>
                      <a:pt x="0" y="3175000"/>
                    </a:lnTo>
                  </a:path>
                </a:pathLst>
              </a:custGeom>
              <a:ln w="22225">
                <a:solidFill>
                  <a:srgbClr val="A5011C"/>
                </a:solidFill>
              </a:ln>
              <a:effectLst/>
            </p:spPr>
            <p:style>
              <a:lnRef idx="1">
                <a:schemeClr val="accent1"/>
              </a:lnRef>
              <a:fillRef idx="0">
                <a:schemeClr val="accent1"/>
              </a:fillRef>
              <a:effectRef idx="0">
                <a:schemeClr val="accent1"/>
              </a:effectRef>
              <a:fontRef idx="minor">
                <a:schemeClr val="tx1"/>
              </a:fontRef>
            </p:style>
            <p:txBody>
              <a:bodyPr lIns="0" tIns="90000" rIns="0" bIns="0" rtlCol="0" anchor="t"/>
              <a:lstStyle/>
              <a:p>
                <a:pPr fontAlgn="ctr"/>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121" name="Rectangle 12"/>
              <p:cNvSpPr>
                <a:spLocks noChangeAspect="1" noChangeArrowheads="1"/>
              </p:cNvSpPr>
              <p:nvPr/>
            </p:nvSpPr>
            <p:spPr bwMode="auto">
              <a:xfrm rot="16200000">
                <a:off x="451738" y="4263765"/>
                <a:ext cx="813307" cy="169277"/>
              </a:xfrm>
              <a:prstGeom prst="rect">
                <a:avLst/>
              </a:prstGeom>
              <a:solidFill>
                <a:schemeClr val="bg1"/>
              </a:solidFill>
              <a:ln w="9525" algn="ctr">
                <a:solidFill>
                  <a:srgbClr val="A5011C"/>
                </a:solidFill>
                <a:miter lim="800000"/>
                <a:headEnd/>
                <a:tailEnd/>
              </a:ln>
              <a:effectLst/>
            </p:spPr>
            <p:txBody>
              <a:bodyPr wrap="square" lIns="0" tIns="0" rIns="0" bIns="0" anchor="t" anchorCtr="0">
                <a:spAutoFit/>
              </a:bodyPr>
              <a:lstStyle/>
              <a:p>
                <a:pPr algn="ctr">
                  <a:buFontTx/>
                  <a:buNone/>
                </a:pPr>
                <a:r>
                  <a:rPr lang="tr-TR" sz="1100" dirty="0">
                    <a:latin typeface="Tahoma" panose="020B0604030504040204" pitchFamily="34" charset="0"/>
                    <a:ea typeface="Tahoma" panose="020B0604030504040204" pitchFamily="34" charset="0"/>
                    <a:cs typeface="Tahoma" panose="020B0604030504040204" pitchFamily="34" charset="0"/>
                  </a:rPr>
                  <a:t>Gelir</a:t>
                </a:r>
                <a:endParaRPr lang="en-US" sz="11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22" name="Group 230"/>
            <p:cNvGrpSpPr/>
            <p:nvPr/>
          </p:nvGrpSpPr>
          <p:grpSpPr>
            <a:xfrm>
              <a:off x="395536" y="4575118"/>
              <a:ext cx="192429" cy="1050396"/>
              <a:chOff x="773753" y="3337266"/>
              <a:chExt cx="169277" cy="1974233"/>
            </a:xfrm>
          </p:grpSpPr>
          <p:sp>
            <p:nvSpPr>
              <p:cNvPr id="123" name="RbLeanShape Left U-Shape 228"/>
              <p:cNvSpPr/>
              <p:nvPr/>
            </p:nvSpPr>
            <p:spPr>
              <a:xfrm rot="10800000">
                <a:off x="858191" y="3337266"/>
                <a:ext cx="84839" cy="1974233"/>
              </a:xfrm>
              <a:custGeom>
                <a:avLst/>
                <a:gdLst>
                  <a:gd name="connsiteX0" fmla="*/ 0 w 1270000"/>
                  <a:gd name="connsiteY0" fmla="*/ 0 h 3175000"/>
                  <a:gd name="connsiteX1" fmla="*/ 1270000 w 1270000"/>
                  <a:gd name="connsiteY1" fmla="*/ 0 h 3175000"/>
                  <a:gd name="connsiteX2" fmla="*/ 1270000 w 1270000"/>
                  <a:gd name="connsiteY2" fmla="*/ 3175000 h 3175000"/>
                  <a:gd name="connsiteX3" fmla="*/ 0 w 1270000"/>
                  <a:gd name="connsiteY3" fmla="*/ 3175000 h 3175000"/>
                </a:gdLst>
                <a:ahLst/>
                <a:cxnLst>
                  <a:cxn ang="0">
                    <a:pos x="connsiteX0" y="connsiteY0"/>
                  </a:cxn>
                  <a:cxn ang="0">
                    <a:pos x="connsiteX1" y="connsiteY1"/>
                  </a:cxn>
                  <a:cxn ang="0">
                    <a:pos x="connsiteX2" y="connsiteY2"/>
                  </a:cxn>
                  <a:cxn ang="0">
                    <a:pos x="connsiteX3" y="connsiteY3"/>
                  </a:cxn>
                </a:cxnLst>
                <a:rect l="l" t="t" r="r" b="b"/>
                <a:pathLst>
                  <a:path w="1270000" h="3175000">
                    <a:moveTo>
                      <a:pt x="0" y="0"/>
                    </a:moveTo>
                    <a:lnTo>
                      <a:pt x="1270000" y="0"/>
                    </a:lnTo>
                    <a:lnTo>
                      <a:pt x="1270000" y="3175000"/>
                    </a:lnTo>
                    <a:lnTo>
                      <a:pt x="0" y="3175000"/>
                    </a:lnTo>
                  </a:path>
                </a:pathLst>
              </a:custGeom>
              <a:ln w="22225">
                <a:solidFill>
                  <a:srgbClr val="A5011C"/>
                </a:solidFill>
              </a:ln>
              <a:effectLst/>
            </p:spPr>
            <p:style>
              <a:lnRef idx="1">
                <a:schemeClr val="accent1"/>
              </a:lnRef>
              <a:fillRef idx="0">
                <a:schemeClr val="accent1"/>
              </a:fillRef>
              <a:effectRef idx="0">
                <a:schemeClr val="accent1"/>
              </a:effectRef>
              <a:fontRef idx="minor">
                <a:schemeClr val="tx1"/>
              </a:fontRef>
            </p:style>
            <p:txBody>
              <a:bodyPr lIns="0" tIns="90000" rIns="0" bIns="0" rtlCol="0" anchor="t"/>
              <a:lstStyle/>
              <a:p>
                <a:pPr fontAlgn="ctr"/>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124" name="Rectangle 12"/>
              <p:cNvSpPr>
                <a:spLocks noChangeAspect="1" noChangeArrowheads="1"/>
              </p:cNvSpPr>
              <p:nvPr/>
            </p:nvSpPr>
            <p:spPr bwMode="auto">
              <a:xfrm rot="16200000">
                <a:off x="204430" y="4175415"/>
                <a:ext cx="1307924" cy="169277"/>
              </a:xfrm>
              <a:prstGeom prst="rect">
                <a:avLst/>
              </a:prstGeom>
              <a:solidFill>
                <a:schemeClr val="bg1"/>
              </a:solidFill>
              <a:ln w="9525" algn="ctr">
                <a:solidFill>
                  <a:srgbClr val="A5011C"/>
                </a:solidFill>
                <a:miter lim="800000"/>
                <a:headEnd/>
                <a:tailEnd/>
              </a:ln>
              <a:effectLst/>
            </p:spPr>
            <p:txBody>
              <a:bodyPr wrap="square" lIns="0" tIns="0" rIns="0" bIns="0" anchor="t" anchorCtr="0">
                <a:spAutoFit/>
              </a:bodyPr>
              <a:lstStyle/>
              <a:p>
                <a:pPr algn="ctr">
                  <a:buFontTx/>
                  <a:buNone/>
                </a:pPr>
                <a:r>
                  <a:rPr lang="tr-TR" sz="1100" dirty="0">
                    <a:latin typeface="Tahoma" panose="020B0604030504040204" pitchFamily="34" charset="0"/>
                    <a:ea typeface="Tahoma" panose="020B0604030504040204" pitchFamily="34" charset="0"/>
                    <a:cs typeface="Tahoma" panose="020B0604030504040204" pitchFamily="34" charset="0"/>
                  </a:rPr>
                  <a:t>Gider</a:t>
                </a:r>
                <a:endParaRPr lang="en-US" sz="11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25" name="Group 225"/>
            <p:cNvGrpSpPr/>
            <p:nvPr/>
          </p:nvGrpSpPr>
          <p:grpSpPr>
            <a:xfrm>
              <a:off x="3260617" y="5813557"/>
              <a:ext cx="1639568" cy="322085"/>
              <a:chOff x="744778" y="6266263"/>
              <a:chExt cx="1702222" cy="342050"/>
            </a:xfrm>
          </p:grpSpPr>
          <p:sp>
            <p:nvSpPr>
              <p:cNvPr id="126" name="Text Box 163"/>
              <p:cNvSpPr txBox="1">
                <a:spLocks noChangeArrowheads="1"/>
              </p:cNvSpPr>
              <p:nvPr/>
            </p:nvSpPr>
            <p:spPr bwMode="auto">
              <a:xfrm>
                <a:off x="970024" y="6266263"/>
                <a:ext cx="643238" cy="342050"/>
              </a:xfrm>
              <a:prstGeom prst="rect">
                <a:avLst/>
              </a:prstGeom>
              <a:noFill/>
              <a:ln w="12700">
                <a:noFill/>
                <a:miter lim="800000"/>
                <a:headEnd/>
                <a:tailEnd/>
              </a:ln>
              <a:effectLst/>
            </p:spPr>
            <p:txBody>
              <a:bodyPr wrap="none" lIns="63500" tIns="63500" rIns="63500" bIns="63500" anchor="b">
                <a:spAutoFit/>
              </a:bodyPr>
              <a:lstStyle/>
              <a:p>
                <a:pPr marL="457200" indent="-457200">
                  <a:buFontTx/>
                  <a:buNone/>
                  <a:tabLst>
                    <a:tab pos="377825" algn="l"/>
                    <a:tab pos="534988" algn="l"/>
                  </a:tabLst>
                </a:pPr>
                <a:r>
                  <a:rPr lang="tr-TR" sz="1000" b="0" dirty="0">
                    <a:latin typeface="Tahoma" panose="020B0604030504040204" pitchFamily="34" charset="0"/>
                    <a:ea typeface="Tahoma" panose="020B0604030504040204" pitchFamily="34" charset="0"/>
                    <a:cs typeface="Tahoma" panose="020B0604030504040204" pitchFamily="34" charset="0"/>
                  </a:rPr>
                  <a:t>Yüksek</a:t>
                </a:r>
                <a:endParaRPr lang="en-US" sz="1000" b="0" dirty="0">
                  <a:latin typeface="Tahoma" panose="020B0604030504040204" pitchFamily="34" charset="0"/>
                  <a:ea typeface="Tahoma" panose="020B0604030504040204" pitchFamily="34" charset="0"/>
                  <a:cs typeface="Tahoma" panose="020B0604030504040204" pitchFamily="34" charset="0"/>
                </a:endParaRPr>
              </a:p>
            </p:txBody>
          </p:sp>
          <p:sp>
            <p:nvSpPr>
              <p:cNvPr id="127" name="Text Box 164"/>
              <p:cNvSpPr txBox="1">
                <a:spLocks noChangeArrowheads="1"/>
              </p:cNvSpPr>
              <p:nvPr/>
            </p:nvSpPr>
            <p:spPr bwMode="auto">
              <a:xfrm>
                <a:off x="1860518" y="6266263"/>
                <a:ext cx="586482" cy="342050"/>
              </a:xfrm>
              <a:prstGeom prst="rect">
                <a:avLst/>
              </a:prstGeom>
              <a:noFill/>
              <a:ln w="12700">
                <a:noFill/>
                <a:miter lim="800000"/>
                <a:headEnd/>
                <a:tailEnd/>
              </a:ln>
              <a:effectLst/>
            </p:spPr>
            <p:txBody>
              <a:bodyPr wrap="none" lIns="63500" tIns="63500" rIns="63500" bIns="63500" anchor="b">
                <a:spAutoFit/>
              </a:bodyPr>
              <a:lstStyle/>
              <a:p>
                <a:pPr marL="457200" indent="-457200">
                  <a:buFontTx/>
                  <a:buNone/>
                  <a:tabLst>
                    <a:tab pos="377825" algn="l"/>
                    <a:tab pos="534988" algn="l"/>
                  </a:tabLst>
                </a:pPr>
                <a:r>
                  <a:rPr lang="tr-TR" sz="1000" b="0" dirty="0">
                    <a:latin typeface="Tahoma" panose="020B0604030504040204" pitchFamily="34" charset="0"/>
                    <a:ea typeface="Tahoma" panose="020B0604030504040204" pitchFamily="34" charset="0"/>
                    <a:cs typeface="Tahoma" panose="020B0604030504040204" pitchFamily="34" charset="0"/>
                  </a:rPr>
                  <a:t>Düşük</a:t>
                </a:r>
                <a:endParaRPr lang="en-US" sz="1000" b="0" dirty="0">
                  <a:latin typeface="Tahoma" panose="020B0604030504040204" pitchFamily="34" charset="0"/>
                  <a:ea typeface="Tahoma" panose="020B0604030504040204" pitchFamily="34" charset="0"/>
                  <a:cs typeface="Tahoma" panose="020B0604030504040204" pitchFamily="34" charset="0"/>
                </a:endParaRPr>
              </a:p>
            </p:txBody>
          </p:sp>
          <p:grpSp>
            <p:nvGrpSpPr>
              <p:cNvPr id="128" name="HarveyBall 135"/>
              <p:cNvGrpSpPr/>
              <p:nvPr/>
            </p:nvGrpSpPr>
            <p:grpSpPr>
              <a:xfrm>
                <a:off x="744778" y="6351665"/>
                <a:ext cx="200255" cy="200255"/>
                <a:chOff x="3149600" y="2819400"/>
                <a:chExt cx="254000" cy="254000"/>
              </a:xfrm>
            </p:grpSpPr>
            <p:sp>
              <p:nvSpPr>
                <p:cNvPr id="132" name="HarveyBase"/>
                <p:cNvSpPr/>
                <p:nvPr/>
              </p:nvSpPr>
              <p:spPr>
                <a:xfrm>
                  <a:off x="3149600" y="2819400"/>
                  <a:ext cx="254000" cy="254000"/>
                </a:xfrm>
                <a:prstGeom prst="ellipse">
                  <a:avLst/>
                </a:prstGeom>
                <a:solidFill>
                  <a:schemeClr val="accent1"/>
                </a:solid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3" name="HarveyState"/>
                <p:cNvSpPr/>
                <p:nvPr>
                  <p:custDataLst>
                    <p:tags r:id="rId2"/>
                  </p:custDataLst>
                </p:nvPr>
              </p:nvSpPr>
              <p:spPr>
                <a:xfrm>
                  <a:off x="3149600" y="2819400"/>
                  <a:ext cx="254000" cy="254000"/>
                </a:xfrm>
                <a:prstGeom prst="arc">
                  <a:avLst>
                    <a:gd name="adj1" fmla="val 16200000"/>
                    <a:gd name="adj2" fmla="val 16200000"/>
                  </a:avLst>
                </a:prstGeom>
                <a:solidFill>
                  <a:srgbClr val="A5011C"/>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nvGrpSpPr>
              <p:cNvPr id="129" name="HarveyBall 135"/>
              <p:cNvGrpSpPr/>
              <p:nvPr/>
            </p:nvGrpSpPr>
            <p:grpSpPr>
              <a:xfrm>
                <a:off x="1616553" y="6351665"/>
                <a:ext cx="200255" cy="200255"/>
                <a:chOff x="3149600" y="2819400"/>
                <a:chExt cx="254000" cy="254000"/>
              </a:xfrm>
              <a:solidFill>
                <a:schemeClr val="bg1"/>
              </a:solidFill>
            </p:grpSpPr>
            <p:sp>
              <p:nvSpPr>
                <p:cNvPr id="130" name="HarveyBase"/>
                <p:cNvSpPr/>
                <p:nvPr/>
              </p:nvSpPr>
              <p:spPr>
                <a:xfrm>
                  <a:off x="3149600" y="2819400"/>
                  <a:ext cx="254000" cy="254000"/>
                </a:xfrm>
                <a:prstGeom prst="ellipse">
                  <a:avLst/>
                </a:prstGeom>
                <a:grpFill/>
                <a:ln w="9525" cmpd="sng">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1" name="HarveyState"/>
                <p:cNvSpPr/>
                <p:nvPr>
                  <p:custDataLst>
                    <p:tags r:id="rId1"/>
                  </p:custDataLst>
                </p:nvPr>
              </p:nvSpPr>
              <p:spPr>
                <a:xfrm>
                  <a:off x="3149600" y="2819400"/>
                  <a:ext cx="254000" cy="254000"/>
                </a:xfrm>
                <a:prstGeom prst="arc">
                  <a:avLst>
                    <a:gd name="adj1" fmla="val 16200000"/>
                    <a:gd name="adj2" fmla="val 16200000"/>
                  </a:avLst>
                </a:prstGeom>
                <a:solidFill>
                  <a:srgbClr val="FF9D0B"/>
                </a:solidFill>
                <a:ln w="9525">
                  <a:solidFill>
                    <a:srgbClr val="A5011C"/>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grpSp>
        </p:grpSp>
      </p:grpSp>
    </p:spTree>
    <p:extLst>
      <p:ext uri="{BB962C8B-B14F-4D97-AF65-F5344CB8AC3E}">
        <p14:creationId xmlns:p14="http://schemas.microsoft.com/office/powerpoint/2010/main" val="2923293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20</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530646" y="44624"/>
            <a:ext cx="8649866" cy="576064"/>
          </a:xfrm>
        </p:spPr>
        <p:txBody>
          <a:bodyPr>
            <a:normAutofit/>
          </a:bodyPr>
          <a:lstStyle/>
          <a:p>
            <a:pPr marL="0" indent="0" algn="ctr">
              <a:buNone/>
            </a:pPr>
            <a:r>
              <a:rPr lang="tr-TR" sz="1800" b="1" dirty="0">
                <a:solidFill>
                  <a:srgbClr val="FFCC00"/>
                </a:solidFill>
                <a:latin typeface="Tahoma" panose="020B0604030504040204" pitchFamily="34" charset="0"/>
                <a:ea typeface="Tahoma" panose="020B0604030504040204" pitchFamily="34" charset="0"/>
                <a:cs typeface="Tahoma" panose="020B0604030504040204" pitchFamily="34" charset="0"/>
              </a:rPr>
              <a:t>Kulübün ‘Şok Dönemi’ Organizasyon Şemasında Görev Tanımları İç İçeydi</a:t>
            </a:r>
            <a:endParaRPr lang="en-GB" sz="18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3692"/>
            <a:ext cx="544479"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 name="Rectangle 11"/>
          <p:cNvSpPr/>
          <p:nvPr/>
        </p:nvSpPr>
        <p:spPr>
          <a:xfrm>
            <a:off x="78709" y="554784"/>
            <a:ext cx="8895429" cy="646331"/>
          </a:xfrm>
          <a:prstGeom prst="rect">
            <a:avLst/>
          </a:prstGeom>
        </p:spPr>
        <p:txBody>
          <a:bodyPr wrap="square">
            <a:spAutoFit/>
          </a:bodyPr>
          <a:lstStyle/>
          <a:p>
            <a:pPr lvl="0" algn="ctr"/>
            <a:r>
              <a:rPr lang="en-GB" b="1" dirty="0" err="1"/>
              <a:t>Yeni</a:t>
            </a:r>
            <a:r>
              <a:rPr lang="en-GB" b="1" dirty="0"/>
              <a:t> Yönetim İş </a:t>
            </a:r>
            <a:r>
              <a:rPr lang="en-GB" b="1" dirty="0" err="1"/>
              <a:t>Başı</a:t>
            </a:r>
            <a:r>
              <a:rPr lang="en-GB" b="1" dirty="0"/>
              <a:t> </a:t>
            </a:r>
            <a:r>
              <a:rPr lang="en-GB" b="1" dirty="0" err="1"/>
              <a:t>Yapmadan</a:t>
            </a:r>
            <a:r>
              <a:rPr lang="en-GB" b="1" dirty="0"/>
              <a:t> </a:t>
            </a:r>
            <a:r>
              <a:rPr lang="tr-TR" b="1" dirty="0"/>
              <a:t>Organizasyon </a:t>
            </a:r>
            <a:r>
              <a:rPr lang="en-GB" b="1" dirty="0" err="1"/>
              <a:t>Şema</a:t>
            </a:r>
            <a:r>
              <a:rPr lang="tr-TR" b="1" dirty="0"/>
              <a:t>sı’nı</a:t>
            </a:r>
            <a:r>
              <a:rPr lang="en-GB" b="1" dirty="0"/>
              <a:t> </a:t>
            </a:r>
            <a:r>
              <a:rPr lang="en-GB" b="1" dirty="0" err="1"/>
              <a:t>Planlamış</a:t>
            </a:r>
            <a:r>
              <a:rPr lang="en-GB" b="1" dirty="0"/>
              <a:t>, İlk </a:t>
            </a:r>
            <a:r>
              <a:rPr lang="en-GB" b="1" dirty="0" err="1"/>
              <a:t>Yıl</a:t>
            </a:r>
            <a:r>
              <a:rPr lang="en-GB" b="1" dirty="0"/>
              <a:t> </a:t>
            </a:r>
            <a:r>
              <a:rPr lang="en-GB" b="1" dirty="0" err="1"/>
              <a:t>İçinde</a:t>
            </a:r>
            <a:r>
              <a:rPr lang="en-GB" b="1" dirty="0"/>
              <a:t> </a:t>
            </a:r>
            <a:br>
              <a:rPr lang="en-GB" b="1" dirty="0"/>
            </a:br>
            <a:r>
              <a:rPr lang="en-GB" b="1" dirty="0" err="1"/>
              <a:t>Organizasyon</a:t>
            </a:r>
            <a:r>
              <a:rPr lang="en-GB" b="1" dirty="0"/>
              <a:t> </a:t>
            </a:r>
            <a:r>
              <a:rPr lang="en-GB" b="1" dirty="0" err="1"/>
              <a:t>Revizyonunu</a:t>
            </a:r>
            <a:r>
              <a:rPr lang="en-GB" b="1" dirty="0"/>
              <a:t> ve </a:t>
            </a:r>
            <a:r>
              <a:rPr lang="en-GB" b="1" dirty="0" err="1"/>
              <a:t>Atamaları</a:t>
            </a:r>
            <a:r>
              <a:rPr lang="en-GB" b="1" dirty="0"/>
              <a:t> </a:t>
            </a:r>
            <a:r>
              <a:rPr lang="en-GB" b="1" dirty="0" err="1"/>
              <a:t>Yapmıştır</a:t>
            </a:r>
            <a:endParaRPr lang="en-GB" b="1" dirty="0"/>
          </a:p>
        </p:txBody>
      </p:sp>
      <p:sp>
        <p:nvSpPr>
          <p:cNvPr id="27" name="Text Box 22"/>
          <p:cNvSpPr txBox="1">
            <a:spLocks noChangeArrowheads="1"/>
          </p:cNvSpPr>
          <p:nvPr/>
        </p:nvSpPr>
        <p:spPr bwMode="auto">
          <a:xfrm>
            <a:off x="0" y="5912768"/>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00" tIns="63500" rIns="63500" bIns="63500" anchor="b">
            <a:spAutoFit/>
          </a:bodyPr>
          <a:lstStyle>
            <a:lvl1pPr marL="457200" indent="-457200" eaLnBrk="0" hangingPunct="0">
              <a:spcBef>
                <a:spcPct val="20000"/>
              </a:spcBef>
              <a:buChar char="•"/>
              <a:tabLst>
                <a:tab pos="377825" algn="l"/>
                <a:tab pos="534988" algn="l"/>
              </a:tabLst>
              <a:defRPr sz="3200">
                <a:solidFill>
                  <a:schemeClr val="tx1"/>
                </a:solidFill>
                <a:latin typeface="Century Gothic" pitchFamily="34" charset="0"/>
              </a:defRPr>
            </a:lvl1pPr>
            <a:lvl2pPr marL="742950" indent="-285750" eaLnBrk="0" hangingPunct="0">
              <a:spcBef>
                <a:spcPct val="20000"/>
              </a:spcBef>
              <a:buChar char="–"/>
              <a:tabLst>
                <a:tab pos="377825" algn="l"/>
                <a:tab pos="534988" algn="l"/>
              </a:tabLst>
              <a:defRPr sz="2800">
                <a:solidFill>
                  <a:schemeClr val="tx1"/>
                </a:solidFill>
                <a:latin typeface="Century Gothic" pitchFamily="34" charset="0"/>
              </a:defRPr>
            </a:lvl2pPr>
            <a:lvl3pPr marL="1143000" indent="-228600" eaLnBrk="0" hangingPunct="0">
              <a:spcBef>
                <a:spcPct val="20000"/>
              </a:spcBef>
              <a:buChar char="•"/>
              <a:tabLst>
                <a:tab pos="377825" algn="l"/>
                <a:tab pos="534988" algn="l"/>
              </a:tabLst>
              <a:defRPr sz="2400">
                <a:solidFill>
                  <a:schemeClr val="tx1"/>
                </a:solidFill>
                <a:latin typeface="Century Gothic" pitchFamily="34" charset="0"/>
              </a:defRPr>
            </a:lvl3pPr>
            <a:lvl4pPr marL="1600200" indent="-228600" eaLnBrk="0" hangingPunct="0">
              <a:spcBef>
                <a:spcPct val="20000"/>
              </a:spcBef>
              <a:buChar char="–"/>
              <a:tabLst>
                <a:tab pos="377825" algn="l"/>
                <a:tab pos="534988" algn="l"/>
              </a:tabLst>
              <a:defRPr sz="2000">
                <a:solidFill>
                  <a:schemeClr val="tx1"/>
                </a:solidFill>
                <a:latin typeface="Century Gothic" pitchFamily="34" charset="0"/>
              </a:defRPr>
            </a:lvl4pPr>
            <a:lvl5pPr marL="2057400" indent="-228600" eaLnBrk="0" hangingPunct="0">
              <a:spcBef>
                <a:spcPct val="20000"/>
              </a:spcBef>
              <a:buChar char="»"/>
              <a:tabLst>
                <a:tab pos="377825" algn="l"/>
                <a:tab pos="534988" algn="l"/>
              </a:tabLst>
              <a:defRPr sz="2000">
                <a:solidFill>
                  <a:schemeClr val="tx1"/>
                </a:solidFill>
                <a:latin typeface="Century Gothic" pitchFamily="34" charset="0"/>
              </a:defRPr>
            </a:lvl5pPr>
            <a:lvl6pPr marL="25146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6pPr>
            <a:lvl7pPr marL="29718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7pPr>
            <a:lvl8pPr marL="34290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8pPr>
            <a:lvl9pPr marL="3886200" indent="-228600" eaLnBrk="0" fontAlgn="base" hangingPunct="0">
              <a:spcBef>
                <a:spcPct val="20000"/>
              </a:spcBef>
              <a:spcAft>
                <a:spcPct val="0"/>
              </a:spcAft>
              <a:buChar char="»"/>
              <a:tabLst>
                <a:tab pos="377825" algn="l"/>
                <a:tab pos="534988" algn="l"/>
              </a:tabLst>
              <a:defRPr sz="2000">
                <a:solidFill>
                  <a:schemeClr val="tx1"/>
                </a:solidFill>
                <a:latin typeface="Century Gothic" pitchFamily="34" charset="0"/>
              </a:defRPr>
            </a:lvl9pPr>
          </a:lstStyle>
          <a:p>
            <a:pPr eaLnBrk="1" hangingPunct="1">
              <a:spcBef>
                <a:spcPct val="0"/>
              </a:spcBef>
              <a:buFontTx/>
              <a:buNone/>
            </a:pPr>
            <a:r>
              <a:rPr lang="tr-TR" altLang="en-US" sz="1000">
                <a:latin typeface="Tahoma" panose="020B0604030504040204" pitchFamily="34" charset="0"/>
                <a:ea typeface="Tahoma" panose="020B0604030504040204" pitchFamily="34" charset="0"/>
                <a:cs typeface="Tahoma" panose="020B0604030504040204" pitchFamily="34" charset="0"/>
              </a:rPr>
              <a:t>Kaynak: Deloitte Football Money League 2007,Deloitte Annual Review of Football Finances 2007, Instituto de Empresa “FC Barcelona: Changing the Rules </a:t>
            </a:r>
          </a:p>
          <a:p>
            <a:pPr eaLnBrk="1" hangingPunct="1">
              <a:spcBef>
                <a:spcPct val="0"/>
              </a:spcBef>
              <a:buFontTx/>
              <a:buNone/>
            </a:pPr>
            <a:r>
              <a:rPr lang="tr-TR" altLang="en-US" sz="1000">
                <a:latin typeface="Tahoma" panose="020B0604030504040204" pitchFamily="34" charset="0"/>
                <a:ea typeface="Tahoma" panose="020B0604030504040204" pitchFamily="34" charset="0"/>
                <a:cs typeface="Tahoma" panose="020B0604030504040204" pitchFamily="34" charset="0"/>
              </a:rPr>
              <a:t>		 of the Game” Case, Takım Analizi </a:t>
            </a:r>
            <a:endParaRPr lang="en-US" altLang="en-US" sz="1000">
              <a:latin typeface="Tahoma" panose="020B0604030504040204" pitchFamily="34" charset="0"/>
              <a:ea typeface="Tahoma" panose="020B0604030504040204" pitchFamily="34" charset="0"/>
              <a:cs typeface="Tahoma" panose="020B0604030504040204" pitchFamily="34" charset="0"/>
            </a:endParaRPr>
          </a:p>
        </p:txBody>
      </p:sp>
      <p:sp>
        <p:nvSpPr>
          <p:cNvPr id="28" name="Rectangle 26"/>
          <p:cNvSpPr>
            <a:spLocks noChangeArrowheads="1"/>
          </p:cNvSpPr>
          <p:nvPr/>
        </p:nvSpPr>
        <p:spPr bwMode="auto">
          <a:xfrm>
            <a:off x="4619625" y="1804318"/>
            <a:ext cx="4165600" cy="406876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İç içe yapı iyi çalıştı; başkan yardımcılarının altları profesyonellerle dolduruldu. Soriano Genel Müdürlüğü 2004 sonunda devretti ve başkan yardımcılığı görevine devam etti.</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Geçmiş dönemde 5 ana alan tanımlanmıştı; her ana alanın altında 5 yönetici ve 5 başkan yardımcısı vardı. Ayrıca kulüp eski yönetici, sporcu, taraftar derneklerinden oluşan 100 kişilik de bir üst kurul kurmuştu. Bu kurul 1 yılda dağıldı ama çok başlı yönetim yapısı Laporta’ya kadar sürdü (örneğin futbol alanında teknik direktör hariç 4 kişinin oyuncu alma yetkisi vardı ve bu yetki iletişimsiz biçimde kullanılıyordu).</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Yeni yönetim bu yapıyı değiştirip hem ana alanları baştan tanımladı hem de liderlik ve sorumluluk rollerini. Bu seçim sonrasındaki ilk toplantıda gerçekleşti ve her Yönetim Kurulu üyesi daha önceden belirlenen rollerini resmi olarak devraldılar.</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Eski bütün yöneticiler değişti; geçici bir süre yeni Yönetim Kurulu icraya girdi (Şok Döneminde). Sonrasında bu rolleri konu uzmanı önemli profesyonellere devretti ve normal Yönetim Kurulu fonksiyonlarına döndü.</a:t>
            </a:r>
          </a:p>
          <a:p>
            <a:pPr eaLnBrk="1" hangingPunct="1">
              <a:spcBef>
                <a:spcPts val="600"/>
              </a:spcBef>
            </a:pPr>
            <a:r>
              <a:rPr lang="tr-TR" altLang="en-US" sz="1000" dirty="0">
                <a:latin typeface="Tahoma" panose="020B0604030504040204" pitchFamily="34" charset="0"/>
                <a:ea typeface="Tahoma" panose="020B0604030504040204" pitchFamily="34" charset="0"/>
                <a:cs typeface="Tahoma" panose="020B0604030504040204" pitchFamily="34" charset="0"/>
              </a:rPr>
              <a:t>Büyüme ile birlikte kulüp yaklaşık 100 yeni iş verdi ve profesyonel kadrosu 260 kişiye ulaştı. Ama her bir alanın tek bir profesyonel yöneticisi ve tek bir sorumlu başkan yardımcısı/YK üyesi vardı. Yani çalışan sayısı arttı, yöneten sayısı düştü.</a:t>
            </a:r>
          </a:p>
          <a:p>
            <a:pPr eaLnBrk="1" hangingPunct="1">
              <a:spcBef>
                <a:spcPts val="600"/>
              </a:spcBef>
            </a:pPr>
            <a:r>
              <a:rPr lang="tr-TR" altLang="en-US" sz="1000" b="1" dirty="0">
                <a:latin typeface="Tahoma" panose="020B0604030504040204" pitchFamily="34" charset="0"/>
                <a:ea typeface="Tahoma" panose="020B0604030504040204" pitchFamily="34" charset="0"/>
                <a:cs typeface="Tahoma" panose="020B0604030504040204" pitchFamily="34" charset="0"/>
              </a:rPr>
              <a:t>Laporta’dan sonra aynı ekipden Rosell Başkan seçildi, onu ise yine aynı ekipden şimdiki Başkan Bartomeu takip etti.</a:t>
            </a:r>
            <a:endParaRPr lang="en-US" altLang="en-US" sz="1000" b="1" dirty="0">
              <a:latin typeface="Tahoma" panose="020B0604030504040204" pitchFamily="34" charset="0"/>
              <a:ea typeface="Tahoma" panose="020B0604030504040204" pitchFamily="34" charset="0"/>
              <a:cs typeface="Tahoma" panose="020B0604030504040204" pitchFamily="34" charset="0"/>
            </a:endParaRPr>
          </a:p>
        </p:txBody>
      </p:sp>
      <p:sp>
        <p:nvSpPr>
          <p:cNvPr id="29" name="Rectangle 27"/>
          <p:cNvSpPr>
            <a:spLocks noChangeArrowheads="1"/>
          </p:cNvSpPr>
          <p:nvPr/>
        </p:nvSpPr>
        <p:spPr bwMode="auto">
          <a:xfrm>
            <a:off x="4619625" y="1345531"/>
            <a:ext cx="4164013" cy="463550"/>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rPr>
              <a:t>..Ama Profesyonelleşme Gerçekleşti; Çalışan Sayısı Arttı </a:t>
            </a:r>
          </a:p>
          <a:p>
            <a:pPr algn="ctr" eaLnBrk="1" hangingPunct="1">
              <a:spcBef>
                <a:spcPct val="0"/>
              </a:spcBef>
              <a:buFontTx/>
              <a:buNone/>
            </a:pPr>
            <a:r>
              <a:rPr lang="tr-TR"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rPr>
              <a:t>Ama Yöneten Sayısı Düştü</a:t>
            </a:r>
            <a:endParaRPr lang="en-US"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44" name="Line 2"/>
          <p:cNvSpPr>
            <a:spLocks noChangeShapeType="1"/>
          </p:cNvSpPr>
          <p:nvPr/>
        </p:nvSpPr>
        <p:spPr bwMode="auto">
          <a:xfrm>
            <a:off x="3709574" y="4004501"/>
            <a:ext cx="0" cy="1333454"/>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45" name="Line 3"/>
          <p:cNvSpPr>
            <a:spLocks noChangeShapeType="1"/>
          </p:cNvSpPr>
          <p:nvPr/>
        </p:nvSpPr>
        <p:spPr bwMode="auto">
          <a:xfrm>
            <a:off x="3991823" y="4004501"/>
            <a:ext cx="0" cy="1333454"/>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46" name="Line 4"/>
          <p:cNvSpPr>
            <a:spLocks noChangeShapeType="1"/>
          </p:cNvSpPr>
          <p:nvPr/>
        </p:nvSpPr>
        <p:spPr bwMode="auto">
          <a:xfrm>
            <a:off x="4238434" y="4004501"/>
            <a:ext cx="0" cy="1333454"/>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47" name="Line 5"/>
          <p:cNvSpPr>
            <a:spLocks noChangeShapeType="1"/>
          </p:cNvSpPr>
          <p:nvPr/>
        </p:nvSpPr>
        <p:spPr bwMode="auto">
          <a:xfrm>
            <a:off x="2245586" y="4004501"/>
            <a:ext cx="0" cy="1333454"/>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48" name="Line 6"/>
          <p:cNvSpPr>
            <a:spLocks noChangeShapeType="1"/>
          </p:cNvSpPr>
          <p:nvPr/>
        </p:nvSpPr>
        <p:spPr bwMode="auto">
          <a:xfrm>
            <a:off x="2929826" y="4004501"/>
            <a:ext cx="0" cy="1333454"/>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49" name="Line 7"/>
          <p:cNvSpPr>
            <a:spLocks noChangeShapeType="1"/>
          </p:cNvSpPr>
          <p:nvPr/>
        </p:nvSpPr>
        <p:spPr bwMode="auto">
          <a:xfrm>
            <a:off x="1587006" y="4004501"/>
            <a:ext cx="0" cy="95246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0" name="Line 8"/>
          <p:cNvSpPr>
            <a:spLocks noChangeShapeType="1"/>
          </p:cNvSpPr>
          <p:nvPr/>
        </p:nvSpPr>
        <p:spPr bwMode="auto">
          <a:xfrm>
            <a:off x="800131" y="4004501"/>
            <a:ext cx="0" cy="1333454"/>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1" name="Rectangle 24"/>
          <p:cNvSpPr>
            <a:spLocks noChangeArrowheads="1"/>
          </p:cNvSpPr>
          <p:nvPr/>
        </p:nvSpPr>
        <p:spPr bwMode="auto">
          <a:xfrm>
            <a:off x="395288" y="1340768"/>
            <a:ext cx="4176713" cy="463534"/>
          </a:xfrm>
          <a:prstGeom prst="rect">
            <a:avLst/>
          </a:prstGeom>
          <a:solidFill>
            <a:srgbClr val="FFC000"/>
          </a:solidFill>
          <a:ln w="9525" algn="ctr">
            <a:solidFill>
              <a:schemeClr val="tx1"/>
            </a:solidFill>
            <a:miter lim="800000"/>
            <a:headEnd/>
            <a:tailEnd/>
          </a:ln>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rPr>
              <a:t>Geçiş Dönemi Organizasyonunda Şema Yeniden Çizildi; </a:t>
            </a:r>
          </a:p>
          <a:p>
            <a:pPr algn="ctr" eaLnBrk="1" hangingPunct="1">
              <a:spcBef>
                <a:spcPct val="0"/>
              </a:spcBef>
              <a:buFontTx/>
              <a:buNone/>
            </a:pPr>
            <a:r>
              <a:rPr lang="tr-TR"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rPr>
              <a:t>YK Üyeleri Geçici Olarak İcranın İçindelerdi…</a:t>
            </a:r>
            <a:endParaRPr lang="en-US"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2" name="Rectangle 25"/>
          <p:cNvSpPr>
            <a:spLocks noChangeArrowheads="1"/>
          </p:cNvSpPr>
          <p:nvPr/>
        </p:nvSpPr>
        <p:spPr bwMode="auto">
          <a:xfrm>
            <a:off x="395288" y="1804302"/>
            <a:ext cx="4176712" cy="406862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marL="174625" indent="-174625"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endParaRPr lang="en-US" altLang="en-US" sz="1800">
              <a:latin typeface="Tahoma" panose="020B0604030504040204" pitchFamily="34" charset="0"/>
              <a:ea typeface="Tahoma" panose="020B0604030504040204" pitchFamily="34" charset="0"/>
              <a:cs typeface="Tahoma" panose="020B0604030504040204" pitchFamily="34" charset="0"/>
            </a:endParaRPr>
          </a:p>
        </p:txBody>
      </p:sp>
      <p:sp>
        <p:nvSpPr>
          <p:cNvPr id="53" name="Line 28"/>
          <p:cNvSpPr>
            <a:spLocks noChangeShapeType="1"/>
          </p:cNvSpPr>
          <p:nvPr/>
        </p:nvSpPr>
        <p:spPr bwMode="auto">
          <a:xfrm>
            <a:off x="2408093" y="2926626"/>
            <a:ext cx="166498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4" name="Line 29"/>
          <p:cNvSpPr>
            <a:spLocks noChangeShapeType="1"/>
          </p:cNvSpPr>
          <p:nvPr/>
        </p:nvSpPr>
        <p:spPr bwMode="auto">
          <a:xfrm>
            <a:off x="1301906" y="2750419"/>
            <a:ext cx="166498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5" name="Rectangle 30"/>
          <p:cNvSpPr>
            <a:spLocks noChangeArrowheads="1"/>
          </p:cNvSpPr>
          <p:nvPr/>
        </p:nvSpPr>
        <p:spPr bwMode="auto">
          <a:xfrm>
            <a:off x="902766" y="2180527"/>
            <a:ext cx="2976442" cy="29050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Yönetim Kurulu</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6" name="Rectangle 31"/>
          <p:cNvSpPr>
            <a:spLocks noChangeArrowheads="1"/>
          </p:cNvSpPr>
          <p:nvPr/>
        </p:nvSpPr>
        <p:spPr bwMode="auto">
          <a:xfrm>
            <a:off x="674687" y="1924948"/>
            <a:ext cx="707047"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Delegeler</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7" name="Rectangle 32"/>
          <p:cNvSpPr>
            <a:spLocks noChangeArrowheads="1"/>
          </p:cNvSpPr>
          <p:nvPr/>
        </p:nvSpPr>
        <p:spPr bwMode="auto">
          <a:xfrm>
            <a:off x="3451558" y="1924948"/>
            <a:ext cx="707047"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solidFill>
                  <a:srgbClr val="FFC000"/>
                </a:solidFill>
                <a:latin typeface="Tahoma" panose="020B0604030504040204" pitchFamily="34" charset="0"/>
                <a:ea typeface="Tahoma" panose="020B0604030504040204" pitchFamily="34" charset="0"/>
                <a:cs typeface="Tahoma" panose="020B0604030504040204" pitchFamily="34" charset="0"/>
              </a:rPr>
              <a:t>Socis</a:t>
            </a:r>
            <a:endParaRPr lang="en-US" altLang="en-US" sz="1000"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8" name="Rectangle 33"/>
          <p:cNvSpPr>
            <a:spLocks noChangeArrowheads="1"/>
          </p:cNvSpPr>
          <p:nvPr/>
        </p:nvSpPr>
        <p:spPr bwMode="auto">
          <a:xfrm>
            <a:off x="594859" y="2588500"/>
            <a:ext cx="707047"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Sözcü</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9" name="Rectangle 34"/>
          <p:cNvSpPr>
            <a:spLocks noChangeArrowheads="1"/>
          </p:cNvSpPr>
          <p:nvPr/>
        </p:nvSpPr>
        <p:spPr bwMode="auto">
          <a:xfrm>
            <a:off x="2017507" y="2547226"/>
            <a:ext cx="707047"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Başkan</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0" name="Rectangle 35"/>
          <p:cNvSpPr>
            <a:spLocks noChangeArrowheads="1"/>
          </p:cNvSpPr>
          <p:nvPr/>
        </p:nvSpPr>
        <p:spPr bwMode="auto">
          <a:xfrm>
            <a:off x="3629746" y="2661522"/>
            <a:ext cx="707047"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Güvenlik</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1" name="Rectangle 36"/>
          <p:cNvSpPr>
            <a:spLocks noChangeArrowheads="1"/>
          </p:cNvSpPr>
          <p:nvPr/>
        </p:nvSpPr>
        <p:spPr bwMode="auto">
          <a:xfrm>
            <a:off x="2858551" y="2588500"/>
            <a:ext cx="707047"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Hazine</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2" name="Line 37"/>
          <p:cNvSpPr>
            <a:spLocks noChangeShapeType="1"/>
          </p:cNvSpPr>
          <p:nvPr/>
        </p:nvSpPr>
        <p:spPr bwMode="auto">
          <a:xfrm>
            <a:off x="2408093" y="2844079"/>
            <a:ext cx="0" cy="38257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3" name="Rectangle 38"/>
          <p:cNvSpPr>
            <a:spLocks noChangeArrowheads="1"/>
          </p:cNvSpPr>
          <p:nvPr/>
        </p:nvSpPr>
        <p:spPr bwMode="auto">
          <a:xfrm>
            <a:off x="469415" y="3131406"/>
            <a:ext cx="707047" cy="746099"/>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Başkan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Yardımcısı: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Kurumsal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İlişkiler</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4" name="Rectangle 39"/>
          <p:cNvSpPr>
            <a:spLocks noChangeArrowheads="1"/>
          </p:cNvSpPr>
          <p:nvPr/>
        </p:nvSpPr>
        <p:spPr bwMode="auto">
          <a:xfrm>
            <a:off x="1277673" y="3131406"/>
            <a:ext cx="707047" cy="746099"/>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Başkan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Yardımcısı: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Ekonomi</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ve GM</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5" name="Rectangle 40"/>
          <p:cNvSpPr>
            <a:spLocks noChangeArrowheads="1"/>
          </p:cNvSpPr>
          <p:nvPr/>
        </p:nvSpPr>
        <p:spPr bwMode="auto">
          <a:xfrm>
            <a:off x="2085931" y="3131406"/>
            <a:ext cx="707047" cy="746099"/>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Başkan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Yardımcısı: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Pazarlama</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ve Medya</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6" name="Rectangle 41"/>
          <p:cNvSpPr>
            <a:spLocks noChangeArrowheads="1"/>
          </p:cNvSpPr>
          <p:nvPr/>
        </p:nvSpPr>
        <p:spPr bwMode="auto">
          <a:xfrm>
            <a:off x="2894189" y="3131406"/>
            <a:ext cx="707047" cy="746099"/>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Başkan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Yardımcısı: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Sosyal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Konular</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7" name="Rectangle 42"/>
          <p:cNvSpPr>
            <a:spLocks noChangeArrowheads="1"/>
          </p:cNvSpPr>
          <p:nvPr/>
        </p:nvSpPr>
        <p:spPr bwMode="auto">
          <a:xfrm>
            <a:off x="3702446" y="3131406"/>
            <a:ext cx="707047" cy="746099"/>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Başkan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Yardımcısı: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Sportif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Alan</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8" name="Text Box 43"/>
          <p:cNvSpPr txBox="1">
            <a:spLocks noChangeArrowheads="1"/>
          </p:cNvSpPr>
          <p:nvPr/>
        </p:nvSpPr>
        <p:spPr bwMode="auto">
          <a:xfrm>
            <a:off x="1704356" y="2818680"/>
            <a:ext cx="681896" cy="246221"/>
          </a:xfrm>
          <a:prstGeom prst="rect">
            <a:avLst/>
          </a:prstGeom>
          <a:solidFill>
            <a:srgbClr val="C00000"/>
          </a:solidFill>
          <a:ln>
            <a:noFill/>
          </a:ln>
        </p:spPr>
        <p:txBody>
          <a:bodyPr wrap="non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rPr>
              <a:t>LaPorta</a:t>
            </a:r>
            <a:endParaRPr lang="en-US"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69" name="Text Box 44"/>
          <p:cNvSpPr txBox="1">
            <a:spLocks noChangeArrowheads="1"/>
          </p:cNvSpPr>
          <p:nvPr/>
        </p:nvSpPr>
        <p:spPr bwMode="auto">
          <a:xfrm>
            <a:off x="505138" y="3825120"/>
            <a:ext cx="598540" cy="246221"/>
          </a:xfrm>
          <a:prstGeom prst="rect">
            <a:avLst/>
          </a:prstGeom>
          <a:solidFill>
            <a:srgbClr val="C00000"/>
          </a:solidFill>
          <a:ln>
            <a:noFill/>
          </a:ln>
        </p:spPr>
        <p:txBody>
          <a:bodyPr wrap="non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rPr>
              <a:t>Vicens</a:t>
            </a:r>
            <a:endParaRPr lang="en-US"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0" name="Text Box 45"/>
          <p:cNvSpPr txBox="1">
            <a:spLocks noChangeArrowheads="1"/>
          </p:cNvSpPr>
          <p:nvPr/>
        </p:nvSpPr>
        <p:spPr bwMode="auto">
          <a:xfrm>
            <a:off x="2224204" y="3825120"/>
            <a:ext cx="568774" cy="246221"/>
          </a:xfrm>
          <a:prstGeom prst="rect">
            <a:avLst/>
          </a:prstGeom>
          <a:solidFill>
            <a:srgbClr val="C00000"/>
          </a:solidFill>
          <a:ln>
            <a:noFill/>
          </a:ln>
        </p:spPr>
        <p:txBody>
          <a:bodyPr wrap="squar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rPr>
              <a:t>Ingla</a:t>
            </a:r>
            <a:endParaRPr lang="en-US"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1" name="Text Box 46"/>
          <p:cNvSpPr txBox="1">
            <a:spLocks noChangeArrowheads="1"/>
          </p:cNvSpPr>
          <p:nvPr/>
        </p:nvSpPr>
        <p:spPr bwMode="auto">
          <a:xfrm>
            <a:off x="2952634" y="3825120"/>
            <a:ext cx="602986" cy="244467"/>
          </a:xfrm>
          <a:prstGeom prst="rect">
            <a:avLst/>
          </a:prstGeom>
          <a:solidFill>
            <a:srgbClr val="C00000"/>
          </a:solidFill>
          <a:ln>
            <a:noFill/>
          </a:ln>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rPr>
              <a:t>Godall</a:t>
            </a:r>
            <a:endParaRPr lang="en-US"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2" name="Text Box 47"/>
          <p:cNvSpPr txBox="1">
            <a:spLocks noChangeArrowheads="1"/>
          </p:cNvSpPr>
          <p:nvPr/>
        </p:nvSpPr>
        <p:spPr bwMode="auto">
          <a:xfrm>
            <a:off x="3763743" y="3825120"/>
            <a:ext cx="602986" cy="244467"/>
          </a:xfrm>
          <a:prstGeom prst="rect">
            <a:avLst/>
          </a:prstGeom>
          <a:solidFill>
            <a:srgbClr val="C00000"/>
          </a:solidFill>
          <a:ln>
            <a:noFill/>
          </a:ln>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rPr>
              <a:t>Rosell</a:t>
            </a:r>
            <a:endParaRPr lang="en-US"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3" name="Rectangle 48"/>
          <p:cNvSpPr>
            <a:spLocks noChangeArrowheads="1"/>
          </p:cNvSpPr>
          <p:nvPr/>
        </p:nvSpPr>
        <p:spPr bwMode="auto">
          <a:xfrm>
            <a:off x="1277673" y="4094986"/>
            <a:ext cx="1516731" cy="50798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Kurul: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Ekonomik Konular</a:t>
            </a:r>
          </a:p>
          <a:p>
            <a:pPr algn="ctr" eaLnBrk="1" hangingPunct="1">
              <a:spcBef>
                <a:spcPct val="0"/>
              </a:spcBef>
              <a:buFontTx/>
              <a:buNone/>
            </a:pP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4" name="Rectangle 49"/>
          <p:cNvSpPr>
            <a:spLocks noChangeArrowheads="1"/>
          </p:cNvSpPr>
          <p:nvPr/>
        </p:nvSpPr>
        <p:spPr bwMode="auto">
          <a:xfrm>
            <a:off x="2882785" y="4094986"/>
            <a:ext cx="707047" cy="50798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Kurul: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Sosyal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Konular</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5" name="Rectangle 50"/>
          <p:cNvSpPr>
            <a:spLocks noChangeArrowheads="1"/>
          </p:cNvSpPr>
          <p:nvPr/>
        </p:nvSpPr>
        <p:spPr bwMode="auto">
          <a:xfrm>
            <a:off x="3695319" y="4094986"/>
            <a:ext cx="707047" cy="50798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Kurul: </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Sportif</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Konular</a:t>
            </a:r>
            <a:endParaRPr lang="en-US" altLang="en-US" sz="100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6" name="Rectangle 51"/>
          <p:cNvSpPr>
            <a:spLocks noChangeArrowheads="1"/>
          </p:cNvSpPr>
          <p:nvPr/>
        </p:nvSpPr>
        <p:spPr bwMode="auto">
          <a:xfrm>
            <a:off x="1358926" y="4763300"/>
            <a:ext cx="433352" cy="290503"/>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GM</a:t>
            </a:r>
          </a:p>
        </p:txBody>
      </p:sp>
      <p:sp>
        <p:nvSpPr>
          <p:cNvPr id="77" name="Text Box 52"/>
          <p:cNvSpPr txBox="1">
            <a:spLocks noChangeArrowheads="1"/>
          </p:cNvSpPr>
          <p:nvPr/>
        </p:nvSpPr>
        <p:spPr bwMode="auto">
          <a:xfrm>
            <a:off x="1513947" y="4980780"/>
            <a:ext cx="606554" cy="246221"/>
          </a:xfrm>
          <a:prstGeom prst="rect">
            <a:avLst/>
          </a:prstGeom>
          <a:solidFill>
            <a:srgbClr val="C00000"/>
          </a:solidFill>
          <a:ln>
            <a:noFill/>
          </a:ln>
        </p:spPr>
        <p:txBody>
          <a:bodyPr wrap="non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i="1">
                <a:solidFill>
                  <a:srgbClr val="FFC000"/>
                </a:solidFill>
                <a:latin typeface="Tahoma" panose="020B0604030504040204" pitchFamily="34" charset="0"/>
                <a:ea typeface="Tahoma" panose="020B0604030504040204" pitchFamily="34" charset="0"/>
                <a:cs typeface="Tahoma" panose="020B0604030504040204" pitchFamily="34" charset="0"/>
              </a:rPr>
              <a:t>Soriano</a:t>
            </a:r>
            <a:endParaRPr lang="en-US" altLang="en-US" sz="1000" i="1">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8" name="Line 53"/>
          <p:cNvSpPr>
            <a:spLocks noChangeShapeType="1"/>
          </p:cNvSpPr>
          <p:nvPr/>
        </p:nvSpPr>
        <p:spPr bwMode="auto">
          <a:xfrm>
            <a:off x="1587006" y="5045865"/>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79" name="Line 54"/>
          <p:cNvSpPr>
            <a:spLocks noChangeShapeType="1"/>
          </p:cNvSpPr>
          <p:nvPr/>
        </p:nvSpPr>
        <p:spPr bwMode="auto">
          <a:xfrm>
            <a:off x="800131" y="5312556"/>
            <a:ext cx="343260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0" name="Line 55"/>
          <p:cNvSpPr>
            <a:spLocks noChangeShapeType="1"/>
          </p:cNvSpPr>
          <p:nvPr/>
        </p:nvSpPr>
        <p:spPr bwMode="auto">
          <a:xfrm>
            <a:off x="1587006"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1" name="Text Box 56"/>
          <p:cNvSpPr txBox="1">
            <a:spLocks noChangeArrowheads="1"/>
          </p:cNvSpPr>
          <p:nvPr/>
        </p:nvSpPr>
        <p:spPr bwMode="auto">
          <a:xfrm>
            <a:off x="1240800" y="3804483"/>
            <a:ext cx="673880" cy="246221"/>
          </a:xfrm>
          <a:prstGeom prst="rect">
            <a:avLst/>
          </a:prstGeom>
          <a:solidFill>
            <a:srgbClr val="C00000"/>
          </a:solidFill>
          <a:ln>
            <a:noFill/>
          </a:ln>
        </p:spPr>
        <p:txBody>
          <a:bodyPr wrap="non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rPr>
              <a:t>Soriano</a:t>
            </a:r>
            <a:endParaRPr lang="en-US" altLang="en-US" sz="1000" b="1" i="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2" name="Text Box 57"/>
          <p:cNvSpPr txBox="1">
            <a:spLocks noChangeArrowheads="1"/>
          </p:cNvSpPr>
          <p:nvPr/>
        </p:nvSpPr>
        <p:spPr bwMode="auto">
          <a:xfrm>
            <a:off x="1240800" y="5690368"/>
            <a:ext cx="67388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a:solidFill>
                  <a:srgbClr val="FC0128"/>
                </a:solidFill>
                <a:latin typeface="Tahoma" panose="020B0604030504040204" pitchFamily="34" charset="0"/>
                <a:ea typeface="Tahoma" panose="020B0604030504040204" pitchFamily="34" charset="0"/>
                <a:cs typeface="Tahoma" panose="020B0604030504040204" pitchFamily="34" charset="0"/>
              </a:rPr>
              <a:t>Soriano</a:t>
            </a:r>
            <a:endParaRPr lang="en-US" altLang="en-US" sz="1000" b="1" i="1">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sp>
        <p:nvSpPr>
          <p:cNvPr id="83" name="Text Box 58"/>
          <p:cNvSpPr txBox="1">
            <a:spLocks noChangeArrowheads="1"/>
          </p:cNvSpPr>
          <p:nvPr/>
        </p:nvSpPr>
        <p:spPr bwMode="auto">
          <a:xfrm>
            <a:off x="505138" y="5690368"/>
            <a:ext cx="5985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C0128"/>
                </a:solidFill>
                <a:latin typeface="Tahoma" panose="020B0604030504040204" pitchFamily="34" charset="0"/>
                <a:ea typeface="Tahoma" panose="020B0604030504040204" pitchFamily="34" charset="0"/>
                <a:cs typeface="Tahoma" panose="020B0604030504040204" pitchFamily="34" charset="0"/>
              </a:rPr>
              <a:t>Vicens</a:t>
            </a:r>
            <a:endParaRPr lang="en-US" altLang="en-US" sz="1000" b="1" i="1" dirty="0">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sp>
        <p:nvSpPr>
          <p:cNvPr id="84" name="Text Box 59"/>
          <p:cNvSpPr txBox="1">
            <a:spLocks noChangeArrowheads="1"/>
          </p:cNvSpPr>
          <p:nvPr/>
        </p:nvSpPr>
        <p:spPr bwMode="auto">
          <a:xfrm>
            <a:off x="1984720" y="5690368"/>
            <a:ext cx="5317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C0128"/>
                </a:solidFill>
                <a:latin typeface="Tahoma" panose="020B0604030504040204" pitchFamily="34" charset="0"/>
                <a:ea typeface="Tahoma" panose="020B0604030504040204" pitchFamily="34" charset="0"/>
                <a:cs typeface="Tahoma" panose="020B0604030504040204" pitchFamily="34" charset="0"/>
              </a:rPr>
              <a:t>Ingla</a:t>
            </a:r>
            <a:endParaRPr lang="en-US" altLang="en-US" sz="1000" b="1" i="1" dirty="0">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sp>
        <p:nvSpPr>
          <p:cNvPr id="85" name="Text Box 60"/>
          <p:cNvSpPr txBox="1">
            <a:spLocks noChangeArrowheads="1"/>
          </p:cNvSpPr>
          <p:nvPr/>
        </p:nvSpPr>
        <p:spPr bwMode="auto">
          <a:xfrm>
            <a:off x="2496474" y="5690368"/>
            <a:ext cx="602986" cy="244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a:solidFill>
                  <a:srgbClr val="FC0128"/>
                </a:solidFill>
                <a:latin typeface="Tahoma" panose="020B0604030504040204" pitchFamily="34" charset="0"/>
                <a:ea typeface="Tahoma" panose="020B0604030504040204" pitchFamily="34" charset="0"/>
                <a:cs typeface="Tahoma" panose="020B0604030504040204" pitchFamily="34" charset="0"/>
              </a:rPr>
              <a:t>Godall</a:t>
            </a:r>
            <a:endParaRPr lang="en-US" altLang="en-US" sz="1000" b="1" i="1">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sp>
        <p:nvSpPr>
          <p:cNvPr id="86" name="Line 61"/>
          <p:cNvSpPr>
            <a:spLocks noChangeShapeType="1"/>
          </p:cNvSpPr>
          <p:nvPr/>
        </p:nvSpPr>
        <p:spPr bwMode="auto">
          <a:xfrm>
            <a:off x="800131"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7" name="Line 62"/>
          <p:cNvSpPr>
            <a:spLocks noChangeShapeType="1"/>
          </p:cNvSpPr>
          <p:nvPr/>
        </p:nvSpPr>
        <p:spPr bwMode="auto">
          <a:xfrm>
            <a:off x="2245586"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8" name="Line 63"/>
          <p:cNvSpPr>
            <a:spLocks noChangeShapeType="1"/>
          </p:cNvSpPr>
          <p:nvPr/>
        </p:nvSpPr>
        <p:spPr bwMode="auto">
          <a:xfrm>
            <a:off x="2926975"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89" name="Rectangle 64"/>
          <p:cNvSpPr>
            <a:spLocks noChangeArrowheads="1"/>
          </p:cNvSpPr>
          <p:nvPr/>
        </p:nvSpPr>
        <p:spPr bwMode="auto">
          <a:xfrm>
            <a:off x="1358926" y="5453839"/>
            <a:ext cx="433352" cy="29050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Finans</a:t>
            </a:r>
          </a:p>
        </p:txBody>
      </p:sp>
      <p:sp>
        <p:nvSpPr>
          <p:cNvPr id="90" name="Rectangle 65"/>
          <p:cNvSpPr>
            <a:spLocks noChangeArrowheads="1"/>
          </p:cNvSpPr>
          <p:nvPr/>
        </p:nvSpPr>
        <p:spPr bwMode="auto">
          <a:xfrm>
            <a:off x="606263" y="5453839"/>
            <a:ext cx="433352" cy="29050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Kur.İl.</a:t>
            </a:r>
          </a:p>
        </p:txBody>
      </p:sp>
      <p:sp>
        <p:nvSpPr>
          <p:cNvPr id="91" name="Rectangle 66"/>
          <p:cNvSpPr>
            <a:spLocks noChangeArrowheads="1"/>
          </p:cNvSpPr>
          <p:nvPr/>
        </p:nvSpPr>
        <p:spPr bwMode="auto">
          <a:xfrm>
            <a:off x="2028911" y="5453839"/>
            <a:ext cx="433352" cy="29050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Paz.</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İletişim</a:t>
            </a:r>
          </a:p>
        </p:txBody>
      </p:sp>
      <p:sp>
        <p:nvSpPr>
          <p:cNvPr id="92" name="Rectangle 67"/>
          <p:cNvSpPr>
            <a:spLocks noChangeArrowheads="1"/>
          </p:cNvSpPr>
          <p:nvPr/>
        </p:nvSpPr>
        <p:spPr bwMode="auto">
          <a:xfrm>
            <a:off x="2713150" y="5453839"/>
            <a:ext cx="433352" cy="290502"/>
          </a:xfrm>
          <a:prstGeom prst="rect">
            <a:avLst/>
          </a:prstGeom>
          <a:solidFill>
            <a:srgbClr val="C00000"/>
          </a:solid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Üyeler</a:t>
            </a:r>
          </a:p>
        </p:txBody>
      </p:sp>
      <p:sp>
        <p:nvSpPr>
          <p:cNvPr id="93" name="Line 68"/>
          <p:cNvSpPr>
            <a:spLocks noChangeShapeType="1"/>
          </p:cNvSpPr>
          <p:nvPr/>
        </p:nvSpPr>
        <p:spPr bwMode="auto">
          <a:xfrm>
            <a:off x="3718127"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94" name="Line 69"/>
          <p:cNvSpPr>
            <a:spLocks noChangeShapeType="1"/>
          </p:cNvSpPr>
          <p:nvPr/>
        </p:nvSpPr>
        <p:spPr bwMode="auto">
          <a:xfrm>
            <a:off x="3988972"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95" name="Line 70"/>
          <p:cNvSpPr>
            <a:spLocks noChangeShapeType="1"/>
          </p:cNvSpPr>
          <p:nvPr/>
        </p:nvSpPr>
        <p:spPr bwMode="auto">
          <a:xfrm>
            <a:off x="4235583" y="5225247"/>
            <a:ext cx="0" cy="25399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rIns="90000" anchor="ctr"/>
          <a:lstStyle/>
          <a:p>
            <a:endParaRPr lang="en-GB">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96" name="Text Box 71"/>
          <p:cNvSpPr txBox="1">
            <a:spLocks noChangeArrowheads="1"/>
          </p:cNvSpPr>
          <p:nvPr/>
        </p:nvSpPr>
        <p:spPr bwMode="auto">
          <a:xfrm>
            <a:off x="2926975" y="5690369"/>
            <a:ext cx="8592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dirty="0">
                <a:solidFill>
                  <a:srgbClr val="FC0128"/>
                </a:solidFill>
                <a:latin typeface="Tahoma" panose="020B0604030504040204" pitchFamily="34" charset="0"/>
                <a:ea typeface="Tahoma" panose="020B0604030504040204" pitchFamily="34" charset="0"/>
                <a:cs typeface="Tahoma" panose="020B0604030504040204" pitchFamily="34" charset="0"/>
              </a:rPr>
              <a:t>Bartomeu</a:t>
            </a:r>
            <a:endParaRPr lang="en-US" altLang="en-US" sz="1000" b="1" i="1" dirty="0">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grpSp>
        <p:nvGrpSpPr>
          <p:cNvPr id="97" name="Group 72"/>
          <p:cNvGrpSpPr>
            <a:grpSpLocks/>
          </p:cNvGrpSpPr>
          <p:nvPr/>
        </p:nvGrpSpPr>
        <p:grpSpPr bwMode="auto">
          <a:xfrm>
            <a:off x="3314708" y="5453839"/>
            <a:ext cx="1133271" cy="290502"/>
            <a:chOff x="2244" y="3657"/>
            <a:chExt cx="915" cy="183"/>
          </a:xfrm>
          <a:solidFill>
            <a:srgbClr val="C00000"/>
          </a:solidFill>
        </p:grpSpPr>
        <p:sp>
          <p:nvSpPr>
            <p:cNvPr id="100" name="Rectangle 73"/>
            <p:cNvSpPr>
              <a:spLocks noChangeArrowheads="1"/>
            </p:cNvSpPr>
            <p:nvPr/>
          </p:nvSpPr>
          <p:spPr bwMode="auto">
            <a:xfrm>
              <a:off x="2244" y="3657"/>
              <a:ext cx="304" cy="183"/>
            </a:xfrm>
            <a:prstGeom prst="rect">
              <a:avLst/>
            </a:prstGeom>
            <a:grp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Diğ.</a:t>
              </a:r>
            </a:p>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Spor</a:t>
              </a:r>
            </a:p>
          </p:txBody>
        </p:sp>
        <p:sp>
          <p:nvSpPr>
            <p:cNvPr id="101" name="Rectangle 74"/>
            <p:cNvSpPr>
              <a:spLocks noChangeArrowheads="1"/>
            </p:cNvSpPr>
            <p:nvPr/>
          </p:nvSpPr>
          <p:spPr bwMode="auto">
            <a:xfrm>
              <a:off x="2551" y="3657"/>
              <a:ext cx="304" cy="183"/>
            </a:xfrm>
            <a:prstGeom prst="rect">
              <a:avLst/>
            </a:prstGeom>
            <a:grp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Futbol</a:t>
              </a:r>
            </a:p>
          </p:txBody>
        </p:sp>
        <p:sp>
          <p:nvSpPr>
            <p:cNvPr id="102" name="Rectangle 75"/>
            <p:cNvSpPr>
              <a:spLocks noChangeArrowheads="1"/>
            </p:cNvSpPr>
            <p:nvPr/>
          </p:nvSpPr>
          <p:spPr bwMode="auto">
            <a:xfrm>
              <a:off x="2855" y="3657"/>
              <a:ext cx="304" cy="183"/>
            </a:xfrm>
            <a:prstGeom prst="rect">
              <a:avLst/>
            </a:prstGeom>
            <a:grpFill/>
            <a:ln w="12700">
              <a:solidFill>
                <a:schemeClr val="tx1"/>
              </a:solidFill>
              <a:miter lim="800000"/>
              <a:headEnd/>
              <a:tailEnd/>
            </a:ln>
          </p:spPr>
          <p:txBody>
            <a:bodyPr wrap="none" lIns="90000" rIns="90000"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solidFill>
                    <a:srgbClr val="FFC000"/>
                  </a:solidFill>
                  <a:latin typeface="Tahoma" panose="020B0604030504040204" pitchFamily="34" charset="0"/>
                  <a:ea typeface="Tahoma" panose="020B0604030504040204" pitchFamily="34" charset="0"/>
                  <a:cs typeface="Tahoma" panose="020B0604030504040204" pitchFamily="34" charset="0"/>
                </a:rPr>
                <a:t>Sağlık</a:t>
              </a:r>
            </a:p>
          </p:txBody>
        </p:sp>
      </p:grpSp>
      <p:sp>
        <p:nvSpPr>
          <p:cNvPr id="98" name="Text Box 76"/>
          <p:cNvSpPr txBox="1">
            <a:spLocks noChangeArrowheads="1"/>
          </p:cNvSpPr>
          <p:nvPr/>
        </p:nvSpPr>
        <p:spPr bwMode="auto">
          <a:xfrm>
            <a:off x="3581279" y="5690368"/>
            <a:ext cx="602986" cy="244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a:solidFill>
                  <a:srgbClr val="FC0128"/>
                </a:solidFill>
                <a:latin typeface="Tahoma" panose="020B0604030504040204" pitchFamily="34" charset="0"/>
                <a:ea typeface="Tahoma" panose="020B0604030504040204" pitchFamily="34" charset="0"/>
                <a:cs typeface="Tahoma" panose="020B0604030504040204" pitchFamily="34" charset="0"/>
              </a:rPr>
              <a:t>Rosell</a:t>
            </a:r>
            <a:endParaRPr lang="en-US" altLang="en-US" sz="1000" b="1" i="1">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sp>
        <p:nvSpPr>
          <p:cNvPr id="99" name="Text Box 77"/>
          <p:cNvSpPr txBox="1">
            <a:spLocks noChangeArrowheads="1"/>
          </p:cNvSpPr>
          <p:nvPr/>
        </p:nvSpPr>
        <p:spPr bwMode="auto">
          <a:xfrm>
            <a:off x="4040453" y="5690368"/>
            <a:ext cx="602985" cy="244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rIns="90000">
            <a:spAutoFit/>
          </a:bodyP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i="1">
                <a:solidFill>
                  <a:srgbClr val="FC0128"/>
                </a:solidFill>
                <a:latin typeface="Tahoma" panose="020B0604030504040204" pitchFamily="34" charset="0"/>
                <a:ea typeface="Tahoma" panose="020B0604030504040204" pitchFamily="34" charset="0"/>
                <a:cs typeface="Tahoma" panose="020B0604030504040204" pitchFamily="34" charset="0"/>
              </a:rPr>
              <a:t>Mones</a:t>
            </a:r>
            <a:endParaRPr lang="en-US" altLang="en-US" sz="1000" b="1" i="1">
              <a:solidFill>
                <a:srgbClr val="FC0128"/>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03881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21</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530646" y="-27384"/>
            <a:ext cx="8649866" cy="576064"/>
          </a:xfrm>
        </p:spPr>
        <p:txBody>
          <a:bodyPr>
            <a:normAutofit fontScale="92500" lnSpcReduction="10000"/>
          </a:bodyPr>
          <a:lstStyle/>
          <a:p>
            <a:pPr marL="0" indent="0" algn="ctr">
              <a:buNone/>
            </a:pPr>
            <a:r>
              <a:rPr lang="tr-TR" sz="1800" b="1" dirty="0">
                <a:solidFill>
                  <a:srgbClr val="FFCC00"/>
                </a:solidFill>
                <a:latin typeface="Tahoma" panose="020B0604030504040204" pitchFamily="34" charset="0"/>
                <a:ea typeface="Tahoma" panose="020B0604030504040204" pitchFamily="34" charset="0"/>
                <a:cs typeface="Tahoma" panose="020B0604030504040204" pitchFamily="34" charset="0"/>
              </a:rPr>
              <a:t>Kulübün Uyguladığı Yeniden Yapılandırma Modeli ve Gelir Arttırılma Şekilleri aynı sahiplik modelinde olan Real Madrid’den Farklıdır</a:t>
            </a:r>
            <a:endParaRPr lang="en-GB" sz="18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3692"/>
            <a:ext cx="544479"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 name="Rectangle 11"/>
          <p:cNvSpPr/>
          <p:nvPr/>
        </p:nvSpPr>
        <p:spPr>
          <a:xfrm>
            <a:off x="78709" y="554784"/>
            <a:ext cx="8895429" cy="369332"/>
          </a:xfrm>
          <a:prstGeom prst="rect">
            <a:avLst/>
          </a:prstGeom>
        </p:spPr>
        <p:txBody>
          <a:bodyPr wrap="square">
            <a:spAutoFit/>
          </a:bodyPr>
          <a:lstStyle/>
          <a:p>
            <a:pPr lvl="0" algn="ctr"/>
            <a:r>
              <a:rPr lang="tr-TR" altLang="en-US" b="1" dirty="0"/>
              <a:t>Ticari Gelir Kaynakları ve Sportif Başarı Anlayışları da Farklı Odaklardadır</a:t>
            </a:r>
            <a:endParaRPr lang="en-GB" b="1" dirty="0"/>
          </a:p>
        </p:txBody>
      </p:sp>
      <p:grpSp>
        <p:nvGrpSpPr>
          <p:cNvPr id="103" name="Group 17"/>
          <p:cNvGrpSpPr>
            <a:grpSpLocks/>
          </p:cNvGrpSpPr>
          <p:nvPr/>
        </p:nvGrpSpPr>
        <p:grpSpPr bwMode="auto">
          <a:xfrm>
            <a:off x="247067" y="1052736"/>
            <a:ext cx="8727071" cy="5040560"/>
            <a:chOff x="328" y="1052"/>
            <a:chExt cx="5568" cy="2817"/>
          </a:xfrm>
        </p:grpSpPr>
        <p:sp>
          <p:nvSpPr>
            <p:cNvPr id="104" name="Rectangle 18"/>
            <p:cNvSpPr>
              <a:spLocks noChangeAspect="1" noChangeArrowheads="1"/>
            </p:cNvSpPr>
            <p:nvPr/>
          </p:nvSpPr>
          <p:spPr bwMode="auto">
            <a:xfrm>
              <a:off x="328" y="1052"/>
              <a:ext cx="1860" cy="335"/>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dirty="0">
                  <a:solidFill>
                    <a:srgbClr val="C00000"/>
                  </a:solidFill>
                  <a:latin typeface="Tahoma" panose="020B0604030504040204" pitchFamily="34" charset="0"/>
                  <a:ea typeface="Tahoma" panose="020B0604030504040204" pitchFamily="34" charset="0"/>
                  <a:cs typeface="Tahoma" panose="020B0604030504040204" pitchFamily="34" charset="0"/>
                </a:rPr>
                <a:t>Konu</a:t>
              </a:r>
            </a:p>
          </p:txBody>
        </p:sp>
        <p:sp>
          <p:nvSpPr>
            <p:cNvPr id="105" name="Rectangle 19"/>
            <p:cNvSpPr>
              <a:spLocks noChangeAspect="1" noChangeArrowheads="1"/>
            </p:cNvSpPr>
            <p:nvPr/>
          </p:nvSpPr>
          <p:spPr bwMode="auto">
            <a:xfrm>
              <a:off x="2178" y="1052"/>
              <a:ext cx="1860" cy="33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dirty="0">
                  <a:latin typeface="Tahoma" panose="020B0604030504040204" pitchFamily="34" charset="0"/>
                  <a:ea typeface="Tahoma" panose="020B0604030504040204" pitchFamily="34" charset="0"/>
                  <a:cs typeface="Tahoma" panose="020B0604030504040204" pitchFamily="34" charset="0"/>
                </a:rPr>
                <a:t>Real Madrid</a:t>
              </a:r>
            </a:p>
          </p:txBody>
        </p:sp>
        <p:sp>
          <p:nvSpPr>
            <p:cNvPr id="106" name="Rectangle 20"/>
            <p:cNvSpPr>
              <a:spLocks noChangeAspect="1" noChangeArrowheads="1"/>
            </p:cNvSpPr>
            <p:nvPr/>
          </p:nvSpPr>
          <p:spPr bwMode="auto">
            <a:xfrm>
              <a:off x="4036" y="1052"/>
              <a:ext cx="1860" cy="33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latin typeface="Tahoma" panose="020B0604030504040204" pitchFamily="34" charset="0"/>
                  <a:ea typeface="Tahoma" panose="020B0604030504040204" pitchFamily="34" charset="0"/>
                  <a:cs typeface="Tahoma" panose="020B0604030504040204" pitchFamily="34" charset="0"/>
                </a:rPr>
                <a:t>FC  Barcelona</a:t>
              </a:r>
            </a:p>
          </p:txBody>
        </p:sp>
        <p:pic>
          <p:nvPicPr>
            <p:cNvPr id="107"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8" y="1081"/>
              <a:ext cx="268"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08" name="Picture 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7" y="1073"/>
              <a:ext cx="205"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9" name="Group 23"/>
            <p:cNvGrpSpPr>
              <a:grpSpLocks/>
            </p:cNvGrpSpPr>
            <p:nvPr/>
          </p:nvGrpSpPr>
          <p:grpSpPr bwMode="auto">
            <a:xfrm>
              <a:off x="328" y="1386"/>
              <a:ext cx="5568" cy="2483"/>
              <a:chOff x="344" y="1234"/>
              <a:chExt cx="5568" cy="2855"/>
            </a:xfrm>
          </p:grpSpPr>
          <p:sp>
            <p:nvSpPr>
              <p:cNvPr id="110" name="Rectangle 24"/>
              <p:cNvSpPr>
                <a:spLocks noChangeAspect="1" noChangeArrowheads="1"/>
              </p:cNvSpPr>
              <p:nvPr/>
            </p:nvSpPr>
            <p:spPr bwMode="auto">
              <a:xfrm>
                <a:off x="344" y="1234"/>
                <a:ext cx="1860" cy="459"/>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solidFill>
                      <a:srgbClr val="C00000"/>
                    </a:solidFill>
                    <a:latin typeface="Tahoma" panose="020B0604030504040204" pitchFamily="34" charset="0"/>
                    <a:ea typeface="Tahoma" panose="020B0604030504040204" pitchFamily="34" charset="0"/>
                    <a:cs typeface="Tahoma" panose="020B0604030504040204" pitchFamily="34" charset="0"/>
                  </a:rPr>
                  <a:t>Krizden Kurtulma Kaynağı</a:t>
                </a:r>
              </a:p>
            </p:txBody>
          </p:sp>
          <p:sp>
            <p:nvSpPr>
              <p:cNvPr id="111" name="Rectangle 25"/>
              <p:cNvSpPr>
                <a:spLocks noChangeAspect="1" noChangeArrowheads="1"/>
              </p:cNvSpPr>
              <p:nvPr/>
            </p:nvSpPr>
            <p:spPr bwMode="auto">
              <a:xfrm>
                <a:off x="344" y="2144"/>
                <a:ext cx="1860" cy="458"/>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solidFill>
                      <a:srgbClr val="C00000"/>
                    </a:solidFill>
                    <a:latin typeface="Tahoma" panose="020B0604030504040204" pitchFamily="34" charset="0"/>
                    <a:ea typeface="Tahoma" panose="020B0604030504040204" pitchFamily="34" charset="0"/>
                    <a:cs typeface="Tahoma" panose="020B0604030504040204" pitchFamily="34" charset="0"/>
                  </a:rPr>
                  <a:t>Gelir Odağı</a:t>
                </a:r>
              </a:p>
            </p:txBody>
          </p:sp>
          <p:sp>
            <p:nvSpPr>
              <p:cNvPr id="112" name="Rectangle 26"/>
              <p:cNvSpPr>
                <a:spLocks noChangeAspect="1" noChangeArrowheads="1"/>
              </p:cNvSpPr>
              <p:nvPr/>
            </p:nvSpPr>
            <p:spPr bwMode="auto">
              <a:xfrm>
                <a:off x="344" y="2593"/>
                <a:ext cx="1860" cy="516"/>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solidFill>
                      <a:srgbClr val="C00000"/>
                    </a:solidFill>
                    <a:latin typeface="Tahoma" panose="020B0604030504040204" pitchFamily="34" charset="0"/>
                    <a:ea typeface="Tahoma" panose="020B0604030504040204" pitchFamily="34" charset="0"/>
                    <a:cs typeface="Tahoma" panose="020B0604030504040204" pitchFamily="34" charset="0"/>
                  </a:rPr>
                  <a:t>TV Gelirleri</a:t>
                </a:r>
              </a:p>
            </p:txBody>
          </p:sp>
          <p:sp>
            <p:nvSpPr>
              <p:cNvPr id="113" name="Rectangle 27"/>
              <p:cNvSpPr>
                <a:spLocks noChangeAspect="1" noChangeArrowheads="1"/>
              </p:cNvSpPr>
              <p:nvPr/>
            </p:nvSpPr>
            <p:spPr bwMode="auto">
              <a:xfrm>
                <a:off x="344" y="1691"/>
                <a:ext cx="1860" cy="459"/>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solidFill>
                      <a:srgbClr val="C00000"/>
                    </a:solidFill>
                    <a:latin typeface="Tahoma" panose="020B0604030504040204" pitchFamily="34" charset="0"/>
                    <a:ea typeface="Tahoma" panose="020B0604030504040204" pitchFamily="34" charset="0"/>
                    <a:cs typeface="Tahoma" panose="020B0604030504040204" pitchFamily="34" charset="0"/>
                  </a:rPr>
                  <a:t>Stratejik Model</a:t>
                </a:r>
              </a:p>
            </p:txBody>
          </p:sp>
          <p:sp>
            <p:nvSpPr>
              <p:cNvPr id="114" name="Rectangle 28"/>
              <p:cNvSpPr>
                <a:spLocks noChangeAspect="1" noChangeArrowheads="1"/>
              </p:cNvSpPr>
              <p:nvPr/>
            </p:nvSpPr>
            <p:spPr bwMode="auto">
              <a:xfrm>
                <a:off x="2194" y="1234"/>
                <a:ext cx="1860" cy="459"/>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dirty="0">
                    <a:latin typeface="Tahoma" panose="020B0604030504040204" pitchFamily="34" charset="0"/>
                    <a:ea typeface="Tahoma" panose="020B0604030504040204" pitchFamily="34" charset="0"/>
                    <a:cs typeface="Tahoma" panose="020B0604030504040204" pitchFamily="34" charset="0"/>
                  </a:rPr>
                  <a:t>Varlık satışı</a:t>
                </a:r>
              </a:p>
            </p:txBody>
          </p:sp>
          <p:sp>
            <p:nvSpPr>
              <p:cNvPr id="115" name="Rectangle 29"/>
              <p:cNvSpPr>
                <a:spLocks noChangeAspect="1" noChangeArrowheads="1"/>
              </p:cNvSpPr>
              <p:nvPr/>
            </p:nvSpPr>
            <p:spPr bwMode="auto">
              <a:xfrm>
                <a:off x="2194" y="2144"/>
                <a:ext cx="1860" cy="458"/>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050" dirty="0">
                    <a:latin typeface="Tahoma" panose="020B0604030504040204" pitchFamily="34" charset="0"/>
                    <a:ea typeface="Tahoma" panose="020B0604030504040204" pitchFamily="34" charset="0"/>
                    <a:cs typeface="Tahoma" panose="020B0604030504040204" pitchFamily="34" charset="0"/>
                  </a:rPr>
                  <a:t>Kulüp ve Kulübün yıldız oyuncularının markasından maksimum faydalanmak; bunu forma reklamı, teknik sponsorluk, uluslararası turlar ve lisanslı ürün satışlarına yansıtmak</a:t>
                </a:r>
              </a:p>
            </p:txBody>
          </p:sp>
          <p:sp>
            <p:nvSpPr>
              <p:cNvPr id="116" name="Rectangle 30"/>
              <p:cNvSpPr>
                <a:spLocks noChangeAspect="1" noChangeArrowheads="1"/>
              </p:cNvSpPr>
              <p:nvPr/>
            </p:nvSpPr>
            <p:spPr bwMode="auto">
              <a:xfrm>
                <a:off x="2194" y="2593"/>
                <a:ext cx="1860" cy="515"/>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Başarılı ve yüksek; hedef kitle ülke ve küresel çapta taraftarları</a:t>
                </a:r>
              </a:p>
            </p:txBody>
          </p:sp>
          <p:sp>
            <p:nvSpPr>
              <p:cNvPr id="117" name="Rectangle 31"/>
              <p:cNvSpPr>
                <a:spLocks noChangeAspect="1" noChangeArrowheads="1"/>
              </p:cNvSpPr>
              <p:nvPr/>
            </p:nvSpPr>
            <p:spPr bwMode="auto">
              <a:xfrm>
                <a:off x="2194" y="1691"/>
                <a:ext cx="1860" cy="459"/>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dirty="0">
                    <a:latin typeface="Tahoma" panose="020B0604030504040204" pitchFamily="34" charset="0"/>
                    <a:ea typeface="Tahoma" panose="020B0604030504040204" pitchFamily="34" charset="0"/>
                    <a:cs typeface="Tahoma" panose="020B0604030504040204" pitchFamily="34" charset="0"/>
                  </a:rPr>
                  <a:t>Küresel marka modeil ama bireysel yıldızlar ve sportif başarı endeksli</a:t>
                </a:r>
              </a:p>
            </p:txBody>
          </p:sp>
          <p:sp>
            <p:nvSpPr>
              <p:cNvPr id="118" name="Rectangle 32"/>
              <p:cNvSpPr>
                <a:spLocks noChangeAspect="1" noChangeArrowheads="1"/>
              </p:cNvSpPr>
              <p:nvPr/>
            </p:nvSpPr>
            <p:spPr bwMode="auto">
              <a:xfrm>
                <a:off x="4052" y="1234"/>
                <a:ext cx="1860" cy="459"/>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Yönetim şahsi kaynağı, borç öteleme, üye aidatlarına zam ve yeni üyelik satışı</a:t>
                </a:r>
              </a:p>
            </p:txBody>
          </p:sp>
          <p:sp>
            <p:nvSpPr>
              <p:cNvPr id="119" name="Rectangle 33"/>
              <p:cNvSpPr>
                <a:spLocks noChangeAspect="1" noChangeArrowheads="1"/>
              </p:cNvSpPr>
              <p:nvPr/>
            </p:nvSpPr>
            <p:spPr bwMode="auto">
              <a:xfrm>
                <a:off x="4052" y="2144"/>
                <a:ext cx="1860" cy="458"/>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dirty="0">
                    <a:latin typeface="Tahoma" panose="020B0604030504040204" pitchFamily="34" charset="0"/>
                    <a:ea typeface="Tahoma" panose="020B0604030504040204" pitchFamily="34" charset="0"/>
                    <a:cs typeface="Tahoma" panose="020B0604030504040204" pitchFamily="34" charset="0"/>
                  </a:rPr>
                  <a:t>Ana odak maç günü ve taraftar gelirleri. Yerel katılım ve yerel katılımın getirdiği gelirler. Ticari gelir maksimizasyonu ikinci planda; özellikle uluslararası alanda</a:t>
                </a:r>
              </a:p>
            </p:txBody>
          </p:sp>
          <p:sp>
            <p:nvSpPr>
              <p:cNvPr id="120" name="Rectangle 34"/>
              <p:cNvSpPr>
                <a:spLocks noChangeAspect="1" noChangeArrowheads="1"/>
              </p:cNvSpPr>
              <p:nvPr/>
            </p:nvSpPr>
            <p:spPr bwMode="auto">
              <a:xfrm>
                <a:off x="4052" y="2593"/>
                <a:ext cx="1860" cy="507"/>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Başarılı ve yüksek; hedef kitle Katalanlar ve Katalan medya kuruluşları</a:t>
                </a:r>
              </a:p>
            </p:txBody>
          </p:sp>
          <p:sp>
            <p:nvSpPr>
              <p:cNvPr id="121" name="Rectangle 35"/>
              <p:cNvSpPr>
                <a:spLocks noChangeAspect="1" noChangeArrowheads="1"/>
              </p:cNvSpPr>
              <p:nvPr/>
            </p:nvSpPr>
            <p:spPr bwMode="auto">
              <a:xfrm>
                <a:off x="4052" y="1691"/>
                <a:ext cx="1860" cy="459"/>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Küresel marka modeli ama takım imajı ve keyifli futbol odaklı </a:t>
                </a:r>
              </a:p>
            </p:txBody>
          </p:sp>
          <p:sp>
            <p:nvSpPr>
              <p:cNvPr id="122" name="Rectangle 36"/>
              <p:cNvSpPr>
                <a:spLocks noChangeAspect="1" noChangeArrowheads="1"/>
              </p:cNvSpPr>
              <p:nvPr/>
            </p:nvSpPr>
            <p:spPr bwMode="auto">
              <a:xfrm>
                <a:off x="344" y="3086"/>
                <a:ext cx="1860" cy="515"/>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solidFill>
                      <a:srgbClr val="C00000"/>
                    </a:solidFill>
                    <a:latin typeface="Tahoma" panose="020B0604030504040204" pitchFamily="34" charset="0"/>
                    <a:ea typeface="Tahoma" panose="020B0604030504040204" pitchFamily="34" charset="0"/>
                    <a:cs typeface="Tahoma" panose="020B0604030504040204" pitchFamily="34" charset="0"/>
                  </a:rPr>
                  <a:t>Sportif Başarı</a:t>
                </a:r>
              </a:p>
            </p:txBody>
          </p:sp>
          <p:sp>
            <p:nvSpPr>
              <p:cNvPr id="123" name="Rectangle 37"/>
              <p:cNvSpPr>
                <a:spLocks noChangeAspect="1" noChangeArrowheads="1"/>
              </p:cNvSpPr>
              <p:nvPr/>
            </p:nvSpPr>
            <p:spPr bwMode="auto">
              <a:xfrm>
                <a:off x="2194" y="3086"/>
                <a:ext cx="1860" cy="514"/>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Her yarışmada şampiyonluk hedefi; yıldızlar karması; başarısızlığa tahammül yok</a:t>
                </a:r>
              </a:p>
            </p:txBody>
          </p:sp>
          <p:sp>
            <p:nvSpPr>
              <p:cNvPr id="124" name="Rectangle 38"/>
              <p:cNvSpPr>
                <a:spLocks noChangeAspect="1" noChangeArrowheads="1"/>
              </p:cNvSpPr>
              <p:nvPr/>
            </p:nvSpPr>
            <p:spPr bwMode="auto">
              <a:xfrm>
                <a:off x="4052" y="3086"/>
                <a:ext cx="1860" cy="514"/>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Belirlenen hedefleri paylaş ve ulaş ama keyif veren futbol oyna; içinde yıldızları da olan takım oyunu</a:t>
                </a:r>
              </a:p>
            </p:txBody>
          </p:sp>
          <p:sp>
            <p:nvSpPr>
              <p:cNvPr id="125" name="Rectangle 39"/>
              <p:cNvSpPr>
                <a:spLocks noChangeAspect="1" noChangeArrowheads="1"/>
              </p:cNvSpPr>
              <p:nvPr/>
            </p:nvSpPr>
            <p:spPr bwMode="auto">
              <a:xfrm>
                <a:off x="344" y="3574"/>
                <a:ext cx="1860" cy="515"/>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100" b="1">
                    <a:solidFill>
                      <a:srgbClr val="C00000"/>
                    </a:solidFill>
                    <a:latin typeface="Tahoma" panose="020B0604030504040204" pitchFamily="34" charset="0"/>
                    <a:ea typeface="Tahoma" panose="020B0604030504040204" pitchFamily="34" charset="0"/>
                    <a:cs typeface="Tahoma" panose="020B0604030504040204" pitchFamily="34" charset="0"/>
                  </a:rPr>
                  <a:t>Yönetim Anlayışı</a:t>
                </a:r>
              </a:p>
            </p:txBody>
          </p:sp>
          <p:sp>
            <p:nvSpPr>
              <p:cNvPr id="126" name="Rectangle 40"/>
              <p:cNvSpPr>
                <a:spLocks noChangeAspect="1" noChangeArrowheads="1"/>
              </p:cNvSpPr>
              <p:nvPr/>
            </p:nvSpPr>
            <p:spPr bwMode="auto">
              <a:xfrm>
                <a:off x="2194" y="3574"/>
                <a:ext cx="1860" cy="514"/>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Ticari şirket mantığında, profesyonelce ama üye ve sosyal odaklı</a:t>
                </a:r>
              </a:p>
            </p:txBody>
          </p:sp>
          <p:sp>
            <p:nvSpPr>
              <p:cNvPr id="127" name="Rectangle 41"/>
              <p:cNvSpPr>
                <a:spLocks noChangeAspect="1" noChangeArrowheads="1"/>
              </p:cNvSpPr>
              <p:nvPr/>
            </p:nvSpPr>
            <p:spPr bwMode="auto">
              <a:xfrm>
                <a:off x="4052" y="3574"/>
                <a:ext cx="1860" cy="514"/>
              </a:xfrm>
              <a:prstGeom prst="rect">
                <a:avLst/>
              </a:prstGeom>
              <a:solidFill>
                <a:schemeClr val="bg1"/>
              </a:solidFill>
              <a:ln w="9525" algn="ctr">
                <a:solidFill>
                  <a:schemeClr val="tx1"/>
                </a:solidFill>
                <a:miter lim="800000"/>
                <a:headEnd/>
                <a:tailEnd/>
              </a:ln>
            </p:spPr>
            <p:txBody>
              <a:bodyPr anchor="ctr"/>
              <a:lstStyle>
                <a:lvl1pPr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eaLnBrk="1" hangingPunct="1">
                  <a:spcBef>
                    <a:spcPct val="0"/>
                  </a:spcBef>
                  <a:buFontTx/>
                  <a:buNone/>
                </a:pPr>
                <a:r>
                  <a:rPr lang="tr-TR" altLang="en-US" sz="1100">
                    <a:latin typeface="Tahoma" panose="020B0604030504040204" pitchFamily="34" charset="0"/>
                    <a:ea typeface="Tahoma" panose="020B0604030504040204" pitchFamily="34" charset="0"/>
                    <a:cs typeface="Tahoma" panose="020B0604030504040204" pitchFamily="34" charset="0"/>
                  </a:rPr>
                  <a:t>Ticari şirket mantığında, profesyonelce ama Real Madrid’den fazla üye ve sosyal odaklı</a:t>
                </a:r>
              </a:p>
            </p:txBody>
          </p:sp>
        </p:grpSp>
      </p:grpSp>
    </p:spTree>
    <p:extLst>
      <p:ext uri="{BB962C8B-B14F-4D97-AF65-F5344CB8AC3E}">
        <p14:creationId xmlns:p14="http://schemas.microsoft.com/office/powerpoint/2010/main" val="761177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22</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Manchester United-FC Barcelona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Vaka</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Analizleri</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242614" y="116632"/>
            <a:ext cx="8649866" cy="576064"/>
          </a:xfrm>
        </p:spPr>
        <p:txBody>
          <a:bodyPr>
            <a:normAutofit fontScale="77500" lnSpcReduction="20000"/>
          </a:bodyPr>
          <a:lstStyle/>
          <a:p>
            <a:pPr marL="0" indent="0" algn="ctr">
              <a:buNone/>
            </a:pPr>
            <a:r>
              <a:rPr lang="tr-TR" sz="2800" b="1" dirty="0">
                <a:solidFill>
                  <a:srgbClr val="FFCC00"/>
                </a:solidFill>
                <a:latin typeface="Tahoma" panose="020B0604030504040204" pitchFamily="34" charset="0"/>
                <a:ea typeface="Tahoma" panose="020B0604030504040204" pitchFamily="34" charset="0"/>
                <a:cs typeface="Tahoma" panose="020B0604030504040204" pitchFamily="34" charset="0"/>
              </a:rPr>
              <a:t>Analizler Sonrası Örnek Kulüplerin Temel Başarı Faktörleri</a:t>
            </a:r>
            <a:endParaRPr lang="en-GB" sz="28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pic>
        <p:nvPicPr>
          <p:cNvPr id="21"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6456" y="-17653"/>
            <a:ext cx="477520" cy="49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2"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l="14166" r="14896" b="52583"/>
          <a:stretch>
            <a:fillRect/>
          </a:stretch>
        </p:blipFill>
        <p:spPr bwMode="auto">
          <a:xfrm>
            <a:off x="0" y="-17222"/>
            <a:ext cx="466725" cy="4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43"/>
          <p:cNvGrpSpPr>
            <a:grpSpLocks/>
          </p:cNvGrpSpPr>
          <p:nvPr/>
        </p:nvGrpSpPr>
        <p:grpSpPr bwMode="auto">
          <a:xfrm>
            <a:off x="214313" y="620689"/>
            <a:ext cx="8715375" cy="5544616"/>
            <a:chOff x="504255" y="1138238"/>
            <a:chExt cx="8328984" cy="5354638"/>
          </a:xfrm>
        </p:grpSpPr>
        <p:sp>
          <p:nvSpPr>
            <p:cNvPr id="24" name="Rectangle 16"/>
            <p:cNvSpPr>
              <a:spLocks noChangeAspect="1" noChangeArrowheads="1"/>
            </p:cNvSpPr>
            <p:nvPr/>
          </p:nvSpPr>
          <p:spPr bwMode="auto">
            <a:xfrm>
              <a:off x="504255" y="1408113"/>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latin typeface="Tahoma" panose="020B0604030504040204" pitchFamily="34" charset="0"/>
                  <a:ea typeface="Tahoma" panose="020B0604030504040204" pitchFamily="34" charset="0"/>
                  <a:cs typeface="Tahoma" panose="020B0604030504040204" pitchFamily="34" charset="0"/>
                </a:rPr>
                <a:t>Stratejik Model</a:t>
              </a:r>
            </a:p>
          </p:txBody>
        </p:sp>
        <p:sp>
          <p:nvSpPr>
            <p:cNvPr id="25" name="Rectangle 17"/>
            <p:cNvSpPr>
              <a:spLocks noChangeAspect="1" noChangeArrowheads="1"/>
            </p:cNvSpPr>
            <p:nvPr/>
          </p:nvSpPr>
          <p:spPr bwMode="auto">
            <a:xfrm>
              <a:off x="504255" y="3843338"/>
              <a:ext cx="1904145" cy="411162"/>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Sponsorluk Gelirleri</a:t>
              </a:r>
            </a:p>
          </p:txBody>
        </p:sp>
        <p:sp>
          <p:nvSpPr>
            <p:cNvPr id="26" name="Rectangle 18"/>
            <p:cNvSpPr>
              <a:spLocks noChangeAspect="1" noChangeArrowheads="1"/>
            </p:cNvSpPr>
            <p:nvPr/>
          </p:nvSpPr>
          <p:spPr bwMode="auto">
            <a:xfrm>
              <a:off x="504255" y="4249738"/>
              <a:ext cx="1904145" cy="4635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Ticari Gelirler</a:t>
              </a:r>
            </a:p>
          </p:txBody>
        </p:sp>
        <p:sp>
          <p:nvSpPr>
            <p:cNvPr id="27" name="Rectangle 19"/>
            <p:cNvSpPr>
              <a:spLocks noChangeAspect="1" noChangeArrowheads="1"/>
            </p:cNvSpPr>
            <p:nvPr/>
          </p:nvSpPr>
          <p:spPr bwMode="auto">
            <a:xfrm>
              <a:off x="504255" y="4708525"/>
              <a:ext cx="1904145" cy="414338"/>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Maç Günü Gelirleri</a:t>
              </a:r>
            </a:p>
          </p:txBody>
        </p:sp>
        <p:sp>
          <p:nvSpPr>
            <p:cNvPr id="28" name="Rectangle 20"/>
            <p:cNvSpPr>
              <a:spLocks noChangeAspect="1" noChangeArrowheads="1"/>
            </p:cNvSpPr>
            <p:nvPr/>
          </p:nvSpPr>
          <p:spPr bwMode="auto">
            <a:xfrm>
              <a:off x="504255" y="5599114"/>
              <a:ext cx="1904145" cy="44767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Maliyet Yönetimi</a:t>
              </a:r>
            </a:p>
          </p:txBody>
        </p:sp>
        <p:sp>
          <p:nvSpPr>
            <p:cNvPr id="29" name="Rectangle 21"/>
            <p:cNvSpPr>
              <a:spLocks noChangeAspect="1" noChangeArrowheads="1"/>
            </p:cNvSpPr>
            <p:nvPr/>
          </p:nvSpPr>
          <p:spPr bwMode="auto">
            <a:xfrm>
              <a:off x="504255" y="3436938"/>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Yayın Gelirleri</a:t>
              </a:r>
            </a:p>
          </p:txBody>
        </p:sp>
        <p:sp>
          <p:nvSpPr>
            <p:cNvPr id="30" name="Rectangle 22"/>
            <p:cNvSpPr>
              <a:spLocks noChangeAspect="1" noChangeArrowheads="1"/>
            </p:cNvSpPr>
            <p:nvPr/>
          </p:nvSpPr>
          <p:spPr bwMode="auto">
            <a:xfrm>
              <a:off x="504255" y="3028950"/>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Sahada başarı</a:t>
              </a:r>
            </a:p>
          </p:txBody>
        </p:sp>
        <p:sp>
          <p:nvSpPr>
            <p:cNvPr id="31" name="Rectangle 23"/>
            <p:cNvSpPr>
              <a:spLocks noChangeAspect="1" noChangeArrowheads="1"/>
            </p:cNvSpPr>
            <p:nvPr/>
          </p:nvSpPr>
          <p:spPr bwMode="auto">
            <a:xfrm>
              <a:off x="504255" y="5111751"/>
              <a:ext cx="1904145" cy="48577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Maç Dışı Stadyum Gelirleri</a:t>
              </a:r>
            </a:p>
          </p:txBody>
        </p:sp>
        <p:sp>
          <p:nvSpPr>
            <p:cNvPr id="32" name="Rectangle 24"/>
            <p:cNvSpPr>
              <a:spLocks noChangeAspect="1" noChangeArrowheads="1"/>
            </p:cNvSpPr>
            <p:nvPr/>
          </p:nvSpPr>
          <p:spPr bwMode="auto">
            <a:xfrm>
              <a:off x="504255" y="6045201"/>
              <a:ext cx="1904145" cy="44767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Altyapı ve Oyuncu İzleme</a:t>
              </a:r>
            </a:p>
          </p:txBody>
        </p:sp>
        <p:sp>
          <p:nvSpPr>
            <p:cNvPr id="33" name="Rectangle 25"/>
            <p:cNvSpPr>
              <a:spLocks noChangeAspect="1" noChangeArrowheads="1"/>
            </p:cNvSpPr>
            <p:nvPr/>
          </p:nvSpPr>
          <p:spPr bwMode="auto">
            <a:xfrm>
              <a:off x="504255" y="2212975"/>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Yönetim Organizasyonu ve Devamlılığı</a:t>
              </a:r>
            </a:p>
          </p:txBody>
        </p:sp>
        <p:sp>
          <p:nvSpPr>
            <p:cNvPr id="34" name="Rectangle 26"/>
            <p:cNvSpPr>
              <a:spLocks noChangeAspect="1" noChangeArrowheads="1"/>
            </p:cNvSpPr>
            <p:nvPr/>
          </p:nvSpPr>
          <p:spPr bwMode="auto">
            <a:xfrm>
              <a:off x="504255" y="1804988"/>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İşletme Mantığı</a:t>
              </a:r>
            </a:p>
          </p:txBody>
        </p:sp>
        <p:sp>
          <p:nvSpPr>
            <p:cNvPr id="35" name="Rectangle 27"/>
            <p:cNvSpPr>
              <a:spLocks noChangeAspect="1" noChangeArrowheads="1"/>
            </p:cNvSpPr>
            <p:nvPr/>
          </p:nvSpPr>
          <p:spPr bwMode="auto">
            <a:xfrm>
              <a:off x="504255" y="2620963"/>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dirty="0">
                  <a:latin typeface="Tahoma" panose="020B0604030504040204" pitchFamily="34" charset="0"/>
                  <a:ea typeface="Tahoma" panose="020B0604030504040204" pitchFamily="34" charset="0"/>
                  <a:cs typeface="Tahoma" panose="020B0604030504040204" pitchFamily="34" charset="0"/>
                </a:rPr>
                <a:t>Yeniden Yapılandırma Modelleri</a:t>
              </a:r>
            </a:p>
          </p:txBody>
        </p:sp>
        <p:sp>
          <p:nvSpPr>
            <p:cNvPr id="36" name="Rectangle 28"/>
            <p:cNvSpPr>
              <a:spLocks noChangeAspect="1" noChangeArrowheads="1"/>
            </p:cNvSpPr>
            <p:nvPr/>
          </p:nvSpPr>
          <p:spPr bwMode="auto">
            <a:xfrm>
              <a:off x="2374684" y="1408113"/>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a:latin typeface="Tahoma" panose="020B0604030504040204" pitchFamily="34" charset="0"/>
                  <a:ea typeface="Tahoma" panose="020B0604030504040204" pitchFamily="34" charset="0"/>
                  <a:cs typeface="Tahoma" panose="020B0604030504040204" pitchFamily="34" charset="0"/>
                </a:rPr>
                <a:t>Stratejik Model</a:t>
              </a:r>
            </a:p>
          </p:txBody>
        </p:sp>
        <p:sp>
          <p:nvSpPr>
            <p:cNvPr id="37" name="Rectangle 29"/>
            <p:cNvSpPr>
              <a:spLocks noChangeAspect="1" noChangeArrowheads="1"/>
            </p:cNvSpPr>
            <p:nvPr/>
          </p:nvSpPr>
          <p:spPr bwMode="auto">
            <a:xfrm>
              <a:off x="2374684" y="3843338"/>
              <a:ext cx="6458555" cy="411162"/>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Günümüz ticari sportif gelirlerinin en önemli kalemlerinden. Tamamen kulübün markası, hedef kitlesi ve gücü ile Yönetiminin beceresiyle alakalı. Yaratıcı sponsorluk anlaşmaları var ve ciddi gelir sağlıyorlar.</a:t>
              </a:r>
            </a:p>
          </p:txBody>
        </p:sp>
        <p:sp>
          <p:nvSpPr>
            <p:cNvPr id="38" name="Rectangle 30"/>
            <p:cNvSpPr>
              <a:spLocks noChangeAspect="1" noChangeArrowheads="1"/>
            </p:cNvSpPr>
            <p:nvPr/>
          </p:nvSpPr>
          <p:spPr bwMode="auto">
            <a:xfrm>
              <a:off x="2374684" y="4249738"/>
              <a:ext cx="6458555" cy="4635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Kulüp yönetiminin ticari başarısı ile alakalı. Lisanslı ürünler, mağazalar, cafeler, futbol okulları, sponsorlarla ortaklıklar (telekom, finans, sportif markalarla), uluslararası açılım, taraftar kartları gibi gelir kaynakları eldeki iyi bir markayı ticari dev yapabilir (örn. Manchester United, Real Madrid, FC Barcelona) </a:t>
              </a:r>
            </a:p>
          </p:txBody>
        </p:sp>
        <p:sp>
          <p:nvSpPr>
            <p:cNvPr id="39" name="Rectangle 31"/>
            <p:cNvSpPr>
              <a:spLocks noChangeAspect="1" noChangeArrowheads="1"/>
            </p:cNvSpPr>
            <p:nvPr/>
          </p:nvSpPr>
          <p:spPr bwMode="auto">
            <a:xfrm>
              <a:off x="2374684" y="4708525"/>
              <a:ext cx="6458555" cy="414338"/>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Localar ve kombineler en önemli alanlar. Olayı sportif başarı endeksi dışına taşıyıp, kulüp üyeliği ön plana çıkan durumlarda daha başarılı işliyor.</a:t>
              </a:r>
            </a:p>
          </p:txBody>
        </p:sp>
        <p:sp>
          <p:nvSpPr>
            <p:cNvPr id="40" name="Rectangle 32"/>
            <p:cNvSpPr>
              <a:spLocks noChangeAspect="1" noChangeArrowheads="1"/>
            </p:cNvSpPr>
            <p:nvPr/>
          </p:nvSpPr>
          <p:spPr bwMode="auto">
            <a:xfrm>
              <a:off x="2374684" y="5599114"/>
              <a:ext cx="6458555" cy="44767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Operasyonel karlılık olmazsa devamlılık olmaz. Futboldaki finansal krizlerin hepsi sportif kadro ücret ve transferlerinden çıktı. Artık gelişmiş kulüpler bu konuda çok ciddi. %70 ve üstü ücret/ciro rasyosu batmaya davetiye anlamına geliyor.</a:t>
              </a:r>
            </a:p>
          </p:txBody>
        </p:sp>
        <p:sp>
          <p:nvSpPr>
            <p:cNvPr id="41" name="Rectangle 33"/>
            <p:cNvSpPr>
              <a:spLocks noChangeAspect="1" noChangeArrowheads="1"/>
            </p:cNvSpPr>
            <p:nvPr/>
          </p:nvSpPr>
          <p:spPr bwMode="auto">
            <a:xfrm>
              <a:off x="2374684" y="3436938"/>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Yayın gelirleri havuz olan ülkelerde az esnek olsa da, başarılı yönetimler bu gelirleri de arttırabiliyorlar (örn. diğer branş maçlar ve futbol antremanlarının olduğu kulüp kanalı).</a:t>
              </a:r>
            </a:p>
          </p:txBody>
        </p:sp>
        <p:sp>
          <p:nvSpPr>
            <p:cNvPr id="42" name="Rectangle 34"/>
            <p:cNvSpPr>
              <a:spLocks noChangeAspect="1" noChangeArrowheads="1"/>
            </p:cNvSpPr>
            <p:nvPr/>
          </p:nvSpPr>
          <p:spPr bwMode="auto">
            <a:xfrm>
              <a:off x="2374684" y="3028950"/>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Kulüplerin ana varlık amacıdır. Hiçbir sportif başarı olmadan ticari başarı olmaz ancak sportif başarı ticari başarı anlamına gelmez. Ulaşılabilir hedeflerle sürdürebilir sportif başarı amaç olmalıdır.</a:t>
              </a:r>
            </a:p>
          </p:txBody>
        </p:sp>
        <p:sp>
          <p:nvSpPr>
            <p:cNvPr id="43" name="Rectangle 35"/>
            <p:cNvSpPr>
              <a:spLocks noChangeAspect="1" noChangeArrowheads="1"/>
            </p:cNvSpPr>
            <p:nvPr/>
          </p:nvSpPr>
          <p:spPr bwMode="auto">
            <a:xfrm>
              <a:off x="2374684" y="5111751"/>
              <a:ext cx="6458555" cy="48577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Bu varlığın kullanımı arttırmaya yönelik önemli bir adım. İncelenen finansal anlamda başarılı kulüpler müze, stad turu, kurumsal yemekler, toplantılar, konferanslar, catering, kurumlar için sportif organizasyonlar gibi aktivitelerle €20 milyona kadar varan ek gelir sağlayabiliyor.</a:t>
              </a:r>
            </a:p>
          </p:txBody>
        </p:sp>
        <p:sp>
          <p:nvSpPr>
            <p:cNvPr id="44" name="Rectangle 36"/>
            <p:cNvSpPr>
              <a:spLocks noChangeAspect="1" noChangeArrowheads="1"/>
            </p:cNvSpPr>
            <p:nvPr/>
          </p:nvSpPr>
          <p:spPr bwMode="auto">
            <a:xfrm>
              <a:off x="2374684" y="6045201"/>
              <a:ext cx="6458555" cy="447675"/>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Maliyet yönetiminin en etkili kaynağı. En başarılı küresel marka ve ulusal yıldızlar bu yolla hem sportif, hem ticari başarıyı sağlıyorlar (örn. Ajax, Manchester United, FC Barcelona).</a:t>
              </a:r>
            </a:p>
          </p:txBody>
        </p:sp>
        <p:sp>
          <p:nvSpPr>
            <p:cNvPr id="45" name="Rectangle 37"/>
            <p:cNvSpPr>
              <a:spLocks noChangeAspect="1" noChangeArrowheads="1"/>
            </p:cNvSpPr>
            <p:nvPr/>
          </p:nvSpPr>
          <p:spPr bwMode="auto">
            <a:xfrm>
              <a:off x="2374684" y="2212975"/>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Kulüp organizasyonu şirket gibi yapılanıp, şirket mantığında olmalı; icra ve denetim ayrılmalı. Ana hissedar dernek de olabilir, şahıs da; önemli olan doğru yönetim organizasyonudur.</a:t>
              </a:r>
            </a:p>
          </p:txBody>
        </p:sp>
        <p:sp>
          <p:nvSpPr>
            <p:cNvPr id="46" name="Rectangle 38"/>
            <p:cNvSpPr>
              <a:spLocks noChangeAspect="1" noChangeArrowheads="1"/>
            </p:cNvSpPr>
            <p:nvPr/>
          </p:nvSpPr>
          <p:spPr bwMode="auto">
            <a:xfrm>
              <a:off x="2374684" y="1804988"/>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Günümüz anlayışı içerisinde artık kulüpler ticari işletmeler gibi yapılanıp, o şekilde yönetilmelidir. Sportif başarı ticari kara dönüştürülüyorsa anlamlıdır.</a:t>
              </a:r>
            </a:p>
          </p:txBody>
        </p:sp>
        <p:sp>
          <p:nvSpPr>
            <p:cNvPr id="47" name="Rectangle 39"/>
            <p:cNvSpPr>
              <a:spLocks noChangeAspect="1" noChangeArrowheads="1"/>
            </p:cNvSpPr>
            <p:nvPr/>
          </p:nvSpPr>
          <p:spPr bwMode="auto">
            <a:xfrm>
              <a:off x="2374684" y="2620963"/>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Model bir net bir plan dahilinde başlamalı. Süratli olmalı; net ve kontrol edilebilir hedefleri olmalı. Reformu başlatacak nakit girişi için varlık satışı ve varlık satışı dışı modeller mevcut. </a:t>
              </a:r>
            </a:p>
          </p:txBody>
        </p:sp>
        <p:sp>
          <p:nvSpPr>
            <p:cNvPr id="48" name="Rectangle 40"/>
            <p:cNvSpPr>
              <a:spLocks noChangeAspect="1" noChangeArrowheads="1"/>
            </p:cNvSpPr>
            <p:nvPr/>
          </p:nvSpPr>
          <p:spPr bwMode="auto">
            <a:xfrm>
              <a:off x="504255" y="1392238"/>
              <a:ext cx="190414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b="1">
                  <a:latin typeface="Tahoma" panose="020B0604030504040204" pitchFamily="34" charset="0"/>
                  <a:ea typeface="Tahoma" panose="020B0604030504040204" pitchFamily="34" charset="0"/>
                  <a:cs typeface="Tahoma" panose="020B0604030504040204" pitchFamily="34" charset="0"/>
                </a:rPr>
                <a:t>Stratejik Model</a:t>
              </a:r>
            </a:p>
          </p:txBody>
        </p:sp>
        <p:sp>
          <p:nvSpPr>
            <p:cNvPr id="49" name="Rectangle 41"/>
            <p:cNvSpPr>
              <a:spLocks noChangeAspect="1" noChangeArrowheads="1"/>
            </p:cNvSpPr>
            <p:nvPr/>
          </p:nvSpPr>
          <p:spPr bwMode="auto">
            <a:xfrm>
              <a:off x="2374684" y="1392238"/>
              <a:ext cx="6458555" cy="412750"/>
            </a:xfrm>
            <a:prstGeom prst="rect">
              <a:avLst/>
            </a:prstGeom>
            <a:solidFill>
              <a:schemeClr val="bg1"/>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000" dirty="0">
                  <a:latin typeface="Tahoma" panose="020B0604030504040204" pitchFamily="34" charset="0"/>
                  <a:ea typeface="Tahoma" panose="020B0604030504040204" pitchFamily="34" charset="0"/>
                  <a:cs typeface="Tahoma" panose="020B0604030504040204" pitchFamily="34" charset="0"/>
                </a:rPr>
                <a:t>Kulüp kendi kaynaklarına ve konumuna göre bir model seçmelidir. Her kulüp kendine uygun ve uygulayabileceği modelle uygulama ve devamlılıkta olursa başarılı olabilir.</a:t>
              </a:r>
            </a:p>
          </p:txBody>
        </p:sp>
        <p:sp>
          <p:nvSpPr>
            <p:cNvPr id="50" name="Rectangle 42"/>
            <p:cNvSpPr>
              <a:spLocks noChangeAspect="1" noChangeArrowheads="1"/>
            </p:cNvSpPr>
            <p:nvPr/>
          </p:nvSpPr>
          <p:spPr bwMode="auto">
            <a:xfrm>
              <a:off x="504255" y="1138238"/>
              <a:ext cx="1904145" cy="260350"/>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dirty="0">
                  <a:solidFill>
                    <a:srgbClr val="C00000"/>
                  </a:solidFill>
                  <a:latin typeface="Tahoma" panose="020B0604030504040204" pitchFamily="34" charset="0"/>
                  <a:ea typeface="Tahoma" panose="020B0604030504040204" pitchFamily="34" charset="0"/>
                  <a:cs typeface="Tahoma" panose="020B0604030504040204" pitchFamily="34" charset="0"/>
                </a:rPr>
                <a:t>Başarı Faktörü</a:t>
              </a:r>
            </a:p>
          </p:txBody>
        </p:sp>
        <p:sp>
          <p:nvSpPr>
            <p:cNvPr id="51" name="Rectangle 43"/>
            <p:cNvSpPr>
              <a:spLocks noChangeAspect="1" noChangeArrowheads="1"/>
            </p:cNvSpPr>
            <p:nvPr/>
          </p:nvSpPr>
          <p:spPr bwMode="auto">
            <a:xfrm>
              <a:off x="2374684" y="1138238"/>
              <a:ext cx="6458555" cy="260350"/>
            </a:xfrm>
            <a:prstGeom prst="rect">
              <a:avLst/>
            </a:prstGeom>
            <a:solidFill>
              <a:srgbClr val="FFC000"/>
            </a:solidFill>
            <a:ln w="9525" algn="ctr">
              <a:solidFill>
                <a:schemeClr val="tx1"/>
              </a:solidFill>
              <a:miter lim="800000"/>
              <a:headEnd/>
              <a:tailEnd/>
            </a:ln>
          </p:spPr>
          <p:txBody>
            <a:bodyPr anchor="ctr"/>
            <a:lstStyle>
              <a:lvl1pPr marL="88900" indent="-88900" eaLnBrk="0" hangingPunct="0">
                <a:spcBef>
                  <a:spcPct val="20000"/>
                </a:spcBef>
                <a:buChar char="•"/>
                <a:defRPr sz="3200">
                  <a:solidFill>
                    <a:schemeClr val="tx1"/>
                  </a:solidFill>
                  <a:latin typeface="Century Gothic" pitchFamily="34" charset="0"/>
                </a:defRPr>
              </a:lvl1pPr>
              <a:lvl2pPr marL="742950" indent="-285750" eaLnBrk="0" hangingPunct="0">
                <a:spcBef>
                  <a:spcPct val="20000"/>
                </a:spcBef>
                <a:buChar char="–"/>
                <a:defRPr sz="2800">
                  <a:solidFill>
                    <a:schemeClr val="tx1"/>
                  </a:solidFill>
                  <a:latin typeface="Century Gothic" pitchFamily="34" charset="0"/>
                </a:defRPr>
              </a:lvl2pPr>
              <a:lvl3pPr marL="1143000" indent="-228600" eaLnBrk="0" hangingPunct="0">
                <a:spcBef>
                  <a:spcPct val="20000"/>
                </a:spcBef>
                <a:buChar char="•"/>
                <a:defRPr sz="2400">
                  <a:solidFill>
                    <a:schemeClr val="tx1"/>
                  </a:solidFill>
                  <a:latin typeface="Century Gothic" pitchFamily="34" charset="0"/>
                </a:defRPr>
              </a:lvl3pPr>
              <a:lvl4pPr marL="1600200" indent="-228600" eaLnBrk="0" hangingPunct="0">
                <a:spcBef>
                  <a:spcPct val="20000"/>
                </a:spcBef>
                <a:buChar char="–"/>
                <a:defRPr sz="2000">
                  <a:solidFill>
                    <a:schemeClr val="tx1"/>
                  </a:solidFill>
                  <a:latin typeface="Century Gothic" pitchFamily="34" charset="0"/>
                </a:defRPr>
              </a:lvl4pPr>
              <a:lvl5pPr marL="2057400" indent="-228600" eaLnBrk="0" hangingPunct="0">
                <a:spcBef>
                  <a:spcPct val="20000"/>
                </a:spcBef>
                <a:buChar char="»"/>
                <a:defRPr sz="2000">
                  <a:solidFill>
                    <a:schemeClr val="tx1"/>
                  </a:solidFill>
                  <a:latin typeface="Century Gothic" pitchFamily="34" charset="0"/>
                </a:defRPr>
              </a:lvl5pPr>
              <a:lvl6pPr marL="2514600" indent="-228600" eaLnBrk="0" fontAlgn="base" hangingPunct="0">
                <a:spcBef>
                  <a:spcPct val="20000"/>
                </a:spcBef>
                <a:spcAft>
                  <a:spcPct val="0"/>
                </a:spcAft>
                <a:buChar char="»"/>
                <a:defRPr sz="2000">
                  <a:solidFill>
                    <a:schemeClr val="tx1"/>
                  </a:solidFill>
                  <a:latin typeface="Century Gothic" pitchFamily="34" charset="0"/>
                </a:defRPr>
              </a:lvl6pPr>
              <a:lvl7pPr marL="2971800" indent="-228600" eaLnBrk="0" fontAlgn="base" hangingPunct="0">
                <a:spcBef>
                  <a:spcPct val="20000"/>
                </a:spcBef>
                <a:spcAft>
                  <a:spcPct val="0"/>
                </a:spcAft>
                <a:buChar char="»"/>
                <a:defRPr sz="2000">
                  <a:solidFill>
                    <a:schemeClr val="tx1"/>
                  </a:solidFill>
                  <a:latin typeface="Century Gothic" pitchFamily="34" charset="0"/>
                </a:defRPr>
              </a:lvl7pPr>
              <a:lvl8pPr marL="3429000" indent="-228600" eaLnBrk="0" fontAlgn="base" hangingPunct="0">
                <a:spcBef>
                  <a:spcPct val="20000"/>
                </a:spcBef>
                <a:spcAft>
                  <a:spcPct val="0"/>
                </a:spcAft>
                <a:buChar char="»"/>
                <a:defRPr sz="2000">
                  <a:solidFill>
                    <a:schemeClr val="tx1"/>
                  </a:solidFill>
                  <a:latin typeface="Century Gothic" pitchFamily="34" charset="0"/>
                </a:defRPr>
              </a:lvl8pPr>
              <a:lvl9pPr marL="3886200" indent="-228600" eaLnBrk="0" fontAlgn="base" hangingPunct="0">
                <a:spcBef>
                  <a:spcPct val="20000"/>
                </a:spcBef>
                <a:spcAft>
                  <a:spcPct val="0"/>
                </a:spcAft>
                <a:buChar char="»"/>
                <a:defRPr sz="2000">
                  <a:solidFill>
                    <a:schemeClr val="tx1"/>
                  </a:solidFill>
                  <a:latin typeface="Century Gothic" pitchFamily="34" charset="0"/>
                </a:defRPr>
              </a:lvl9pPr>
            </a:lstStyle>
            <a:p>
              <a:pPr algn="ctr" eaLnBrk="1" hangingPunct="1">
                <a:spcBef>
                  <a:spcPct val="0"/>
                </a:spcBef>
                <a:buFontTx/>
                <a:buNone/>
              </a:pPr>
              <a:r>
                <a:rPr lang="tr-TR" altLang="en-US" sz="1200" b="1">
                  <a:solidFill>
                    <a:srgbClr val="C00000"/>
                  </a:solidFill>
                  <a:latin typeface="Tahoma" panose="020B0604030504040204" pitchFamily="34" charset="0"/>
                  <a:ea typeface="Tahoma" panose="020B0604030504040204" pitchFamily="34" charset="0"/>
                  <a:cs typeface="Tahoma" panose="020B0604030504040204" pitchFamily="34" charset="0"/>
                </a:rPr>
                <a:t>Başarılı Kulüplerden Öğrenimler</a:t>
              </a:r>
            </a:p>
          </p:txBody>
        </p:sp>
      </p:grpSp>
    </p:spTree>
    <p:extLst>
      <p:ext uri="{BB962C8B-B14F-4D97-AF65-F5344CB8AC3E}">
        <p14:creationId xmlns:p14="http://schemas.microsoft.com/office/powerpoint/2010/main" val="3452532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23</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T</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ürk</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Futbolu </a:t>
            </a: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Açısından</a:t>
            </a:r>
            <a:r>
              <a:rPr kumimoji="0" lang="tr-TR" sz="1200" b="1" i="0" u="none" strike="noStrike" kern="1200" cap="none" spc="0" normalizeH="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 Dersler </a:t>
            </a:r>
            <a:endPar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242614" y="116632"/>
            <a:ext cx="8649866" cy="576064"/>
          </a:xfrm>
        </p:spPr>
        <p:txBody>
          <a:bodyPr>
            <a:normAutofit fontScale="77500" lnSpcReduction="20000"/>
          </a:bodyPr>
          <a:lstStyle/>
          <a:p>
            <a:pPr marL="0" indent="0" algn="ctr">
              <a:buNone/>
            </a:pPr>
            <a:r>
              <a:rPr lang="tr-TR" sz="2800" b="1" dirty="0">
                <a:solidFill>
                  <a:srgbClr val="FFCC00"/>
                </a:solidFill>
                <a:latin typeface="Tahoma" panose="020B0604030504040204" pitchFamily="34" charset="0"/>
                <a:ea typeface="Tahoma" panose="020B0604030504040204" pitchFamily="34" charset="0"/>
                <a:cs typeface="Tahoma" panose="020B0604030504040204" pitchFamily="34" charset="0"/>
              </a:rPr>
              <a:t>Endüstri Analizinden Türk Futbolu açısından Çıkan Dersler</a:t>
            </a:r>
            <a:endParaRPr lang="en-GB" sz="28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52" name="3 Slayt Numarası Yer Tutucusu"/>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p>
        </p:txBody>
      </p:sp>
      <p:cxnSp>
        <p:nvCxnSpPr>
          <p:cNvPr id="53" name="Straight Connector 23"/>
          <p:cNvCxnSpPr/>
          <p:nvPr/>
        </p:nvCxnSpPr>
        <p:spPr>
          <a:xfrm>
            <a:off x="73030" y="1628800"/>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4" name="Straight Connector 27"/>
          <p:cNvCxnSpPr/>
          <p:nvPr/>
        </p:nvCxnSpPr>
        <p:spPr>
          <a:xfrm>
            <a:off x="73606" y="1052736"/>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5" name="Straight Connector 30"/>
          <p:cNvCxnSpPr/>
          <p:nvPr/>
        </p:nvCxnSpPr>
        <p:spPr>
          <a:xfrm>
            <a:off x="121613" y="3212976"/>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6" name="Straight Connector 31"/>
          <p:cNvCxnSpPr/>
          <p:nvPr/>
        </p:nvCxnSpPr>
        <p:spPr>
          <a:xfrm>
            <a:off x="113853" y="2420888"/>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sp>
        <p:nvSpPr>
          <p:cNvPr id="57" name="RbNavigator"/>
          <p:cNvSpPr txBox="1"/>
          <p:nvPr>
            <p:custDataLst>
              <p:tags r:id="rId1"/>
            </p:custDataLst>
          </p:nvPr>
        </p:nvSpPr>
        <p:spPr>
          <a:xfrm>
            <a:off x="-22196" y="1160900"/>
            <a:ext cx="286413" cy="323884"/>
          </a:xfrm>
          <a:prstGeom prst="rect">
            <a:avLst/>
          </a:prstGeom>
          <a:noFill/>
          <a:ln w="9525">
            <a:noFill/>
          </a:ln>
        </p:spPr>
        <p:txBody>
          <a:bodyPr vert="horz" wrap="none" lIns="0" tIns="0" rIns="0" bIns="0" rtlCol="0" anchor="ctr">
            <a:noAutofit/>
          </a:bodyPr>
          <a:lstStyle/>
          <a:p>
            <a:pPr algn="r">
              <a:lnSpc>
                <a:spcPct val="93000"/>
              </a:lnSpc>
            </a:pPr>
            <a:r>
              <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rPr>
              <a:t>2</a:t>
            </a:r>
          </a:p>
        </p:txBody>
      </p:sp>
      <p:sp>
        <p:nvSpPr>
          <p:cNvPr id="58" name="Rectangle 22"/>
          <p:cNvSpPr>
            <a:spLocks noChangeArrowheads="1"/>
          </p:cNvSpPr>
          <p:nvPr>
            <p:custDataLst>
              <p:tags r:id="rId2"/>
            </p:custDataLst>
          </p:nvPr>
        </p:nvSpPr>
        <p:spPr bwMode="auto">
          <a:xfrm>
            <a:off x="432489" y="1125905"/>
            <a:ext cx="8548247" cy="430887"/>
          </a:xfrm>
          <a:prstGeom prst="rect">
            <a:avLst/>
          </a:prstGeom>
          <a:noFill/>
          <a:ln w="6350" algn="ctr">
            <a:noFill/>
            <a:miter lim="800000"/>
            <a:headEnd/>
            <a:tailEnd/>
          </a:ln>
        </p:spPr>
        <p:txBody>
          <a:bodyPr wrap="square" lIns="0" tIns="0" rIns="0" bIns="0" anchor="b">
            <a:spAutoFit/>
          </a:bodyPr>
          <a:lstStyle/>
          <a:p>
            <a:pPr marL="0" marR="0" lvl="1" defTabSz="330200" eaLnBrk="1" fontAlgn="auto" latinLnBrk="0" hangingPunct="1">
              <a:lnSpc>
                <a:spcPct val="100000"/>
              </a:lnSpc>
              <a:spcBef>
                <a:spcPts val="0"/>
              </a:spcBef>
              <a:spcAft>
                <a:spcPts val="0"/>
              </a:spcAft>
              <a:buClrTx/>
              <a:buSzTx/>
              <a:tabLst/>
              <a:defRPr/>
            </a:pPr>
            <a:r>
              <a:rPr lang="tr-TR" sz="1400" b="0" dirty="0">
                <a:latin typeface="Tahoma" panose="020B0604030504040204" pitchFamily="34" charset="0"/>
                <a:ea typeface="Tahoma" panose="020B0604030504040204" pitchFamily="34" charset="0"/>
                <a:cs typeface="Tahoma" panose="020B0604030504040204" pitchFamily="34" charset="0"/>
              </a:rPr>
              <a:t>Yüksek büyümeye rağmen endüstride sistematik karlılık sağlanamamış.  </a:t>
            </a:r>
            <a:r>
              <a:rPr lang="tr-TR" sz="1400" dirty="0">
                <a:latin typeface="Tahoma" panose="020B0604030504040204" pitchFamily="34" charset="0"/>
                <a:ea typeface="Tahoma" panose="020B0604030504040204" pitchFamily="34" charset="0"/>
                <a:cs typeface="Tahoma" panose="020B0604030504040204" pitchFamily="34" charset="0"/>
              </a:rPr>
              <a:t>Artan oyuncu ücretleri bu durumun  nedenlerinden biri olsa da, ana sorun kulüplerin yapısı ve yönetim anlayışı.</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9" name="RbNavigator"/>
          <p:cNvSpPr txBox="1"/>
          <p:nvPr>
            <p:custDataLst>
              <p:tags r:id="rId3"/>
            </p:custDataLst>
          </p:nvPr>
        </p:nvSpPr>
        <p:spPr>
          <a:xfrm>
            <a:off x="-21593" y="548680"/>
            <a:ext cx="286413" cy="323884"/>
          </a:xfrm>
          <a:prstGeom prst="rect">
            <a:avLst/>
          </a:prstGeom>
          <a:noFill/>
          <a:ln w="9525">
            <a:noFill/>
          </a:ln>
        </p:spPr>
        <p:txBody>
          <a:bodyPr vert="horz" wrap="none" lIns="0" tIns="0" rIns="0" bIns="0" rtlCol="0" anchor="ctr">
            <a:noAutofit/>
          </a:bodyPr>
          <a:lstStyle/>
          <a:p>
            <a:pPr algn="r">
              <a:lnSpc>
                <a:spcPct val="93000"/>
              </a:lnSpc>
            </a:pPr>
            <a:r>
              <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rPr>
              <a:t>1</a:t>
            </a:r>
          </a:p>
        </p:txBody>
      </p:sp>
      <p:sp>
        <p:nvSpPr>
          <p:cNvPr id="60" name="Rectangle 22"/>
          <p:cNvSpPr>
            <a:spLocks noChangeArrowheads="1"/>
          </p:cNvSpPr>
          <p:nvPr>
            <p:custDataLst>
              <p:tags r:id="rId4"/>
            </p:custDataLst>
          </p:nvPr>
        </p:nvSpPr>
        <p:spPr bwMode="auto">
          <a:xfrm>
            <a:off x="433822" y="548681"/>
            <a:ext cx="8437371" cy="430887"/>
          </a:xfrm>
          <a:prstGeom prst="rect">
            <a:avLst/>
          </a:prstGeom>
          <a:noFill/>
          <a:ln w="6350" algn="ctr">
            <a:noFill/>
            <a:miter lim="800000"/>
            <a:headEnd/>
            <a:tailEnd/>
          </a:ln>
        </p:spPr>
        <p:txBody>
          <a:bodyPr wrap="square" lIns="0" tIns="0" rIns="0" bIns="0" anchor="b">
            <a:spAutoFit/>
          </a:bodyPr>
          <a:lstStyle/>
          <a:p>
            <a:pPr marL="0" marR="0" lvl="1" defTabSz="330200" eaLnBrk="1" fontAlgn="auto" latinLnBrk="0" hangingPunct="1">
              <a:lnSpc>
                <a:spcPct val="100000"/>
              </a:lnSpc>
              <a:spcBef>
                <a:spcPts val="0"/>
              </a:spcBef>
              <a:spcAft>
                <a:spcPts val="0"/>
              </a:spcAft>
              <a:buClrTx/>
              <a:buSzTx/>
              <a:tabLst/>
              <a:defRPr/>
            </a:pPr>
            <a:r>
              <a:rPr lang="tr-TR" sz="1400" b="0" kern="0" dirty="0">
                <a:latin typeface="Tahoma" panose="020B0604030504040204" pitchFamily="34" charset="0"/>
                <a:ea typeface="Tahoma" panose="020B0604030504040204" pitchFamily="34" charset="0"/>
                <a:cs typeface="Tahoma" panose="020B0604030504040204" pitchFamily="34" charset="0"/>
              </a:rPr>
              <a:t>Avrupa futbol endüstrisi, küresel ekonomiden daha hızlı büyümekte. Türkiye Ligi Avrupa’daki en büyük 7. lig konumunda.</a:t>
            </a:r>
            <a:endParaRPr kumimoji="0" lang="en-US" sz="14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1" name="Rectangle 22"/>
          <p:cNvSpPr>
            <a:spLocks noChangeArrowheads="1"/>
          </p:cNvSpPr>
          <p:nvPr>
            <p:custDataLst>
              <p:tags r:id="rId5"/>
            </p:custDataLst>
          </p:nvPr>
        </p:nvSpPr>
        <p:spPr bwMode="auto">
          <a:xfrm>
            <a:off x="397627" y="3284984"/>
            <a:ext cx="8563687" cy="646331"/>
          </a:xfrm>
          <a:prstGeom prst="rect">
            <a:avLst/>
          </a:prstGeom>
          <a:noFill/>
          <a:ln w="6350" algn="ctr">
            <a:noFill/>
            <a:miter lim="800000"/>
            <a:headEnd/>
            <a:tailEnd/>
          </a:ln>
        </p:spPr>
        <p:txBody>
          <a:bodyPr wrap="square" lIns="0" tIns="0" rIns="0" bIns="0" anchor="b">
            <a:spAutoFit/>
          </a:bodyPr>
          <a:lstStyle/>
          <a:p>
            <a:pPr marL="0" lvl="1" defTabSz="330200" fontAlgn="auto">
              <a:spcBef>
                <a:spcPts val="0"/>
              </a:spcBef>
              <a:spcAft>
                <a:spcPts val="0"/>
              </a:spcAft>
              <a:defRPr/>
            </a:pPr>
            <a:r>
              <a:rPr kumimoji="0" lang="tr-TR" sz="14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Sportif başarı ile ücretler ve gelirler arasında korelasyon mevcuttur.</a:t>
            </a:r>
            <a:r>
              <a:rPr kumimoji="0" lang="tr-TR" sz="1400" b="0" i="0" u="none" strike="noStrike" kern="0" cap="none" spc="0" normalizeH="0" noProof="0" dirty="0">
                <a:ln>
                  <a:noFill/>
                </a:ln>
                <a:effectLst/>
                <a:uLnTx/>
                <a:uFillTx/>
                <a:latin typeface="Tahoma" panose="020B0604030504040204" pitchFamily="34" charset="0"/>
                <a:ea typeface="Tahoma" panose="020B0604030504040204" pitchFamily="34" charset="0"/>
                <a:cs typeface="Tahoma" panose="020B0604030504040204" pitchFamily="34" charset="0"/>
              </a:rPr>
              <a:t> Ancak sportif başarı ile karlılık arasında bir korelasyon yoktur. Diğer bir deyişle oyuncu ücretlerini ve gelir/giderlerini iyi yöneten kulüpler kar elde edebilmektedirler.</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2" name="RbNavigator"/>
          <p:cNvSpPr txBox="1"/>
          <p:nvPr>
            <p:custDataLst>
              <p:tags r:id="rId6"/>
            </p:custDataLst>
          </p:nvPr>
        </p:nvSpPr>
        <p:spPr>
          <a:xfrm>
            <a:off x="-36512" y="3393148"/>
            <a:ext cx="286413" cy="323884"/>
          </a:xfrm>
          <a:prstGeom prst="rect">
            <a:avLst/>
          </a:prstGeom>
          <a:noFill/>
          <a:ln w="9525">
            <a:noFill/>
          </a:ln>
        </p:spPr>
        <p:txBody>
          <a:bodyPr vert="horz" wrap="none" lIns="0" tIns="0" rIns="0" bIns="0" rtlCol="0" anchor="ctr">
            <a:noAutofit/>
          </a:bodyPr>
          <a:lstStyle/>
          <a:p>
            <a:pPr algn="r">
              <a:lnSpc>
                <a:spcPct val="93000"/>
              </a:lnSpc>
            </a:pPr>
            <a:r>
              <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rPr>
              <a:t>5</a:t>
            </a:r>
          </a:p>
        </p:txBody>
      </p:sp>
      <p:sp>
        <p:nvSpPr>
          <p:cNvPr id="63" name="Rectangle 22"/>
          <p:cNvSpPr>
            <a:spLocks noChangeArrowheads="1"/>
          </p:cNvSpPr>
          <p:nvPr>
            <p:custDataLst>
              <p:tags r:id="rId7"/>
            </p:custDataLst>
          </p:nvPr>
        </p:nvSpPr>
        <p:spPr bwMode="auto">
          <a:xfrm>
            <a:off x="349019" y="1684440"/>
            <a:ext cx="8437371" cy="646331"/>
          </a:xfrm>
          <a:prstGeom prst="rect">
            <a:avLst/>
          </a:prstGeom>
          <a:noFill/>
          <a:ln w="6350" algn="ctr">
            <a:noFill/>
            <a:miter lim="800000"/>
            <a:headEnd/>
            <a:tailEnd/>
          </a:ln>
        </p:spPr>
        <p:txBody>
          <a:bodyPr wrap="square" lIns="0" tIns="0" rIns="0" bIns="0" anchor="b">
            <a:spAutoFit/>
          </a:bodyPr>
          <a:lstStyle/>
          <a:p>
            <a:pPr marL="0" lvl="1" defTabSz="330200" fontAlgn="auto">
              <a:spcBef>
                <a:spcPts val="0"/>
              </a:spcBef>
              <a:spcAft>
                <a:spcPts val="0"/>
              </a:spcAft>
              <a:defRPr/>
            </a:pPr>
            <a:r>
              <a:rPr lang="tr-TR" sz="1400" b="0" kern="0" dirty="0">
                <a:latin typeface="Tahoma" panose="020B0604030504040204" pitchFamily="34" charset="0"/>
                <a:ea typeface="Tahoma" panose="020B0604030504040204" pitchFamily="34" charset="0"/>
                <a:cs typeface="Tahoma" panose="020B0604030504040204" pitchFamily="34" charset="0"/>
              </a:rPr>
              <a:t>Bu nedenlerle birçok kulüp mali krize girmiştir. Kriz nedenleri her kulüp için farklı olmakla birlikte, mali istikrarsızlığın sportif performansı olumsuz etkilediği kesin olarak görülmüştür. Dolayısıyla kulüplerin ana amacı kar etmek olmasa dahi, ekonomik açıdan sürdürülebilirliği yakalamak bir zorunluluktur.</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4" name="RbNavigator"/>
          <p:cNvSpPr txBox="1"/>
          <p:nvPr>
            <p:custDataLst>
              <p:tags r:id="rId8"/>
            </p:custDataLst>
          </p:nvPr>
        </p:nvSpPr>
        <p:spPr>
          <a:xfrm>
            <a:off x="-36512" y="1808972"/>
            <a:ext cx="286413" cy="323884"/>
          </a:xfrm>
          <a:prstGeom prst="rect">
            <a:avLst/>
          </a:prstGeom>
          <a:noFill/>
          <a:ln w="9525">
            <a:noFill/>
          </a:ln>
        </p:spPr>
        <p:txBody>
          <a:bodyPr vert="horz" wrap="none" lIns="0" tIns="0" rIns="0" bIns="0" rtlCol="0" anchor="ctr">
            <a:noAutofit/>
          </a:bodyPr>
          <a:lstStyle/>
          <a:p>
            <a:pPr algn="r">
              <a:lnSpc>
                <a:spcPct val="93000"/>
              </a:lnSpc>
            </a:pPr>
            <a:r>
              <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rPr>
              <a:t>3</a:t>
            </a:r>
          </a:p>
        </p:txBody>
      </p:sp>
      <p:sp>
        <p:nvSpPr>
          <p:cNvPr id="65" name="RbNavigator"/>
          <p:cNvSpPr txBox="1"/>
          <p:nvPr>
            <p:custDataLst>
              <p:tags r:id="rId9"/>
            </p:custDataLst>
          </p:nvPr>
        </p:nvSpPr>
        <p:spPr>
          <a:xfrm>
            <a:off x="-36512" y="2564904"/>
            <a:ext cx="286413" cy="323884"/>
          </a:xfrm>
          <a:prstGeom prst="rect">
            <a:avLst/>
          </a:prstGeom>
          <a:noFill/>
          <a:ln w="9525">
            <a:noFill/>
          </a:ln>
        </p:spPr>
        <p:txBody>
          <a:bodyPr vert="horz" wrap="none" lIns="0" tIns="0" rIns="0" bIns="0" rtlCol="0" anchor="ctr">
            <a:noAutofit/>
          </a:bodyPr>
          <a:lstStyle/>
          <a:p>
            <a:pPr algn="r">
              <a:lnSpc>
                <a:spcPct val="93000"/>
              </a:lnSpc>
            </a:pPr>
            <a:r>
              <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rPr>
              <a:t>4</a:t>
            </a:r>
          </a:p>
        </p:txBody>
      </p:sp>
      <p:sp>
        <p:nvSpPr>
          <p:cNvPr id="66" name="Rectangle 65"/>
          <p:cNvSpPr>
            <a:spLocks noChangeArrowheads="1"/>
          </p:cNvSpPr>
          <p:nvPr>
            <p:custDataLst>
              <p:tags r:id="rId10"/>
            </p:custDataLst>
          </p:nvPr>
        </p:nvSpPr>
        <p:spPr bwMode="auto">
          <a:xfrm>
            <a:off x="339399" y="2494637"/>
            <a:ext cx="8437371" cy="646331"/>
          </a:xfrm>
          <a:prstGeom prst="rect">
            <a:avLst/>
          </a:prstGeom>
          <a:noFill/>
          <a:ln w="6350" algn="ctr">
            <a:noFill/>
            <a:miter lim="800000"/>
            <a:headEnd/>
            <a:tailEnd/>
          </a:ln>
        </p:spPr>
        <p:txBody>
          <a:bodyPr wrap="square" lIns="0" tIns="0" rIns="0" bIns="0" anchor="b">
            <a:spAutoFit/>
          </a:bodyPr>
          <a:lstStyle/>
          <a:p>
            <a:pPr marL="0" marR="0" lvl="1" defTabSz="330200" eaLnBrk="1" fontAlgn="auto" latinLnBrk="0" hangingPunct="1">
              <a:lnSpc>
                <a:spcPct val="100000"/>
              </a:lnSpc>
              <a:spcBef>
                <a:spcPts val="0"/>
              </a:spcBef>
              <a:spcAft>
                <a:spcPts val="0"/>
              </a:spcAft>
              <a:buClrTx/>
              <a:buSzTx/>
              <a:tabLst/>
              <a:defRPr/>
            </a:pPr>
            <a:r>
              <a:rPr lang="tr-TR" sz="1400" kern="0" dirty="0">
                <a:latin typeface="Tahoma" panose="020B0604030504040204" pitchFamily="34" charset="0"/>
                <a:ea typeface="Tahoma" panose="020B0604030504040204" pitchFamily="34" charset="0"/>
                <a:cs typeface="Tahoma" panose="020B0604030504040204" pitchFamily="34" charset="0"/>
              </a:rPr>
              <a:t>Karlılığın sağlanamaması ve sürdürülemez yapılar nedeniyle, yeni yönetim modelleri ortaya çıkmış, pek çok kulüp yeniden yapılanmak zorunda kalmış, ayrıca önlem olarak UEFA Finansal Fair Play gibi yasal düzenlemeler yapılmıştır.</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cxnSp>
        <p:nvCxnSpPr>
          <p:cNvPr id="69" name="Straight Connector 23"/>
          <p:cNvCxnSpPr/>
          <p:nvPr/>
        </p:nvCxnSpPr>
        <p:spPr>
          <a:xfrm>
            <a:off x="128790" y="5445224"/>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0" name="Straight Connector 27"/>
          <p:cNvCxnSpPr/>
          <p:nvPr/>
        </p:nvCxnSpPr>
        <p:spPr>
          <a:xfrm>
            <a:off x="128790" y="4869160"/>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1" name="Straight Connector 31"/>
          <p:cNvCxnSpPr/>
          <p:nvPr/>
        </p:nvCxnSpPr>
        <p:spPr>
          <a:xfrm>
            <a:off x="128790" y="6021288"/>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sp>
        <p:nvSpPr>
          <p:cNvPr id="72" name="RbNavigator"/>
          <p:cNvSpPr txBox="1"/>
          <p:nvPr>
            <p:custDataLst>
              <p:tags r:id="rId11"/>
            </p:custDataLst>
          </p:nvPr>
        </p:nvSpPr>
        <p:spPr>
          <a:xfrm>
            <a:off x="35496" y="4977324"/>
            <a:ext cx="286413" cy="323884"/>
          </a:xfrm>
          <a:prstGeom prst="rect">
            <a:avLst/>
          </a:prstGeom>
          <a:noFill/>
          <a:ln w="9525">
            <a:noFill/>
          </a:ln>
        </p:spPr>
        <p:txBody>
          <a:bodyPr vert="horz" wrap="none" lIns="0" tIns="0" rIns="0" bIns="0" rtlCol="0" anchor="ctr">
            <a:noAutofit/>
          </a:bodyPr>
          <a:lstStyle/>
          <a:p>
            <a:pPr algn="r">
              <a:lnSpc>
                <a:spcPct val="93000"/>
              </a:lnSpc>
            </a:pPr>
            <a:r>
              <a:rPr kumimoji="1" lang="tr-TR" sz="2400" dirty="0">
                <a:solidFill>
                  <a:srgbClr val="A5011C"/>
                </a:solidFill>
                <a:latin typeface="Tahoma" panose="020B0604030504040204" pitchFamily="34" charset="0"/>
                <a:ea typeface="Tahoma" panose="020B0604030504040204" pitchFamily="34" charset="0"/>
                <a:cs typeface="Tahoma" panose="020B0604030504040204" pitchFamily="34" charset="0"/>
              </a:rPr>
              <a:t>7</a:t>
            </a:r>
            <a:endPar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73" name="Rectangle 22"/>
          <p:cNvSpPr>
            <a:spLocks noChangeArrowheads="1"/>
          </p:cNvSpPr>
          <p:nvPr>
            <p:custDataLst>
              <p:tags r:id="rId12"/>
            </p:custDataLst>
          </p:nvPr>
        </p:nvSpPr>
        <p:spPr bwMode="auto">
          <a:xfrm>
            <a:off x="414582" y="4941168"/>
            <a:ext cx="8548247" cy="430887"/>
          </a:xfrm>
          <a:prstGeom prst="rect">
            <a:avLst/>
          </a:prstGeom>
          <a:noFill/>
          <a:ln w="6350" algn="ctr">
            <a:noFill/>
            <a:miter lim="800000"/>
            <a:headEnd/>
            <a:tailEnd/>
          </a:ln>
        </p:spPr>
        <p:txBody>
          <a:bodyPr wrap="square" lIns="0" tIns="0" rIns="0" bIns="0" anchor="b">
            <a:spAutoFit/>
          </a:bodyPr>
          <a:lstStyle/>
          <a:p>
            <a:pPr marL="0" lvl="1" defTabSz="330200">
              <a:defRPr/>
            </a:pPr>
            <a:r>
              <a:rPr lang="tr-TR" sz="1400" b="0" dirty="0">
                <a:latin typeface="Tahoma" panose="020B0604030504040204" pitchFamily="34" charset="0"/>
                <a:ea typeface="Tahoma" panose="020B0604030504040204" pitchFamily="34" charset="0"/>
                <a:cs typeface="Tahoma" panose="020B0604030504040204" pitchFamily="34" charset="0"/>
              </a:rPr>
              <a:t>Futbol endüstrisinin mevcut durumuna bakılacak olursa, Kulüplerin kendilerini konumlandırabileceği farklı Stratejik Konumlar vardır</a:t>
            </a:r>
            <a:r>
              <a:rPr lang="tr-TR" sz="1400" dirty="0">
                <a:latin typeface="Tahoma" panose="020B0604030504040204" pitchFamily="34" charset="0"/>
                <a:ea typeface="Tahoma" panose="020B0604030504040204" pitchFamily="34" charset="0"/>
                <a:cs typeface="Tahoma" panose="020B0604030504040204" pitchFamily="34" charset="0"/>
              </a:rPr>
              <a:t>. Bir Kulübün başarılı sayılması için, Küresel Marka olması zorunlu değildir. </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4" name="RbNavigator"/>
          <p:cNvSpPr txBox="1"/>
          <p:nvPr>
            <p:custDataLst>
              <p:tags r:id="rId13"/>
            </p:custDataLst>
          </p:nvPr>
        </p:nvSpPr>
        <p:spPr>
          <a:xfrm>
            <a:off x="-36512" y="4257244"/>
            <a:ext cx="286413" cy="323884"/>
          </a:xfrm>
          <a:prstGeom prst="rect">
            <a:avLst/>
          </a:prstGeom>
          <a:noFill/>
          <a:ln w="9525">
            <a:noFill/>
          </a:ln>
        </p:spPr>
        <p:txBody>
          <a:bodyPr vert="horz" wrap="none" lIns="0" tIns="0" rIns="0" bIns="0" rtlCol="0" anchor="ctr">
            <a:noAutofit/>
          </a:bodyPr>
          <a:lstStyle/>
          <a:p>
            <a:pPr algn="r">
              <a:lnSpc>
                <a:spcPct val="93000"/>
              </a:lnSpc>
            </a:pPr>
            <a:r>
              <a:rPr kumimoji="1" lang="tr-TR" sz="2400" dirty="0">
                <a:solidFill>
                  <a:srgbClr val="A5011C"/>
                </a:solidFill>
                <a:latin typeface="Tahoma" panose="020B0604030504040204" pitchFamily="34" charset="0"/>
                <a:ea typeface="Tahoma" panose="020B0604030504040204" pitchFamily="34" charset="0"/>
                <a:cs typeface="Tahoma" panose="020B0604030504040204" pitchFamily="34" charset="0"/>
              </a:rPr>
              <a:t>6</a:t>
            </a:r>
            <a:endPar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75" name="Rectangle 22"/>
          <p:cNvSpPr>
            <a:spLocks noChangeArrowheads="1"/>
          </p:cNvSpPr>
          <p:nvPr>
            <p:custDataLst>
              <p:tags r:id="rId14"/>
            </p:custDataLst>
          </p:nvPr>
        </p:nvSpPr>
        <p:spPr bwMode="auto">
          <a:xfrm>
            <a:off x="405964" y="4007386"/>
            <a:ext cx="8437371" cy="861774"/>
          </a:xfrm>
          <a:prstGeom prst="rect">
            <a:avLst/>
          </a:prstGeom>
          <a:noFill/>
          <a:ln w="6350" algn="ctr">
            <a:noFill/>
            <a:miter lim="800000"/>
            <a:headEnd/>
            <a:tailEnd/>
          </a:ln>
        </p:spPr>
        <p:txBody>
          <a:bodyPr wrap="square" lIns="0" tIns="0" rIns="0" bIns="0" anchor="b">
            <a:spAutoFit/>
          </a:bodyPr>
          <a:lstStyle/>
          <a:p>
            <a:pPr marL="0" marR="0" lvl="1" defTabSz="330200" eaLnBrk="1" fontAlgn="auto" latinLnBrk="0" hangingPunct="1">
              <a:lnSpc>
                <a:spcPct val="100000"/>
              </a:lnSpc>
              <a:spcBef>
                <a:spcPts val="0"/>
              </a:spcBef>
              <a:spcAft>
                <a:spcPts val="0"/>
              </a:spcAft>
              <a:buClrTx/>
              <a:buSzTx/>
              <a:tabLst/>
              <a:defRPr/>
            </a:pPr>
            <a:r>
              <a:rPr lang="tr-TR" sz="1400" b="0" kern="0" dirty="0">
                <a:latin typeface="Tahoma" panose="020B0604030504040204" pitchFamily="34" charset="0"/>
                <a:ea typeface="Tahoma" panose="020B0604030504040204" pitchFamily="34" charset="0"/>
                <a:cs typeface="Tahoma" panose="020B0604030504040204" pitchFamily="34" charset="0"/>
              </a:rPr>
              <a:t>Mali başarı elde edilmesi için en önemli faktör sportif başarı değil, ‘İyi Yönetim’dir. Zira mali açıdan başarılı kulüpler neticede sportif başarıyı elde edebilmektedir. Bu nedenle sportif başarı ve mali başarı bir arada gelmektedir. Kulüplerin ilk önceliği, Stratejik Hedeflerin ve buna bağlı olarak Stratejik Konumun belirlenmesi olmalıdır.</a:t>
            </a:r>
            <a:endParaRPr kumimoji="0" lang="en-US" sz="14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6" name="Rectangle 22"/>
          <p:cNvSpPr>
            <a:spLocks noChangeArrowheads="1"/>
          </p:cNvSpPr>
          <p:nvPr>
            <p:custDataLst>
              <p:tags r:id="rId15"/>
            </p:custDataLst>
          </p:nvPr>
        </p:nvSpPr>
        <p:spPr bwMode="auto">
          <a:xfrm>
            <a:off x="414582" y="5518393"/>
            <a:ext cx="8437371" cy="430887"/>
          </a:xfrm>
          <a:prstGeom prst="rect">
            <a:avLst/>
          </a:prstGeom>
          <a:noFill/>
          <a:ln w="6350" algn="ctr">
            <a:noFill/>
            <a:miter lim="800000"/>
            <a:headEnd/>
            <a:tailEnd/>
          </a:ln>
        </p:spPr>
        <p:txBody>
          <a:bodyPr wrap="square" lIns="0" tIns="0" rIns="0" bIns="0" anchor="b">
            <a:spAutoFit/>
          </a:bodyPr>
          <a:lstStyle/>
          <a:p>
            <a:pPr marL="0" lvl="1" defTabSz="330200" fontAlgn="auto">
              <a:spcBef>
                <a:spcPts val="0"/>
              </a:spcBef>
              <a:spcAft>
                <a:spcPts val="0"/>
              </a:spcAft>
              <a:defRPr/>
            </a:pPr>
            <a:r>
              <a:rPr lang="tr-TR" sz="1400" dirty="0">
                <a:latin typeface="Tahoma" panose="020B0604030504040204" pitchFamily="34" charset="0"/>
                <a:ea typeface="Tahoma" panose="020B0604030504040204" pitchFamily="34" charset="0"/>
                <a:cs typeface="Tahoma" panose="020B0604030504040204" pitchFamily="34" charset="0"/>
              </a:rPr>
              <a:t>Bir kulübün başarılı olması için hedeflediği Stratejik Konuma uygun yönetim modelini benimsemesi ve yönetim gündemini belirlemesi gerekir.</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7" name="RbNavigator"/>
          <p:cNvSpPr txBox="1"/>
          <p:nvPr>
            <p:custDataLst>
              <p:tags r:id="rId16"/>
            </p:custDataLst>
          </p:nvPr>
        </p:nvSpPr>
        <p:spPr>
          <a:xfrm>
            <a:off x="35496" y="5553388"/>
            <a:ext cx="286413" cy="323884"/>
          </a:xfrm>
          <a:prstGeom prst="rect">
            <a:avLst/>
          </a:prstGeom>
          <a:noFill/>
          <a:ln w="9525">
            <a:noFill/>
          </a:ln>
        </p:spPr>
        <p:txBody>
          <a:bodyPr vert="horz" wrap="none" lIns="0" tIns="0" rIns="0" bIns="0" rtlCol="0" anchor="ctr">
            <a:noAutofit/>
          </a:bodyPr>
          <a:lstStyle/>
          <a:p>
            <a:pPr algn="r">
              <a:lnSpc>
                <a:spcPct val="93000"/>
              </a:lnSpc>
            </a:pPr>
            <a:r>
              <a:rPr kumimoji="1" lang="tr-TR" sz="2400" dirty="0">
                <a:solidFill>
                  <a:srgbClr val="A5011C"/>
                </a:solidFill>
                <a:latin typeface="Tahoma" panose="020B0604030504040204" pitchFamily="34" charset="0"/>
                <a:ea typeface="Tahoma" panose="020B0604030504040204" pitchFamily="34" charset="0"/>
                <a:cs typeface="Tahoma" panose="020B0604030504040204" pitchFamily="34" charset="0"/>
              </a:rPr>
              <a:t>8</a:t>
            </a:r>
            <a:endPar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78" name="RbNavigator"/>
          <p:cNvSpPr txBox="1"/>
          <p:nvPr>
            <p:custDataLst>
              <p:tags r:id="rId17"/>
            </p:custDataLst>
          </p:nvPr>
        </p:nvSpPr>
        <p:spPr>
          <a:xfrm>
            <a:off x="35496" y="6057444"/>
            <a:ext cx="286413" cy="323884"/>
          </a:xfrm>
          <a:prstGeom prst="rect">
            <a:avLst/>
          </a:prstGeom>
          <a:noFill/>
          <a:ln w="9525">
            <a:noFill/>
          </a:ln>
        </p:spPr>
        <p:txBody>
          <a:bodyPr vert="horz" wrap="none" lIns="0" tIns="0" rIns="0" bIns="0" rtlCol="0" anchor="ctr">
            <a:noAutofit/>
          </a:bodyPr>
          <a:lstStyle/>
          <a:p>
            <a:pPr algn="r">
              <a:lnSpc>
                <a:spcPct val="93000"/>
              </a:lnSpc>
            </a:pPr>
            <a:r>
              <a:rPr kumimoji="1" lang="tr-TR" sz="2400" dirty="0">
                <a:solidFill>
                  <a:srgbClr val="A5011C"/>
                </a:solidFill>
                <a:latin typeface="Tahoma" panose="020B0604030504040204" pitchFamily="34" charset="0"/>
                <a:ea typeface="Tahoma" panose="020B0604030504040204" pitchFamily="34" charset="0"/>
                <a:cs typeface="Tahoma" panose="020B0604030504040204" pitchFamily="34" charset="0"/>
              </a:rPr>
              <a:t>9</a:t>
            </a:r>
            <a:endParaRPr kumimoji="1" lang="en-US" sz="2400"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79" name="Rectangle 78"/>
          <p:cNvSpPr>
            <a:spLocks noChangeArrowheads="1"/>
          </p:cNvSpPr>
          <p:nvPr>
            <p:custDataLst>
              <p:tags r:id="rId18"/>
            </p:custDataLst>
          </p:nvPr>
        </p:nvSpPr>
        <p:spPr bwMode="auto">
          <a:xfrm>
            <a:off x="433822" y="6093876"/>
            <a:ext cx="8729418" cy="215444"/>
          </a:xfrm>
          <a:prstGeom prst="rect">
            <a:avLst/>
          </a:prstGeom>
          <a:noFill/>
          <a:ln w="6350" algn="ctr">
            <a:noFill/>
            <a:miter lim="800000"/>
            <a:headEnd/>
            <a:tailEnd/>
          </a:ln>
        </p:spPr>
        <p:txBody>
          <a:bodyPr wrap="square" lIns="0" tIns="0" rIns="0" bIns="0" anchor="b">
            <a:spAutoFit/>
          </a:bodyPr>
          <a:lstStyle/>
          <a:p>
            <a:pPr marL="0" marR="0" lvl="1" defTabSz="330200" eaLnBrk="1" fontAlgn="auto" latinLnBrk="0" hangingPunct="1">
              <a:lnSpc>
                <a:spcPct val="100000"/>
              </a:lnSpc>
              <a:spcBef>
                <a:spcPts val="0"/>
              </a:spcBef>
              <a:spcAft>
                <a:spcPts val="0"/>
              </a:spcAft>
              <a:buClrTx/>
              <a:buSzTx/>
              <a:tabLst/>
              <a:defRPr/>
            </a:pPr>
            <a:r>
              <a:rPr lang="tr-TR" sz="1400" kern="0" noProof="0" dirty="0">
                <a:latin typeface="Tahoma" panose="020B0604030504040204" pitchFamily="34" charset="0"/>
                <a:ea typeface="Tahoma" panose="020B0604030504040204" pitchFamily="34" charset="0"/>
                <a:cs typeface="Tahoma" panose="020B0604030504040204" pitchFamily="34" charset="0"/>
              </a:rPr>
              <a:t>“Doğru Strateji”, “İyi Yönetim” ve “İyi İcraat” kombinasyonu ile hem sportif hem mali başarı sağlanabilmekte.</a:t>
            </a:r>
            <a:endParaRPr kumimoji="0" lang="en-US" sz="1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cxnSp>
        <p:nvCxnSpPr>
          <p:cNvPr id="80" name="Straight Connector 27"/>
          <p:cNvCxnSpPr/>
          <p:nvPr/>
        </p:nvCxnSpPr>
        <p:spPr>
          <a:xfrm>
            <a:off x="53608" y="4005064"/>
            <a:ext cx="8907705" cy="0"/>
          </a:xfrm>
          <a:prstGeom prst="line">
            <a:avLst/>
          </a:prstGeom>
          <a:ln w="9525">
            <a:solidFill>
              <a:srgbClr val="FF9D0B">
                <a:alpha val="50000"/>
              </a:srgbClr>
            </a:solidFill>
            <a:prstDash val="solid"/>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5016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ctrTitle"/>
          </p:nvPr>
        </p:nvSpPr>
        <p:spPr>
          <a:xfrm>
            <a:off x="467544" y="2564904"/>
            <a:ext cx="8062664" cy="576064"/>
          </a:xfrm>
        </p:spPr>
        <p:txBody>
          <a:bodyPr>
            <a:noAutofit/>
          </a:bodyPr>
          <a:lstStyle/>
          <a:p>
            <a:pPr algn="ctr"/>
            <a:r>
              <a:rPr lang="tr-TR" sz="3600" b="1" dirty="0">
                <a:solidFill>
                  <a:srgbClr val="FFC000"/>
                </a:solidFill>
              </a:rPr>
              <a:t>TEŞEKKÜRLER...</a:t>
            </a:r>
          </a:p>
        </p:txBody>
      </p:sp>
      <p:sp>
        <p:nvSpPr>
          <p:cNvPr id="5" name="6 Başlık"/>
          <p:cNvSpPr txBox="1">
            <a:spLocks/>
          </p:cNvSpPr>
          <p:nvPr/>
        </p:nvSpPr>
        <p:spPr>
          <a:xfrm>
            <a:off x="467544" y="5661248"/>
            <a:ext cx="8062664" cy="576064"/>
          </a:xfrm>
          <a:prstGeom prst="rect">
            <a:avLst/>
          </a:prstGeom>
        </p:spPr>
        <p:txBody>
          <a:bodyPr vert="horz" lIns="91440" tIns="45720" rIns="91440" bIns="45720" rtlCol="0" anchor="ctr">
            <a:noAutofit/>
          </a:bodyPr>
          <a:lstStyle>
            <a:lvl1pPr algn="r" defTabSz="914400" rtl="0" eaLnBrk="1" latinLnBrk="0" hangingPunct="1">
              <a:spcBef>
                <a:spcPct val="0"/>
              </a:spcBef>
              <a:buNone/>
              <a:defRPr sz="4400" kern="1200">
                <a:solidFill>
                  <a:schemeClr val="bg1"/>
                </a:solidFill>
                <a:latin typeface="+mj-lt"/>
                <a:ea typeface="+mj-ea"/>
                <a:cs typeface="+mj-cs"/>
              </a:defRPr>
            </a:lvl1pPr>
          </a:lstStyle>
          <a:p>
            <a:pPr algn="ctr"/>
            <a:r>
              <a:rPr lang="tr-TR" sz="2400" b="1" dirty="0">
                <a:solidFill>
                  <a:srgbClr val="C00000"/>
                </a:solidFill>
                <a:latin typeface="Monotype Corsiva" panose="03010101010201010101" pitchFamily="66" charset="0"/>
              </a:rPr>
              <a:t>Mete İkiz</a:t>
            </a:r>
          </a:p>
        </p:txBody>
      </p:sp>
    </p:spTree>
    <p:extLst>
      <p:ext uri="{BB962C8B-B14F-4D97-AF65-F5344CB8AC3E}">
        <p14:creationId xmlns:p14="http://schemas.microsoft.com/office/powerpoint/2010/main" val="2693121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3</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İyi Yönetim</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14313" y="548680"/>
            <a:ext cx="8929687" cy="646331"/>
          </a:xfrm>
          <a:prstGeom prst="rect">
            <a:avLst/>
          </a:prstGeom>
        </p:spPr>
        <p:txBody>
          <a:bodyPr>
            <a:spAutoFit/>
          </a:bodyPr>
          <a:lstStyle/>
          <a:p>
            <a:pPr algn="ctr">
              <a:defRPr/>
            </a:pPr>
            <a:r>
              <a:rPr lang="tr-TR" b="1" dirty="0">
                <a:latin typeface="Tahoma" panose="020B0604030504040204" pitchFamily="34" charset="0"/>
                <a:ea typeface="Tahoma" panose="020B0604030504040204" pitchFamily="34" charset="0"/>
                <a:cs typeface="Tahoma" panose="020B0604030504040204" pitchFamily="34" charset="0"/>
              </a:rPr>
              <a:t>Futbol endüstrisinin analizinden çıkan sonuç, aşağıdaki 4 gelir ve 4 gider kategorisinin iyi yönetilmek zorunda olduğudur</a:t>
            </a:r>
          </a:p>
        </p:txBody>
      </p:sp>
      <p:sp>
        <p:nvSpPr>
          <p:cNvPr id="31" name="Subtitle"/>
          <p:cNvSpPr txBox="1">
            <a:spLocks/>
          </p:cNvSpPr>
          <p:nvPr/>
        </p:nvSpPr>
        <p:spPr>
          <a:xfrm>
            <a:off x="375835" y="1268760"/>
            <a:ext cx="8530835" cy="228973"/>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sz="1600" b="1" u="sng" dirty="0">
                <a:solidFill>
                  <a:srgbClr val="C00000"/>
                </a:solidFill>
                <a:latin typeface="Tahoma" panose="020B0604030504040204" pitchFamily="34" charset="0"/>
                <a:ea typeface="Tahoma" panose="020B0604030504040204" pitchFamily="34" charset="0"/>
                <a:cs typeface="Tahoma" panose="020B0604030504040204" pitchFamily="34" charset="0"/>
              </a:rPr>
              <a:t>Futbolda Gelir ve Gider Kategorileri</a:t>
            </a:r>
            <a:endParaRPr lang="en-US" sz="1600"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5" name="Line 5"/>
          <p:cNvSpPr>
            <a:spLocks noChangeShapeType="1"/>
          </p:cNvSpPr>
          <p:nvPr/>
        </p:nvSpPr>
        <p:spPr bwMode="auto">
          <a:xfrm>
            <a:off x="323528" y="1910715"/>
            <a:ext cx="3744954" cy="0"/>
          </a:xfrm>
          <a:prstGeom prst="line">
            <a:avLst/>
          </a:prstGeom>
          <a:noFill/>
          <a:ln w="22225" cmpd="sng">
            <a:solidFill>
              <a:srgbClr val="A5011C"/>
            </a:solidFill>
            <a:round/>
            <a:headEnd/>
            <a:tailEnd/>
          </a:ln>
          <a:effectLst/>
        </p:spPr>
        <p:txBody>
          <a:bodyPr lIns="0" tIns="0" rIns="0" bIns="0" anchor="ctr"/>
          <a:lstStyle/>
          <a:p>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136" name="Text 15"/>
          <p:cNvSpPr>
            <a:spLocks noChangeArrowheads="1"/>
          </p:cNvSpPr>
          <p:nvPr/>
        </p:nvSpPr>
        <p:spPr bwMode="auto">
          <a:xfrm>
            <a:off x="323537" y="1628800"/>
            <a:ext cx="3024327" cy="246221"/>
          </a:xfrm>
          <a:prstGeom prst="rect">
            <a:avLst/>
          </a:prstGeom>
          <a:noFill/>
          <a:ln w="6350">
            <a:noFill/>
            <a:miter lim="800000"/>
            <a:headEnd/>
            <a:tailEnd/>
          </a:ln>
        </p:spPr>
        <p:txBody>
          <a:bodyPr wrap="square" lIns="0" tIns="0" rIns="0" bIns="0">
            <a:spAutoFit/>
          </a:bodyPr>
          <a:lstStyle/>
          <a:p>
            <a:pPr algn="l" defTabSz="330200"/>
            <a:r>
              <a:rPr lang="tr-TR" altLang="de-DE" sz="1600" b="1" dirty="0">
                <a:solidFill>
                  <a:srgbClr val="A5011C"/>
                </a:solidFill>
                <a:latin typeface="Tahoma" panose="020B0604030504040204" pitchFamily="34" charset="0"/>
                <a:ea typeface="Tahoma" panose="020B0604030504040204" pitchFamily="34" charset="0"/>
                <a:cs typeface="Tahoma" panose="020B0604030504040204" pitchFamily="34" charset="0"/>
              </a:rPr>
              <a:t>Gelirler</a:t>
            </a:r>
            <a:endParaRPr lang="en-US" altLang="de-DE" sz="16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37" name="Line 7"/>
          <p:cNvSpPr>
            <a:spLocks noChangeShapeType="1"/>
          </p:cNvSpPr>
          <p:nvPr/>
        </p:nvSpPr>
        <p:spPr bwMode="auto">
          <a:xfrm>
            <a:off x="4715478" y="1910715"/>
            <a:ext cx="4144038" cy="0"/>
          </a:xfrm>
          <a:prstGeom prst="line">
            <a:avLst/>
          </a:prstGeom>
          <a:noFill/>
          <a:ln w="22225" cmpd="sng">
            <a:solidFill>
              <a:srgbClr val="A5011C"/>
            </a:solidFill>
            <a:round/>
            <a:headEnd/>
            <a:tailEnd/>
          </a:ln>
          <a:effectLst/>
        </p:spPr>
        <p:txBody>
          <a:bodyPr lIns="0" tIns="0" rIns="0" bIns="0" anchor="ctr"/>
          <a:lstStyle/>
          <a:p>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138" name="Text 15"/>
          <p:cNvSpPr>
            <a:spLocks noChangeArrowheads="1"/>
          </p:cNvSpPr>
          <p:nvPr/>
        </p:nvSpPr>
        <p:spPr bwMode="auto">
          <a:xfrm>
            <a:off x="4715478" y="1628800"/>
            <a:ext cx="3744954" cy="246221"/>
          </a:xfrm>
          <a:prstGeom prst="rect">
            <a:avLst/>
          </a:prstGeom>
          <a:noFill/>
          <a:ln w="6350">
            <a:noFill/>
            <a:miter lim="800000"/>
            <a:headEnd/>
            <a:tailEnd/>
          </a:ln>
        </p:spPr>
        <p:txBody>
          <a:bodyPr wrap="square" lIns="0" tIns="0" rIns="0" bIns="0">
            <a:spAutoFit/>
          </a:bodyPr>
          <a:lstStyle/>
          <a:p>
            <a:pPr defTabSz="330200"/>
            <a:r>
              <a:rPr lang="tr-TR" altLang="de-DE" sz="1600" b="1" dirty="0">
                <a:solidFill>
                  <a:srgbClr val="A5011C"/>
                </a:solidFill>
                <a:latin typeface="Tahoma" panose="020B0604030504040204" pitchFamily="34" charset="0"/>
                <a:ea typeface="Tahoma" panose="020B0604030504040204" pitchFamily="34" charset="0"/>
                <a:cs typeface="Tahoma" panose="020B0604030504040204" pitchFamily="34" charset="0"/>
              </a:rPr>
              <a:t>Giderler</a:t>
            </a:r>
            <a:endParaRPr lang="en-US" altLang="de-DE" sz="16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39" name="Rectangle 138"/>
          <p:cNvSpPr/>
          <p:nvPr/>
        </p:nvSpPr>
        <p:spPr>
          <a:xfrm>
            <a:off x="1764185" y="2010317"/>
            <a:ext cx="1262743" cy="446314"/>
          </a:xfrm>
          <a:prstGeom prst="rect">
            <a:avLst/>
          </a:prstGeom>
          <a:solidFill>
            <a:srgbClr val="FFC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r>
              <a:rPr lang="tr-TR" sz="1400" b="1" dirty="0">
                <a:solidFill>
                  <a:srgbClr val="C00000"/>
                </a:solidFill>
                <a:latin typeface="Tahoma" panose="020B0604030504040204" pitchFamily="34" charset="0"/>
                <a:ea typeface="Tahoma" panose="020B0604030504040204" pitchFamily="34" charset="0"/>
                <a:cs typeface="Tahoma" panose="020B0604030504040204" pitchFamily="34" charset="0"/>
              </a:rPr>
              <a:t>Gelir</a:t>
            </a:r>
            <a:endParaRPr lang="en-US" sz="1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0" name="Rectangle 139"/>
          <p:cNvSpPr/>
          <p:nvPr/>
        </p:nvSpPr>
        <p:spPr>
          <a:xfrm>
            <a:off x="6156126" y="2010317"/>
            <a:ext cx="1262743" cy="446314"/>
          </a:xfrm>
          <a:prstGeom prst="rect">
            <a:avLst/>
          </a:prstGeom>
          <a:solidFill>
            <a:srgbClr val="FFC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r>
              <a:rPr lang="tr-TR" sz="1400" b="1" dirty="0">
                <a:solidFill>
                  <a:srgbClr val="C00000"/>
                </a:solidFill>
                <a:latin typeface="Tahoma" panose="020B0604030504040204" pitchFamily="34" charset="0"/>
                <a:ea typeface="Tahoma" panose="020B0604030504040204" pitchFamily="34" charset="0"/>
                <a:cs typeface="Tahoma" panose="020B0604030504040204" pitchFamily="34" charset="0"/>
              </a:rPr>
              <a:t>Gider</a:t>
            </a:r>
            <a:endParaRPr lang="en-US" sz="1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1" name="Rectangle 11"/>
          <p:cNvSpPr>
            <a:spLocks/>
          </p:cNvSpPr>
          <p:nvPr/>
        </p:nvSpPr>
        <p:spPr>
          <a:xfrm>
            <a:off x="1372449"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a:solidFill>
                  <a:srgbClr val="FFC000"/>
                </a:solidFill>
                <a:latin typeface="Tahoma" panose="020B0604030504040204" pitchFamily="34" charset="0"/>
                <a:ea typeface="Tahoma" panose="020B0604030504040204" pitchFamily="34" charset="0"/>
                <a:cs typeface="Tahoma" panose="020B0604030504040204" pitchFamily="34" charset="0"/>
              </a:rPr>
              <a:t>Maç Günü</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2" name="Rectangle 12"/>
          <p:cNvSpPr>
            <a:spLocks/>
          </p:cNvSpPr>
          <p:nvPr/>
        </p:nvSpPr>
        <p:spPr>
          <a:xfrm>
            <a:off x="2418195"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dirty="0">
                <a:solidFill>
                  <a:srgbClr val="FFC000"/>
                </a:solidFill>
                <a:latin typeface="Tahoma" panose="020B0604030504040204" pitchFamily="34" charset="0"/>
                <a:ea typeface="Tahoma" panose="020B0604030504040204" pitchFamily="34" charset="0"/>
                <a:cs typeface="Tahoma" panose="020B0604030504040204" pitchFamily="34" charset="0"/>
              </a:rPr>
              <a:t>Sponsorluk</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3" name="Rectangle 10"/>
          <p:cNvSpPr>
            <a:spLocks/>
          </p:cNvSpPr>
          <p:nvPr/>
        </p:nvSpPr>
        <p:spPr>
          <a:xfrm>
            <a:off x="326712"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dirty="0">
                <a:solidFill>
                  <a:srgbClr val="FFC000"/>
                </a:solidFill>
                <a:latin typeface="Tahoma" panose="020B0604030504040204" pitchFamily="34" charset="0"/>
                <a:ea typeface="Tahoma" panose="020B0604030504040204" pitchFamily="34" charset="0"/>
                <a:cs typeface="Tahoma" panose="020B0604030504040204" pitchFamily="34" charset="0"/>
              </a:rPr>
              <a:t>Yayın</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4" name="Rectangle 143"/>
          <p:cNvSpPr>
            <a:spLocks/>
          </p:cNvSpPr>
          <p:nvPr/>
        </p:nvSpPr>
        <p:spPr>
          <a:xfrm>
            <a:off x="3463942" y="2811508"/>
            <a:ext cx="1108058"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dirty="0">
                <a:solidFill>
                  <a:srgbClr val="FFC000"/>
                </a:solidFill>
                <a:latin typeface="Tahoma" panose="020B0604030504040204" pitchFamily="34" charset="0"/>
                <a:ea typeface="Tahoma" panose="020B0604030504040204" pitchFamily="34" charset="0"/>
                <a:cs typeface="Tahoma" panose="020B0604030504040204" pitchFamily="34" charset="0"/>
              </a:rPr>
              <a:t>Mağazacılık ve Diğer</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5" name="Rectangle 16"/>
          <p:cNvSpPr>
            <a:spLocks/>
          </p:cNvSpPr>
          <p:nvPr/>
        </p:nvSpPr>
        <p:spPr>
          <a:xfrm>
            <a:off x="4746376"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a:solidFill>
                  <a:srgbClr val="FFC000"/>
                </a:solidFill>
                <a:latin typeface="Tahoma" panose="020B0604030504040204" pitchFamily="34" charset="0"/>
                <a:ea typeface="Tahoma" panose="020B0604030504040204" pitchFamily="34" charset="0"/>
                <a:cs typeface="Tahoma" panose="020B0604030504040204" pitchFamily="34" charset="0"/>
              </a:rPr>
              <a:t>Transferler ve Ücretler</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6" name="Rectangle 17"/>
          <p:cNvSpPr>
            <a:spLocks/>
          </p:cNvSpPr>
          <p:nvPr/>
        </p:nvSpPr>
        <p:spPr>
          <a:xfrm>
            <a:off x="5790285"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a:solidFill>
                  <a:srgbClr val="FFC000"/>
                </a:solidFill>
                <a:latin typeface="Tahoma" panose="020B0604030504040204" pitchFamily="34" charset="0"/>
                <a:ea typeface="Tahoma" panose="020B0604030504040204" pitchFamily="34" charset="0"/>
                <a:cs typeface="Tahoma" panose="020B0604030504040204" pitchFamily="34" charset="0"/>
              </a:rPr>
              <a:t>Maç Günü</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7" name="Rectangle 18"/>
          <p:cNvSpPr>
            <a:spLocks/>
          </p:cNvSpPr>
          <p:nvPr/>
        </p:nvSpPr>
        <p:spPr>
          <a:xfrm>
            <a:off x="6834203"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dirty="0">
                <a:solidFill>
                  <a:srgbClr val="FFC000"/>
                </a:solidFill>
                <a:latin typeface="Tahoma" panose="020B0604030504040204" pitchFamily="34" charset="0"/>
                <a:ea typeface="Tahoma" panose="020B0604030504040204" pitchFamily="34" charset="0"/>
                <a:cs typeface="Tahoma" panose="020B0604030504040204" pitchFamily="34" charset="0"/>
              </a:rPr>
              <a:t>Stadyum</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8" name="Rectangle 19"/>
          <p:cNvSpPr>
            <a:spLocks/>
          </p:cNvSpPr>
          <p:nvPr/>
        </p:nvSpPr>
        <p:spPr>
          <a:xfrm>
            <a:off x="7878104" y="2811508"/>
            <a:ext cx="1006799" cy="612000"/>
          </a:xfrm>
          <a:prstGeom prst="rect">
            <a:avLst/>
          </a:prstGeom>
          <a:solidFill>
            <a:srgbClr val="C00000"/>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nchorCtr="0"/>
          <a:lstStyle/>
          <a:p>
            <a:pPr algn="ctr">
              <a:lnSpc>
                <a:spcPct val="90000"/>
              </a:lnSpc>
              <a:spcBef>
                <a:spcPts val="0"/>
              </a:spcBef>
            </a:pPr>
            <a:r>
              <a:rPr lang="tr-TR" sz="1200" b="1" dirty="0">
                <a:solidFill>
                  <a:srgbClr val="FFC000"/>
                </a:solidFill>
                <a:latin typeface="Tahoma" panose="020B0604030504040204" pitchFamily="34" charset="0"/>
                <a:ea typeface="Tahoma" panose="020B0604030504040204" pitchFamily="34" charset="0"/>
                <a:cs typeface="Tahoma" panose="020B0604030504040204" pitchFamily="34" charset="0"/>
              </a:rPr>
              <a:t>Diğer</a:t>
            </a:r>
            <a:endParaRPr lang="en-US" sz="12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149" name="TextBox 20"/>
          <p:cNvSpPr txBox="1">
            <a:spLocks/>
          </p:cNvSpPr>
          <p:nvPr/>
        </p:nvSpPr>
        <p:spPr>
          <a:xfrm>
            <a:off x="330332" y="3542684"/>
            <a:ext cx="1006799" cy="1660839"/>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Maç yayın hakları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Sportif başarı primleri </a:t>
            </a: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Diğer yayın gelirleri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Dijital yayınlar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0" name="TextBox 22"/>
          <p:cNvSpPr txBox="1">
            <a:spLocks/>
          </p:cNvSpPr>
          <p:nvPr/>
        </p:nvSpPr>
        <p:spPr>
          <a:xfrm>
            <a:off x="1374878" y="3542684"/>
            <a:ext cx="1006799" cy="2596352"/>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Günlük bilet satışları</a:t>
            </a:r>
            <a:endParaRPr lang="tr-TR"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a:latin typeface="Tahoma" panose="020B0604030504040204" pitchFamily="34" charset="0"/>
                <a:ea typeface="Tahoma" panose="020B0604030504040204" pitchFamily="34" charset="0"/>
                <a:cs typeface="Tahoma" panose="020B0604030504040204" pitchFamily="34" charset="0"/>
              </a:rPr>
              <a:t>Sezonluk bilet satışları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Loca satışları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en-US" sz="1200" b="0">
                <a:latin typeface="Tahoma" panose="020B0604030504040204" pitchFamily="34" charset="0"/>
                <a:ea typeface="Tahoma" panose="020B0604030504040204" pitchFamily="34" charset="0"/>
                <a:cs typeface="Tahoma" panose="020B0604030504040204" pitchFamily="34" charset="0"/>
              </a:rPr>
              <a:t>VIP </a:t>
            </a:r>
            <a:r>
              <a:rPr lang="tr-TR" sz="1200" b="0">
                <a:latin typeface="Tahoma" panose="020B0604030504040204" pitchFamily="34" charset="0"/>
                <a:ea typeface="Tahoma" panose="020B0604030504040204" pitchFamily="34" charset="0"/>
                <a:cs typeface="Tahoma" panose="020B0604030504040204" pitchFamily="34" charset="0"/>
              </a:rPr>
              <a:t>koltuk satışları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Otopark gelirleri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Stad</a:t>
            </a:r>
            <a:r>
              <a:rPr lang="tr-TR" sz="1200">
                <a:latin typeface="Tahoma" panose="020B0604030504040204" pitchFamily="34" charset="0"/>
                <a:ea typeface="Tahoma" panose="020B0604030504040204" pitchFamily="34" charset="0"/>
                <a:cs typeface="Tahoma" panose="020B0604030504040204" pitchFamily="34" charset="0"/>
              </a:rPr>
              <a:t>yum etkinlik gelirleri</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1" name="TextBox 23"/>
          <p:cNvSpPr txBox="1">
            <a:spLocks/>
          </p:cNvSpPr>
          <p:nvPr/>
        </p:nvSpPr>
        <p:spPr>
          <a:xfrm>
            <a:off x="2418195" y="3542666"/>
            <a:ext cx="972000" cy="1755609"/>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Tüm sponsorluk anlaşmaları</a:t>
            </a:r>
            <a:endParaRPr lang="tr-TR"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a:latin typeface="Tahoma" panose="020B0604030504040204" pitchFamily="34" charset="0"/>
                <a:ea typeface="Tahoma" panose="020B0604030504040204" pitchFamily="34" charset="0"/>
                <a:cs typeface="Tahoma" panose="020B0604030504040204" pitchFamily="34" charset="0"/>
              </a:rPr>
              <a:t>Oyuncu sponsorluk anlaşmaları – belli bir yüzdeyi kulübün alması</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2" name="TextBox 24"/>
          <p:cNvSpPr txBox="1">
            <a:spLocks/>
          </p:cNvSpPr>
          <p:nvPr/>
        </p:nvSpPr>
        <p:spPr>
          <a:xfrm>
            <a:off x="3463942" y="3542684"/>
            <a:ext cx="1006799" cy="1888850"/>
          </a:xfrm>
          <a:prstGeom prst="rect">
            <a:avLst/>
          </a:prstGeom>
        </p:spPr>
        <p:txBody>
          <a:bodyPr vert="horz" wrap="square" lIns="0" tIns="0" rIns="0" bIns="0" rtlCol="0">
            <a:spAutoFit/>
          </a:bodyPr>
          <a:lstStyle/>
          <a:p>
            <a:pPr marL="171450" lvl="1" indent="-171450">
              <a:lnSpc>
                <a:spcPct val="93000"/>
              </a:lnSpc>
              <a:spcBef>
                <a:spcPts val="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Forma satışları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Kulüp logolu ürünler</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Lisansiye anlaşmaları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Taraftar kart gelirleri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Dergi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Transfer gelirleri</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3" name="TextBox 25"/>
          <p:cNvSpPr txBox="1">
            <a:spLocks/>
          </p:cNvSpPr>
          <p:nvPr/>
        </p:nvSpPr>
        <p:spPr>
          <a:xfrm>
            <a:off x="4746376" y="3542684"/>
            <a:ext cx="1006799" cy="2214452"/>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Sabit oyuncu ücretleri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Değişken  oyuncu ücretleri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en-GB" sz="1200" dirty="0">
                <a:latin typeface="Tahoma" panose="020B0604030504040204" pitchFamily="34" charset="0"/>
                <a:ea typeface="Tahoma" panose="020B0604030504040204" pitchFamily="34" charset="0"/>
                <a:cs typeface="Tahoma" panose="020B0604030504040204" pitchFamily="34" charset="0"/>
              </a:rPr>
              <a:t>O</a:t>
            </a:r>
            <a:r>
              <a:rPr lang="tr-TR" sz="1200" dirty="0">
                <a:latin typeface="Tahoma" panose="020B0604030504040204" pitchFamily="34" charset="0"/>
                <a:ea typeface="Tahoma" panose="020B0604030504040204" pitchFamily="34" charset="0"/>
                <a:cs typeface="Tahoma" panose="020B0604030504040204" pitchFamily="34" charset="0"/>
              </a:rPr>
              <a:t>yuncu </a:t>
            </a:r>
            <a:r>
              <a:rPr lang="en-GB" sz="1200" dirty="0">
                <a:latin typeface="Tahoma" panose="020B0604030504040204" pitchFamily="34" charset="0"/>
                <a:ea typeface="Tahoma" panose="020B0604030504040204" pitchFamily="34" charset="0"/>
                <a:cs typeface="Tahoma" panose="020B0604030504040204" pitchFamily="34" charset="0"/>
              </a:rPr>
              <a:t>p</a:t>
            </a:r>
            <a:r>
              <a:rPr lang="tr-TR" sz="1200" dirty="0">
                <a:latin typeface="Tahoma" panose="020B0604030504040204" pitchFamily="34" charset="0"/>
                <a:ea typeface="Tahoma" panose="020B0604030504040204" pitchFamily="34" charset="0"/>
                <a:cs typeface="Tahoma" panose="020B0604030504040204" pitchFamily="34" charset="0"/>
              </a:rPr>
              <a:t>rimleri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Transfer  (bonservis) harcam</a:t>
            </a:r>
            <a:r>
              <a:rPr lang="en-GB" sz="1200" b="0" dirty="0">
                <a:latin typeface="Tahoma" panose="020B0604030504040204" pitchFamily="34" charset="0"/>
                <a:ea typeface="Tahoma" panose="020B0604030504040204" pitchFamily="34" charset="0"/>
                <a:cs typeface="Tahoma" panose="020B0604030504040204" pitchFamily="34" charset="0"/>
              </a:rPr>
              <a:t>a</a:t>
            </a:r>
            <a:r>
              <a:rPr lang="tr-TR" sz="1200" b="0" dirty="0">
                <a:latin typeface="Tahoma" panose="020B0604030504040204" pitchFamily="34" charset="0"/>
                <a:ea typeface="Tahoma" panose="020B0604030504040204" pitchFamily="34" charset="0"/>
                <a:cs typeface="Tahoma" panose="020B0604030504040204" pitchFamily="34" charset="0"/>
              </a:rPr>
              <a:t>ları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dirty="0">
                <a:latin typeface="Tahoma" panose="020B0604030504040204" pitchFamily="34" charset="0"/>
                <a:ea typeface="Tahoma" panose="020B0604030504040204" pitchFamily="34" charset="0"/>
                <a:cs typeface="Tahoma" panose="020B0604030504040204" pitchFamily="34" charset="0"/>
              </a:rPr>
              <a:t>Tazminatlar</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4" name="TextBox 26"/>
          <p:cNvSpPr txBox="1">
            <a:spLocks/>
          </p:cNvSpPr>
          <p:nvPr/>
        </p:nvSpPr>
        <p:spPr>
          <a:xfrm>
            <a:off x="5790286" y="3542666"/>
            <a:ext cx="949918" cy="2175980"/>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a:latin typeface="Tahoma" panose="020B0604030504040204" pitchFamily="34" charset="0"/>
                <a:ea typeface="Tahoma" panose="020B0604030504040204" pitchFamily="34" charset="0"/>
                <a:cs typeface="Tahoma" panose="020B0604030504040204" pitchFamily="34" charset="0"/>
              </a:rPr>
              <a:t>Günlük biletlerin basımı ve dağıtımı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Güvenlik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Federasyon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Ses ve görüntü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4625" indent="-174625">
              <a:lnSpc>
                <a:spcPct val="93000"/>
              </a:lnSpc>
              <a:spcBef>
                <a:spcPts val="0"/>
              </a:spcBef>
              <a:buClr>
                <a:srgbClr val="000000"/>
              </a:buClr>
              <a:buSzPct val="100000"/>
              <a:buFont typeface="Wingdings" panose="05000000000000000000" pitchFamily="2" charset="2"/>
              <a:buChar char="§"/>
            </a:pP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5" name="TextBox 27"/>
          <p:cNvSpPr txBox="1">
            <a:spLocks/>
          </p:cNvSpPr>
          <p:nvPr/>
        </p:nvSpPr>
        <p:spPr>
          <a:xfrm>
            <a:off x="6834203" y="3542684"/>
            <a:ext cx="1006799" cy="1317412"/>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Stadyum kirası</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Bakım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Temizlik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Saha bakımı</a:t>
            </a:r>
            <a:endParaRPr lang="en-US" sz="1200" b="0" dirty="0">
              <a:latin typeface="Tahoma" panose="020B0604030504040204" pitchFamily="34" charset="0"/>
              <a:ea typeface="Tahoma" panose="020B0604030504040204" pitchFamily="34" charset="0"/>
              <a:cs typeface="Tahoma" panose="020B0604030504040204" pitchFamily="34" charset="0"/>
            </a:endParaRPr>
          </a:p>
        </p:txBody>
      </p:sp>
      <p:sp>
        <p:nvSpPr>
          <p:cNvPr id="156" name="TextBox 28"/>
          <p:cNvSpPr txBox="1">
            <a:spLocks/>
          </p:cNvSpPr>
          <p:nvPr/>
        </p:nvSpPr>
        <p:spPr>
          <a:xfrm>
            <a:off x="7878113" y="3542684"/>
            <a:ext cx="1084599" cy="2042739"/>
          </a:xfrm>
          <a:prstGeom prst="rect">
            <a:avLst/>
          </a:prstGeom>
        </p:spPr>
        <p:txBody>
          <a:bodyPr vert="horz" wrap="square" lIns="0" tIns="0" rIns="0" bIns="0" rtlCol="0">
            <a:spAutoFit/>
          </a:bodyPr>
          <a:lstStyle/>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Teknik kadro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Seyahat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Kamp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Tesis bakım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1450" lvl="1" indent="-171450">
              <a:lnSpc>
                <a:spcPct val="93000"/>
              </a:lnSpc>
              <a:spcBef>
                <a:spcPts val="300"/>
              </a:spcBef>
              <a:buClr>
                <a:srgbClr val="000000"/>
              </a:buClr>
              <a:buSzPct val="100000"/>
              <a:buFont typeface="Wingdings" panose="05000000000000000000" pitchFamily="2" charset="2"/>
              <a:buChar char="§"/>
            </a:pPr>
            <a:r>
              <a:rPr lang="tr-TR" sz="1200" b="0">
                <a:latin typeface="Tahoma" panose="020B0604030504040204" pitchFamily="34" charset="0"/>
                <a:ea typeface="Tahoma" panose="020B0604030504040204" pitchFamily="34" charset="0"/>
                <a:cs typeface="Tahoma" panose="020B0604030504040204" pitchFamily="34" charset="0"/>
              </a:rPr>
              <a:t>Amortisman giderleri</a:t>
            </a:r>
            <a:endParaRPr lang="en-US" sz="1200" b="0" dirty="0">
              <a:latin typeface="Tahoma" panose="020B0604030504040204" pitchFamily="34" charset="0"/>
              <a:ea typeface="Tahoma" panose="020B0604030504040204" pitchFamily="34" charset="0"/>
              <a:cs typeface="Tahoma" panose="020B0604030504040204" pitchFamily="34" charset="0"/>
            </a:endParaRPr>
          </a:p>
          <a:p>
            <a:pPr marL="174625" indent="-174625">
              <a:lnSpc>
                <a:spcPct val="93000"/>
              </a:lnSpc>
              <a:spcBef>
                <a:spcPts val="0"/>
              </a:spcBef>
              <a:buClr>
                <a:srgbClr val="000000"/>
              </a:buClr>
              <a:buSzPct val="100000"/>
              <a:buFont typeface="Wingdings" panose="05000000000000000000" pitchFamily="2" charset="2"/>
              <a:buChar char="§"/>
            </a:pPr>
            <a:endParaRPr lang="en-US" sz="1200" b="0" dirty="0">
              <a:latin typeface="Tahoma" panose="020B0604030504040204" pitchFamily="34" charset="0"/>
              <a:ea typeface="Tahoma" panose="020B0604030504040204" pitchFamily="34" charset="0"/>
              <a:cs typeface="Tahoma" panose="020B0604030504040204" pitchFamily="34" charset="0"/>
            </a:endParaRPr>
          </a:p>
        </p:txBody>
      </p:sp>
      <p:cxnSp>
        <p:nvCxnSpPr>
          <p:cNvPr id="157" name="Elbow Connector 31"/>
          <p:cNvCxnSpPr>
            <a:stCxn id="143" idx="0"/>
            <a:endCxn id="139" idx="2"/>
          </p:cNvCxnSpPr>
          <p:nvPr/>
        </p:nvCxnSpPr>
        <p:spPr>
          <a:xfrm rot="5400000" flipH="1" flipV="1">
            <a:off x="1435396" y="1851366"/>
            <a:ext cx="354877" cy="1565445"/>
          </a:xfrm>
          <a:prstGeom prst="bentConnector3">
            <a:avLst>
              <a:gd name="adj1" fmla="val 50000"/>
            </a:avLst>
          </a:prstGeom>
          <a:ln w="9525">
            <a:solidFill>
              <a:srgbClr val="A5011C"/>
            </a:solidFill>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158" name="Elbow Connector 33"/>
          <p:cNvCxnSpPr>
            <a:stCxn id="141" idx="0"/>
            <a:endCxn id="139" idx="2"/>
          </p:cNvCxnSpPr>
          <p:nvPr/>
        </p:nvCxnSpPr>
        <p:spPr>
          <a:xfrm rot="5400000" flipH="1" flipV="1">
            <a:off x="1958269" y="2374230"/>
            <a:ext cx="354877" cy="519699"/>
          </a:xfrm>
          <a:prstGeom prst="bentConnector3">
            <a:avLst>
              <a:gd name="adj1" fmla="val 50000"/>
            </a:avLst>
          </a:prstGeom>
          <a:ln w="9525">
            <a:solidFill>
              <a:srgbClr val="A5011C"/>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159" name="Elbow Connector 36"/>
          <p:cNvCxnSpPr>
            <a:stCxn id="142" idx="0"/>
            <a:endCxn id="139" idx="2"/>
          </p:cNvCxnSpPr>
          <p:nvPr/>
        </p:nvCxnSpPr>
        <p:spPr>
          <a:xfrm rot="16200000" flipV="1">
            <a:off x="2481143" y="2371055"/>
            <a:ext cx="354877" cy="526047"/>
          </a:xfrm>
          <a:prstGeom prst="bentConnector3">
            <a:avLst>
              <a:gd name="adj1" fmla="val 50000"/>
            </a:avLst>
          </a:prstGeom>
          <a:ln w="9525">
            <a:solidFill>
              <a:srgbClr val="A5011C"/>
            </a:solidFill>
            <a:headEnd type="none" w="lg" len="lg"/>
            <a:tailEnd type="none" w="lg" len="lg"/>
          </a:ln>
          <a:effectLst/>
        </p:spPr>
        <p:style>
          <a:lnRef idx="1">
            <a:schemeClr val="accent1"/>
          </a:lnRef>
          <a:fillRef idx="0">
            <a:schemeClr val="accent1"/>
          </a:fillRef>
          <a:effectRef idx="0">
            <a:schemeClr val="accent1"/>
          </a:effectRef>
          <a:fontRef idx="minor">
            <a:schemeClr val="tx1"/>
          </a:fontRef>
        </p:style>
      </p:cxnSp>
      <p:cxnSp>
        <p:nvCxnSpPr>
          <p:cNvPr id="160" name="Elbow Connector 39"/>
          <p:cNvCxnSpPr>
            <a:stCxn id="144" idx="0"/>
            <a:endCxn id="139" idx="2"/>
          </p:cNvCxnSpPr>
          <p:nvPr/>
        </p:nvCxnSpPr>
        <p:spPr>
          <a:xfrm rot="16200000" flipV="1">
            <a:off x="3029326" y="1822863"/>
            <a:ext cx="354877" cy="1622414"/>
          </a:xfrm>
          <a:prstGeom prst="bentConnector3">
            <a:avLst>
              <a:gd name="adj1" fmla="val 50000"/>
            </a:avLst>
          </a:prstGeom>
          <a:ln w="9525">
            <a:solidFill>
              <a:srgbClr val="A5011C"/>
            </a:solidFill>
            <a:headEnd type="none" w="lg" len="lg"/>
            <a:tailEnd type="none" w="lg" len="lg"/>
          </a:ln>
          <a:effectLst/>
        </p:spPr>
        <p:style>
          <a:lnRef idx="1">
            <a:schemeClr val="accent1"/>
          </a:lnRef>
          <a:fillRef idx="0">
            <a:schemeClr val="accent1"/>
          </a:fillRef>
          <a:effectRef idx="0">
            <a:schemeClr val="accent1"/>
          </a:effectRef>
          <a:fontRef idx="minor">
            <a:schemeClr val="tx1"/>
          </a:fontRef>
        </p:style>
      </p:cxnSp>
      <p:cxnSp>
        <p:nvCxnSpPr>
          <p:cNvPr id="161" name="Elbow Connector 42"/>
          <p:cNvCxnSpPr>
            <a:stCxn id="140" idx="2"/>
            <a:endCxn id="145" idx="0"/>
          </p:cNvCxnSpPr>
          <p:nvPr/>
        </p:nvCxnSpPr>
        <p:spPr>
          <a:xfrm rot="5400000">
            <a:off x="5841208" y="1865217"/>
            <a:ext cx="354877" cy="1537722"/>
          </a:xfrm>
          <a:prstGeom prst="bentConnector3">
            <a:avLst>
              <a:gd name="adj1" fmla="val 50000"/>
            </a:avLst>
          </a:prstGeom>
          <a:ln w="9525">
            <a:solidFill>
              <a:srgbClr val="A5011C"/>
            </a:solidFill>
            <a:headEnd type="none" w="lg" len="lg"/>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162" name="Elbow Connector 45"/>
          <p:cNvCxnSpPr>
            <a:stCxn id="140" idx="2"/>
            <a:endCxn id="146" idx="0"/>
          </p:cNvCxnSpPr>
          <p:nvPr/>
        </p:nvCxnSpPr>
        <p:spPr>
          <a:xfrm rot="5400000">
            <a:off x="6363163" y="2387181"/>
            <a:ext cx="354877" cy="493813"/>
          </a:xfrm>
          <a:prstGeom prst="bentConnector3">
            <a:avLst>
              <a:gd name="adj1" fmla="val 50000"/>
            </a:avLst>
          </a:prstGeom>
          <a:ln w="9525">
            <a:solidFill>
              <a:srgbClr val="A5011C"/>
            </a:solidFill>
            <a:headEnd type="none" w="lg" len="lg"/>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163" name="Elbow Connector 48"/>
          <p:cNvCxnSpPr>
            <a:stCxn id="140" idx="2"/>
            <a:endCxn id="147" idx="0"/>
          </p:cNvCxnSpPr>
          <p:nvPr/>
        </p:nvCxnSpPr>
        <p:spPr>
          <a:xfrm rot="16200000" flipH="1">
            <a:off x="6885117" y="2359021"/>
            <a:ext cx="354877" cy="550096"/>
          </a:xfrm>
          <a:prstGeom prst="bentConnector3">
            <a:avLst>
              <a:gd name="adj1" fmla="val 50000"/>
            </a:avLst>
          </a:prstGeom>
          <a:ln w="9525">
            <a:solidFill>
              <a:srgbClr val="A5011C"/>
            </a:solidFill>
            <a:headEnd type="none" w="lg" len="lg"/>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164" name="Elbow Connector 51"/>
          <p:cNvCxnSpPr>
            <a:stCxn id="140" idx="2"/>
            <a:endCxn id="148" idx="0"/>
          </p:cNvCxnSpPr>
          <p:nvPr/>
        </p:nvCxnSpPr>
        <p:spPr>
          <a:xfrm rot="16200000" flipH="1">
            <a:off x="7407072" y="1837075"/>
            <a:ext cx="354877" cy="1594006"/>
          </a:xfrm>
          <a:prstGeom prst="bentConnector3">
            <a:avLst>
              <a:gd name="adj1" fmla="val 50000"/>
            </a:avLst>
          </a:prstGeom>
          <a:ln w="9525">
            <a:solidFill>
              <a:srgbClr val="A5011C"/>
            </a:solidFill>
            <a:headEnd type="none" w="lg" len="lg"/>
            <a:tailEnd type="triangle" w="lg" len="lg"/>
          </a:ln>
          <a:effectLst/>
        </p:spPr>
        <p:style>
          <a:lnRef idx="1">
            <a:schemeClr val="accent1"/>
          </a:lnRef>
          <a:fillRef idx="0">
            <a:schemeClr val="accent1"/>
          </a:fillRef>
          <a:effectRef idx="0">
            <a:schemeClr val="accent1"/>
          </a:effectRef>
          <a:fontRef idx="minor">
            <a:schemeClr val="tx1"/>
          </a:fontRef>
        </p:style>
      </p:cxnSp>
      <p:sp>
        <p:nvSpPr>
          <p:cNvPr id="165" name="RbNavigator"/>
          <p:cNvSpPr txBox="1"/>
          <p:nvPr/>
        </p:nvSpPr>
        <p:spPr>
          <a:xfrm>
            <a:off x="330341"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1</a:t>
            </a:r>
          </a:p>
        </p:txBody>
      </p:sp>
      <p:sp>
        <p:nvSpPr>
          <p:cNvPr id="166" name="RbNavigator"/>
          <p:cNvSpPr txBox="1"/>
          <p:nvPr/>
        </p:nvSpPr>
        <p:spPr>
          <a:xfrm>
            <a:off x="1378143"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2</a:t>
            </a:r>
          </a:p>
        </p:txBody>
      </p:sp>
      <p:sp>
        <p:nvSpPr>
          <p:cNvPr id="167" name="RbNavigator"/>
          <p:cNvSpPr txBox="1"/>
          <p:nvPr/>
        </p:nvSpPr>
        <p:spPr>
          <a:xfrm>
            <a:off x="2418195"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3</a:t>
            </a:r>
          </a:p>
        </p:txBody>
      </p:sp>
      <p:sp>
        <p:nvSpPr>
          <p:cNvPr id="168" name="RbNavigator"/>
          <p:cNvSpPr txBox="1"/>
          <p:nvPr/>
        </p:nvSpPr>
        <p:spPr>
          <a:xfrm>
            <a:off x="3467190"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4</a:t>
            </a:r>
          </a:p>
        </p:txBody>
      </p:sp>
      <p:sp>
        <p:nvSpPr>
          <p:cNvPr id="169" name="RbNavigator"/>
          <p:cNvSpPr txBox="1"/>
          <p:nvPr/>
        </p:nvSpPr>
        <p:spPr>
          <a:xfrm>
            <a:off x="4746376"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1</a:t>
            </a:r>
          </a:p>
        </p:txBody>
      </p:sp>
      <p:sp>
        <p:nvSpPr>
          <p:cNvPr id="170" name="RbNavigator"/>
          <p:cNvSpPr txBox="1"/>
          <p:nvPr/>
        </p:nvSpPr>
        <p:spPr>
          <a:xfrm>
            <a:off x="5790294"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2</a:t>
            </a:r>
          </a:p>
        </p:txBody>
      </p:sp>
      <p:sp>
        <p:nvSpPr>
          <p:cNvPr id="171" name="RbNavigator"/>
          <p:cNvSpPr txBox="1"/>
          <p:nvPr/>
        </p:nvSpPr>
        <p:spPr>
          <a:xfrm>
            <a:off x="6834194"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3</a:t>
            </a:r>
          </a:p>
        </p:txBody>
      </p:sp>
      <p:sp>
        <p:nvSpPr>
          <p:cNvPr id="172" name="RbNavigator"/>
          <p:cNvSpPr txBox="1"/>
          <p:nvPr/>
        </p:nvSpPr>
        <p:spPr>
          <a:xfrm>
            <a:off x="7878113" y="2811509"/>
            <a:ext cx="171992" cy="171992"/>
          </a:xfrm>
          <a:prstGeom prst="rect">
            <a:avLst/>
          </a:prstGeom>
          <a:solidFill>
            <a:srgbClr val="FF9D0B"/>
          </a:solidFill>
        </p:spPr>
        <p:txBody>
          <a:bodyPr vert="horz" wrap="none" lIns="0" tIns="0" rIns="0" bIns="0" rtlCol="0" anchor="ctr">
            <a:noAutofit/>
          </a:bodyPr>
          <a:lstStyle/>
          <a:p>
            <a:pPr algn="ctr">
              <a:lnSpc>
                <a:spcPct val="93000"/>
              </a:lnSpc>
              <a:spcBef>
                <a:spcPts val="0"/>
              </a:spcBef>
              <a:buClr>
                <a:srgbClr val="000000"/>
              </a:buClr>
              <a:buSzPct val="100000"/>
            </a:pPr>
            <a:r>
              <a:rPr kumimoji="1" lang="en-US" sz="900" dirty="0">
                <a:solidFill>
                  <a:srgbClr val="A5011C"/>
                </a:solidFill>
                <a:latin typeface="Tahoma" panose="020B0604030504040204" pitchFamily="34" charset="0"/>
                <a:ea typeface="Tahoma" panose="020B0604030504040204" pitchFamily="34" charset="0"/>
                <a:cs typeface="Tahoma" panose="020B0604030504040204" pitchFamily="34" charset="0"/>
              </a:rPr>
              <a:t>4</a:t>
            </a:r>
          </a:p>
        </p:txBody>
      </p:sp>
    </p:spTree>
    <p:extLst>
      <p:ext uri="{BB962C8B-B14F-4D97-AF65-F5344CB8AC3E}">
        <p14:creationId xmlns:p14="http://schemas.microsoft.com/office/powerpoint/2010/main" val="2894884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4</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İyi Yönetim</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14313" y="548680"/>
            <a:ext cx="8929687" cy="646331"/>
          </a:xfrm>
          <a:prstGeom prst="rect">
            <a:avLst/>
          </a:prstGeom>
        </p:spPr>
        <p:txBody>
          <a:bodyPr>
            <a:spAutoFit/>
          </a:bodyPr>
          <a:lstStyle/>
          <a:p>
            <a:pPr algn="ctr">
              <a:defRPr/>
            </a:pPr>
            <a:r>
              <a:rPr lang="tr-TR" b="1" dirty="0">
                <a:latin typeface="Tahoma" panose="020B0604030504040204" pitchFamily="34" charset="0"/>
                <a:ea typeface="Tahoma" panose="020B0604030504040204" pitchFamily="34" charset="0"/>
                <a:cs typeface="Tahoma" panose="020B0604030504040204" pitchFamily="34" charset="0"/>
              </a:rPr>
              <a:t>Futbol endüstrisinde İyi Yönetim’in birinci koşulu, </a:t>
            </a:r>
            <a:r>
              <a:rPr lang="tr-TR" b="1" u="sng" dirty="0">
                <a:latin typeface="Tahoma" panose="020B0604030504040204" pitchFamily="34" charset="0"/>
                <a:ea typeface="Tahoma" panose="020B0604030504040204" pitchFamily="34" charset="0"/>
                <a:cs typeface="Tahoma" panose="020B0604030504040204" pitchFamily="34" charset="0"/>
              </a:rPr>
              <a:t>hedeflerin net bir stratejiyle belirlenmesidir</a:t>
            </a:r>
            <a:endParaRPr lang="tr-TR" b="1" dirty="0">
              <a:latin typeface="Tahoma" panose="020B0604030504040204" pitchFamily="34" charset="0"/>
              <a:ea typeface="Tahoma" panose="020B0604030504040204" pitchFamily="34" charset="0"/>
              <a:cs typeface="Tahoma" panose="020B0604030504040204" pitchFamily="34" charset="0"/>
            </a:endParaRPr>
          </a:p>
        </p:txBody>
      </p:sp>
      <p:sp>
        <p:nvSpPr>
          <p:cNvPr id="134" name="Subtitle"/>
          <p:cNvSpPr txBox="1">
            <a:spLocks/>
          </p:cNvSpPr>
          <p:nvPr/>
        </p:nvSpPr>
        <p:spPr>
          <a:xfrm>
            <a:off x="251520" y="1227149"/>
            <a:ext cx="8674851" cy="257635"/>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b="1" u="sng" dirty="0">
                <a:solidFill>
                  <a:srgbClr val="C00000"/>
                </a:solidFill>
                <a:latin typeface="Tahoma" panose="020B0604030504040204" pitchFamily="34" charset="0"/>
                <a:ea typeface="Tahoma" panose="020B0604030504040204" pitchFamily="34" charset="0"/>
                <a:cs typeface="Tahoma" panose="020B0604030504040204" pitchFamily="34" charset="0"/>
              </a:rPr>
              <a:t>Futbolda Değer Zinciri</a:t>
            </a:r>
            <a:endParaRPr lang="en-US"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135" name="Group 134"/>
          <p:cNvGrpSpPr/>
          <p:nvPr/>
        </p:nvGrpSpPr>
        <p:grpSpPr>
          <a:xfrm>
            <a:off x="247067" y="1576040"/>
            <a:ext cx="8789429" cy="4733280"/>
            <a:chOff x="323528" y="2043673"/>
            <a:chExt cx="8679303" cy="4733280"/>
          </a:xfrm>
        </p:grpSpPr>
        <p:sp>
          <p:nvSpPr>
            <p:cNvPr id="136" name="Line 6"/>
            <p:cNvSpPr>
              <a:spLocks noChangeShapeType="1"/>
            </p:cNvSpPr>
            <p:nvPr/>
          </p:nvSpPr>
          <p:spPr bwMode="auto">
            <a:xfrm>
              <a:off x="323529" y="2560276"/>
              <a:ext cx="1344981" cy="0"/>
            </a:xfrm>
            <a:prstGeom prst="line">
              <a:avLst/>
            </a:prstGeom>
            <a:noFill/>
            <a:ln w="22225">
              <a:solidFill>
                <a:srgbClr val="A5011C"/>
              </a:solidFill>
              <a:round/>
              <a:headEnd/>
              <a:tailEnd type="triangle" w="lg" len="lg"/>
            </a:ln>
          </p:spPr>
          <p:txBody>
            <a:bodyPr wrap="none" lIns="0" tIns="0" rIns="0" bIns="0" anchor="ctr"/>
            <a:lstStyle/>
            <a:p>
              <a:endParaRPr lang="en-US" altLang="zh-CN" sz="1400" b="1">
                <a:solidFill>
                  <a:srgbClr val="A5011C"/>
                </a:solidFill>
              </a:endParaRPr>
            </a:p>
          </p:txBody>
        </p:sp>
        <p:sp>
          <p:nvSpPr>
            <p:cNvPr id="137" name="Text12"/>
            <p:cNvSpPr>
              <a:spLocks noChangeArrowheads="1"/>
            </p:cNvSpPr>
            <p:nvPr/>
          </p:nvSpPr>
          <p:spPr bwMode="auto">
            <a:xfrm>
              <a:off x="573862" y="2043673"/>
              <a:ext cx="1076950" cy="430887"/>
            </a:xfrm>
            <a:prstGeom prst="rect">
              <a:avLst/>
            </a:prstGeom>
            <a:noFill/>
            <a:ln w="6350">
              <a:noFill/>
              <a:miter lim="800000"/>
              <a:headEnd/>
              <a:tailEnd/>
            </a:ln>
          </p:spPr>
          <p:txBody>
            <a:bodyPr wrap="square" lIns="0" tIns="0" rIns="0" bIns="0">
              <a:spAutoFit/>
            </a:bodyPr>
            <a:lstStyle/>
            <a:p>
              <a:pPr defTabSz="330200">
                <a:buClr>
                  <a:srgbClr val="000000"/>
                </a:buClr>
                <a:buSzPct val="100000"/>
              </a:pPr>
              <a:r>
                <a:rPr lang="tr-TR" altLang="zh-HK" sz="1400" b="1">
                  <a:solidFill>
                    <a:srgbClr val="A5011C"/>
                  </a:solidFill>
                  <a:latin typeface="Tahoma" panose="020B0604030504040204" pitchFamily="34" charset="0"/>
                  <a:ea typeface="Tahoma" panose="020B0604030504040204" pitchFamily="34" charset="0"/>
                  <a:cs typeface="Tahoma" panose="020B0604030504040204" pitchFamily="34" charset="0"/>
                </a:rPr>
                <a:t>Strateji ve Hedefler</a:t>
              </a:r>
              <a:endParaRPr lang="en-US"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38" name="Text12"/>
            <p:cNvSpPr>
              <a:spLocks noChangeArrowheads="1"/>
            </p:cNvSpPr>
            <p:nvPr/>
          </p:nvSpPr>
          <p:spPr bwMode="auto">
            <a:xfrm>
              <a:off x="323528" y="3352026"/>
              <a:ext cx="1344981" cy="2882199"/>
            </a:xfrm>
            <a:prstGeom prst="rect">
              <a:avLst/>
            </a:prstGeom>
            <a:noFill/>
            <a:ln w="6350">
              <a:noFill/>
              <a:miter lim="800000"/>
              <a:headEnd/>
              <a:tailEnd/>
            </a:ln>
          </p:spPr>
          <p:txBody>
            <a:bodyPr wrap="square" lIns="0" tIns="0" rIns="0" bIns="0">
              <a:spAutoFit/>
            </a:bodyPr>
            <a:lstStyle/>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Kısa ve uzun vadeli stratejilerin net bir şekilde tanımlanması</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Mali, Sportif ve İdari Stratejiler arasında net ayrım yapılması</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b="0" dirty="0">
                  <a:latin typeface="Tahoma" panose="020B0604030504040204" pitchFamily="34" charset="0"/>
                  <a:ea typeface="Tahoma" panose="020B0604030504040204" pitchFamily="34" charset="0"/>
                  <a:cs typeface="Tahoma" panose="020B0604030504040204" pitchFamily="34" charset="0"/>
                </a:rPr>
                <a:t>Ana rollerin belirlenmesi</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p:txBody>
        </p:sp>
        <p:sp>
          <p:nvSpPr>
            <p:cNvPr id="139" name="Line 9"/>
            <p:cNvSpPr>
              <a:spLocks noChangeShapeType="1"/>
            </p:cNvSpPr>
            <p:nvPr/>
          </p:nvSpPr>
          <p:spPr bwMode="auto">
            <a:xfrm>
              <a:off x="1761653" y="2560276"/>
              <a:ext cx="1344981" cy="0"/>
            </a:xfrm>
            <a:prstGeom prst="line">
              <a:avLst/>
            </a:prstGeom>
            <a:noFill/>
            <a:ln w="22225">
              <a:solidFill>
                <a:srgbClr val="A5011C"/>
              </a:solidFill>
              <a:round/>
              <a:headEnd/>
              <a:tailEnd type="triangle" w="lg" len="lg"/>
            </a:ln>
          </p:spPr>
          <p:txBody>
            <a:bodyPr wrap="none" lIns="0" tIns="0" rIns="0" bIns="0" anchor="ctr"/>
            <a:lstStyle/>
            <a:p>
              <a:endParaRPr lang="en-US" altLang="zh-CN" sz="1400" b="1">
                <a:solidFill>
                  <a:srgbClr val="A5011C"/>
                </a:solidFill>
              </a:endParaRPr>
            </a:p>
          </p:txBody>
        </p:sp>
        <p:sp>
          <p:nvSpPr>
            <p:cNvPr id="140" name="Text12"/>
            <p:cNvSpPr>
              <a:spLocks noChangeArrowheads="1"/>
            </p:cNvSpPr>
            <p:nvPr/>
          </p:nvSpPr>
          <p:spPr bwMode="auto">
            <a:xfrm>
              <a:off x="2013107" y="2043673"/>
              <a:ext cx="1187810" cy="430887"/>
            </a:xfrm>
            <a:prstGeom prst="rect">
              <a:avLst/>
            </a:prstGeom>
            <a:noFill/>
            <a:ln w="6350">
              <a:noFill/>
              <a:miter lim="800000"/>
              <a:headEnd/>
              <a:tailEnd/>
            </a:ln>
          </p:spPr>
          <p:txBody>
            <a:bodyPr wrap="square" lIns="0" tIns="0" rIns="0" bIns="0">
              <a:spAutoFit/>
            </a:bodyPr>
            <a:lstStyle/>
            <a:p>
              <a:pPr defTabSz="330200">
                <a:buClr>
                  <a:srgbClr val="000000"/>
                </a:buClr>
                <a:buSzPct val="100000"/>
              </a:pPr>
              <a:r>
                <a:rPr lang="tr-TR"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rPr>
                <a:t>Stratejinin Uygulanması</a:t>
              </a:r>
              <a:endParaRPr lang="en-US"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41" name="Text12"/>
            <p:cNvSpPr>
              <a:spLocks noChangeArrowheads="1"/>
            </p:cNvSpPr>
            <p:nvPr/>
          </p:nvSpPr>
          <p:spPr bwMode="auto">
            <a:xfrm>
              <a:off x="1762560" y="3352044"/>
              <a:ext cx="1344981" cy="1641475"/>
            </a:xfrm>
            <a:prstGeom prst="rect">
              <a:avLst/>
            </a:prstGeom>
            <a:noFill/>
            <a:ln w="6350">
              <a:noFill/>
              <a:miter lim="800000"/>
              <a:headEnd/>
              <a:tailEnd/>
            </a:ln>
          </p:spPr>
          <p:txBody>
            <a:bodyPr lIns="0" tIns="0" rIns="0" bIns="0">
              <a:spAutoFit/>
            </a:bodyPr>
            <a:lstStyle/>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Sahada başarı elde etmek için kısa ve uzun vadeli stratejilerin uygulanması</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176188" lvl="1" indent="-176188" defTabSz="330200">
                <a:lnSpc>
                  <a:spcPct val="93000"/>
                </a:lnSpc>
                <a:spcBef>
                  <a:spcPts val="300"/>
                </a:spcBef>
                <a:buClr>
                  <a:srgbClr val="000000"/>
                </a:buClr>
                <a:buSzPct val="100000"/>
                <a:buFont typeface="Arial"/>
                <a:buChar char="•"/>
              </a:pPr>
              <a:endParaRPr lang="en-US" altLang="zh-HK" sz="1400" b="0" dirty="0">
                <a:latin typeface="Tahoma" panose="020B0604030504040204" pitchFamily="34" charset="0"/>
                <a:ea typeface="Tahoma" panose="020B0604030504040204" pitchFamily="34" charset="0"/>
                <a:cs typeface="Tahoma" panose="020B0604030504040204" pitchFamily="34" charset="0"/>
              </a:endParaRPr>
            </a:p>
          </p:txBody>
        </p:sp>
        <p:sp>
          <p:nvSpPr>
            <p:cNvPr id="142" name="Line 12"/>
            <p:cNvSpPr>
              <a:spLocks noChangeShapeType="1"/>
            </p:cNvSpPr>
            <p:nvPr/>
          </p:nvSpPr>
          <p:spPr bwMode="auto">
            <a:xfrm>
              <a:off x="3199786" y="2560276"/>
              <a:ext cx="1344981" cy="0"/>
            </a:xfrm>
            <a:prstGeom prst="line">
              <a:avLst/>
            </a:prstGeom>
            <a:noFill/>
            <a:ln w="22225">
              <a:solidFill>
                <a:srgbClr val="A5011C"/>
              </a:solidFill>
              <a:round/>
              <a:headEnd/>
              <a:tailEnd type="triangle" w="lg" len="lg"/>
            </a:ln>
          </p:spPr>
          <p:txBody>
            <a:bodyPr wrap="none" lIns="0" tIns="0" rIns="0" bIns="0" anchor="ctr"/>
            <a:lstStyle/>
            <a:p>
              <a:endParaRPr lang="en-US" altLang="zh-CN" sz="1400" b="1">
                <a:solidFill>
                  <a:srgbClr val="A5011C"/>
                </a:solidFill>
              </a:endParaRPr>
            </a:p>
          </p:txBody>
        </p:sp>
        <p:sp>
          <p:nvSpPr>
            <p:cNvPr id="143" name="Text12"/>
            <p:cNvSpPr>
              <a:spLocks noChangeArrowheads="1"/>
            </p:cNvSpPr>
            <p:nvPr/>
          </p:nvSpPr>
          <p:spPr bwMode="auto">
            <a:xfrm>
              <a:off x="3447658" y="2043673"/>
              <a:ext cx="1076950" cy="430887"/>
            </a:xfrm>
            <a:prstGeom prst="rect">
              <a:avLst/>
            </a:prstGeom>
            <a:noFill/>
            <a:ln w="6350">
              <a:noFill/>
              <a:miter lim="800000"/>
              <a:headEnd/>
              <a:tailEnd/>
            </a:ln>
          </p:spPr>
          <p:txBody>
            <a:bodyPr wrap="square" lIns="0" tIns="0" rIns="0" bIns="0">
              <a:spAutoFit/>
            </a:bodyPr>
            <a:lstStyle/>
            <a:p>
              <a:pPr defTabSz="330200">
                <a:buClr>
                  <a:srgbClr val="000000"/>
                </a:buClr>
                <a:buSzPct val="100000"/>
              </a:pPr>
              <a:r>
                <a:rPr lang="tr-TR"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rPr>
                <a:t>Sahada Başarı</a:t>
              </a:r>
              <a:endParaRPr lang="en-US"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44" name="Text12"/>
            <p:cNvSpPr>
              <a:spLocks noChangeArrowheads="1"/>
            </p:cNvSpPr>
            <p:nvPr/>
          </p:nvSpPr>
          <p:spPr bwMode="auto">
            <a:xfrm>
              <a:off x="3200917" y="3352044"/>
              <a:ext cx="1344981" cy="2882199"/>
            </a:xfrm>
            <a:prstGeom prst="rect">
              <a:avLst/>
            </a:prstGeom>
            <a:noFill/>
            <a:ln w="6350">
              <a:noFill/>
              <a:miter lim="800000"/>
              <a:headEnd/>
              <a:tailEnd/>
            </a:ln>
          </p:spPr>
          <p:txBody>
            <a:bodyPr lIns="0" tIns="0" rIns="0" bIns="0">
              <a:spAutoFit/>
            </a:bodyPr>
            <a:lstStyle/>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İhtiyaç duyulan ve önem arz eden oyuncuların alınması</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Genç oyuncuların geliştirilmesi ve üst takıma adaptasyonu</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Sahada iyi sonuçlar alınması</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p:txBody>
        </p:sp>
        <p:sp>
          <p:nvSpPr>
            <p:cNvPr id="145" name="RbNavigator"/>
            <p:cNvSpPr txBox="1">
              <a:spLocks/>
            </p:cNvSpPr>
            <p:nvPr/>
          </p:nvSpPr>
          <p:spPr>
            <a:xfrm>
              <a:off x="333063" y="2059061"/>
              <a:ext cx="135755" cy="400110"/>
            </a:xfrm>
            <a:prstGeom prst="rect">
              <a:avLst/>
            </a:prstGeom>
            <a:noFill/>
            <a:ln w="9525">
              <a:noFill/>
            </a:ln>
          </p:spPr>
          <p:txBody>
            <a:bodyPr vert="horz" wrap="none" lIns="0" tIns="0" rIns="0" bIns="0" rtlCol="0" anchor="b" anchorCtr="0">
              <a:noAutofit/>
            </a:bodyPr>
            <a:lstStyle/>
            <a:p>
              <a:pPr algn="ctr">
                <a:lnSpc>
                  <a:spcPct val="93000"/>
                </a:lnSpc>
                <a:buClr>
                  <a:srgbClr val="000000"/>
                </a:buClr>
                <a:buSzPct val="100000"/>
              </a:pPr>
              <a:r>
                <a:rPr kumimoji="1" lang="en-US" sz="2000" b="1" dirty="0">
                  <a:solidFill>
                    <a:srgbClr val="A5011C"/>
                  </a:solidFill>
                  <a:latin typeface="+mn-lt"/>
                  <a:cs typeface="Arial" pitchFamily="34" charset="0"/>
                </a:rPr>
                <a:t>1</a:t>
              </a:r>
            </a:p>
          </p:txBody>
        </p:sp>
        <p:sp>
          <p:nvSpPr>
            <p:cNvPr id="146" name="RbNavigator"/>
            <p:cNvSpPr txBox="1">
              <a:spLocks/>
            </p:cNvSpPr>
            <p:nvPr/>
          </p:nvSpPr>
          <p:spPr>
            <a:xfrm>
              <a:off x="1772094" y="2059061"/>
              <a:ext cx="135755" cy="400110"/>
            </a:xfrm>
            <a:prstGeom prst="rect">
              <a:avLst/>
            </a:prstGeom>
            <a:noFill/>
            <a:ln w="9525">
              <a:noFill/>
            </a:ln>
          </p:spPr>
          <p:txBody>
            <a:bodyPr vert="horz" wrap="none" lIns="0" tIns="0" rIns="0" bIns="0" rtlCol="0" anchor="b" anchorCtr="0">
              <a:noAutofit/>
            </a:bodyPr>
            <a:lstStyle/>
            <a:p>
              <a:pPr algn="ctr">
                <a:lnSpc>
                  <a:spcPct val="93000"/>
                </a:lnSpc>
                <a:buClr>
                  <a:srgbClr val="000000"/>
                </a:buClr>
                <a:buSzPct val="100000"/>
              </a:pPr>
              <a:r>
                <a:rPr kumimoji="1" lang="en-US" sz="2000" b="1" dirty="0">
                  <a:solidFill>
                    <a:srgbClr val="A5011C"/>
                  </a:solidFill>
                  <a:latin typeface="+mn-lt"/>
                  <a:cs typeface="Arial" pitchFamily="34" charset="0"/>
                </a:rPr>
                <a:t>2</a:t>
              </a:r>
            </a:p>
          </p:txBody>
        </p:sp>
        <p:sp>
          <p:nvSpPr>
            <p:cNvPr id="147" name="RbNavigator"/>
            <p:cNvSpPr txBox="1">
              <a:spLocks/>
            </p:cNvSpPr>
            <p:nvPr/>
          </p:nvSpPr>
          <p:spPr>
            <a:xfrm>
              <a:off x="3210451" y="2059061"/>
              <a:ext cx="135755" cy="400110"/>
            </a:xfrm>
            <a:prstGeom prst="rect">
              <a:avLst/>
            </a:prstGeom>
            <a:noFill/>
            <a:ln w="9525">
              <a:noFill/>
            </a:ln>
          </p:spPr>
          <p:txBody>
            <a:bodyPr vert="horz" wrap="none" lIns="0" tIns="0" rIns="0" bIns="0" rtlCol="0" anchor="b" anchorCtr="0">
              <a:noAutofit/>
            </a:bodyPr>
            <a:lstStyle/>
            <a:p>
              <a:pPr algn="ctr">
                <a:lnSpc>
                  <a:spcPct val="93000"/>
                </a:lnSpc>
                <a:buClr>
                  <a:srgbClr val="000000"/>
                </a:buClr>
                <a:buSzPct val="100000"/>
              </a:pPr>
              <a:r>
                <a:rPr kumimoji="1" lang="en-US" sz="2000" b="1" dirty="0">
                  <a:solidFill>
                    <a:srgbClr val="A5011C"/>
                  </a:solidFill>
                  <a:latin typeface="+mn-lt"/>
                  <a:cs typeface="Arial" pitchFamily="34" charset="0"/>
                </a:rPr>
                <a:t>3</a:t>
              </a:r>
            </a:p>
          </p:txBody>
        </p:sp>
        <p:sp>
          <p:nvSpPr>
            <p:cNvPr id="148" name="Line 6"/>
            <p:cNvSpPr>
              <a:spLocks noChangeShapeType="1"/>
            </p:cNvSpPr>
            <p:nvPr/>
          </p:nvSpPr>
          <p:spPr bwMode="auto">
            <a:xfrm>
              <a:off x="4637910" y="2569801"/>
              <a:ext cx="1344981" cy="0"/>
            </a:xfrm>
            <a:prstGeom prst="line">
              <a:avLst/>
            </a:prstGeom>
            <a:noFill/>
            <a:ln w="22225">
              <a:solidFill>
                <a:srgbClr val="A5011C"/>
              </a:solidFill>
              <a:round/>
              <a:headEnd/>
              <a:tailEnd type="triangle" w="lg" len="lg"/>
            </a:ln>
          </p:spPr>
          <p:txBody>
            <a:bodyPr wrap="none" lIns="0" tIns="0" rIns="0" bIns="0" anchor="ctr"/>
            <a:lstStyle/>
            <a:p>
              <a:endParaRPr lang="en-US" altLang="zh-CN" sz="1400" b="1">
                <a:solidFill>
                  <a:srgbClr val="A5011C"/>
                </a:solidFill>
              </a:endParaRPr>
            </a:p>
          </p:txBody>
        </p:sp>
        <p:sp>
          <p:nvSpPr>
            <p:cNvPr id="149" name="Text12"/>
            <p:cNvSpPr>
              <a:spLocks noChangeArrowheads="1"/>
            </p:cNvSpPr>
            <p:nvPr/>
          </p:nvSpPr>
          <p:spPr bwMode="auto">
            <a:xfrm>
              <a:off x="4887083" y="2151394"/>
              <a:ext cx="1076950" cy="215444"/>
            </a:xfrm>
            <a:prstGeom prst="rect">
              <a:avLst/>
            </a:prstGeom>
            <a:noFill/>
            <a:ln w="6350">
              <a:noFill/>
              <a:miter lim="800000"/>
              <a:headEnd/>
              <a:tailEnd/>
            </a:ln>
          </p:spPr>
          <p:txBody>
            <a:bodyPr wrap="square" lIns="0" tIns="0" rIns="0" bIns="0">
              <a:spAutoFit/>
            </a:bodyPr>
            <a:lstStyle/>
            <a:p>
              <a:pPr defTabSz="330200">
                <a:buClr>
                  <a:srgbClr val="000000"/>
                </a:buClr>
                <a:buSzPct val="100000"/>
              </a:pPr>
              <a:r>
                <a:rPr lang="tr-TR" altLang="zh-HK" sz="1400" b="1">
                  <a:solidFill>
                    <a:srgbClr val="A5011C"/>
                  </a:solidFill>
                  <a:latin typeface="Tahoma" panose="020B0604030504040204" pitchFamily="34" charset="0"/>
                  <a:ea typeface="Tahoma" panose="020B0604030504040204" pitchFamily="34" charset="0"/>
                  <a:cs typeface="Tahoma" panose="020B0604030504040204" pitchFamily="34" charset="0"/>
                </a:rPr>
                <a:t>Mali Başarı</a:t>
              </a:r>
              <a:endParaRPr lang="en-US"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50" name="Text12"/>
            <p:cNvSpPr>
              <a:spLocks noChangeArrowheads="1"/>
            </p:cNvSpPr>
            <p:nvPr/>
          </p:nvSpPr>
          <p:spPr bwMode="auto">
            <a:xfrm>
              <a:off x="4636759" y="3370589"/>
              <a:ext cx="1439031" cy="2319546"/>
            </a:xfrm>
            <a:prstGeom prst="rect">
              <a:avLst/>
            </a:prstGeom>
            <a:noFill/>
            <a:ln w="6350">
              <a:noFill/>
              <a:miter lim="800000"/>
              <a:headEnd/>
              <a:tailEnd/>
            </a:ln>
          </p:spPr>
          <p:txBody>
            <a:bodyPr wrap="square" lIns="0" tIns="0" rIns="0" bIns="0">
              <a:spAutoFit/>
            </a:bodyPr>
            <a:lstStyle/>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Tüm gelir kalemlerinin optimizasyonu</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Giderlerin disipline edilmesi</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Kurumsal yönetim</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b="0" dirty="0">
                  <a:latin typeface="Tahoma" panose="020B0604030504040204" pitchFamily="34" charset="0"/>
                  <a:ea typeface="Tahoma" panose="020B0604030504040204" pitchFamily="34" charset="0"/>
                  <a:cs typeface="Tahoma" panose="020B0604030504040204" pitchFamily="34" charset="0"/>
                </a:rPr>
                <a:t>Büyüme stratejisi</a:t>
              </a:r>
              <a:r>
                <a:rPr lang="en-GB" altLang="zh-HK" sz="1400" b="0" dirty="0">
                  <a:latin typeface="Tahoma" panose="020B0604030504040204" pitchFamily="34" charset="0"/>
                  <a:ea typeface="Tahoma" panose="020B0604030504040204" pitchFamily="34" charset="0"/>
                  <a:cs typeface="Tahoma" panose="020B0604030504040204" pitchFamily="34" charset="0"/>
                </a:rPr>
                <a:t> </a:t>
              </a:r>
              <a:r>
                <a:rPr lang="tr-TR" altLang="zh-HK" sz="1400" b="0" dirty="0">
                  <a:latin typeface="Tahoma" panose="020B0604030504040204" pitchFamily="34" charset="0"/>
                  <a:ea typeface="Tahoma" panose="020B0604030504040204" pitchFamily="34" charset="0"/>
                  <a:cs typeface="Tahoma" panose="020B0604030504040204" pitchFamily="34" charset="0"/>
                </a:rPr>
                <a:t>ve planı</a:t>
              </a:r>
              <a:endParaRPr lang="en-US" altLang="zh-HK" sz="1400" dirty="0">
                <a:latin typeface="Tahoma" panose="020B0604030504040204" pitchFamily="34" charset="0"/>
                <a:ea typeface="Tahoma" panose="020B0604030504040204" pitchFamily="34" charset="0"/>
                <a:cs typeface="Tahoma" panose="020B0604030504040204" pitchFamily="34" charset="0"/>
              </a:endParaRPr>
            </a:p>
          </p:txBody>
        </p:sp>
        <p:sp>
          <p:nvSpPr>
            <p:cNvPr id="151" name="Line 9"/>
            <p:cNvSpPr>
              <a:spLocks noChangeShapeType="1"/>
            </p:cNvSpPr>
            <p:nvPr/>
          </p:nvSpPr>
          <p:spPr bwMode="auto">
            <a:xfrm>
              <a:off x="6076034" y="2569801"/>
              <a:ext cx="1344981" cy="0"/>
            </a:xfrm>
            <a:prstGeom prst="line">
              <a:avLst/>
            </a:prstGeom>
            <a:noFill/>
            <a:ln w="22225">
              <a:solidFill>
                <a:srgbClr val="A5011C"/>
              </a:solidFill>
              <a:round/>
              <a:headEnd/>
              <a:tailEnd type="triangle" w="lg" len="lg"/>
            </a:ln>
          </p:spPr>
          <p:txBody>
            <a:bodyPr wrap="none" lIns="0" tIns="0" rIns="0" bIns="0" anchor="ctr"/>
            <a:lstStyle/>
            <a:p>
              <a:endParaRPr lang="en-US" altLang="zh-CN" sz="1400" b="1">
                <a:solidFill>
                  <a:srgbClr val="A5011C"/>
                </a:solidFill>
              </a:endParaRPr>
            </a:p>
          </p:txBody>
        </p:sp>
        <p:sp>
          <p:nvSpPr>
            <p:cNvPr id="152" name="Text12"/>
            <p:cNvSpPr>
              <a:spLocks noChangeArrowheads="1"/>
            </p:cNvSpPr>
            <p:nvPr/>
          </p:nvSpPr>
          <p:spPr bwMode="auto">
            <a:xfrm>
              <a:off x="6326347" y="2043673"/>
              <a:ext cx="1197334" cy="430887"/>
            </a:xfrm>
            <a:prstGeom prst="rect">
              <a:avLst/>
            </a:prstGeom>
            <a:noFill/>
            <a:ln w="6350">
              <a:noFill/>
              <a:miter lim="800000"/>
              <a:headEnd/>
              <a:tailEnd/>
            </a:ln>
          </p:spPr>
          <p:txBody>
            <a:bodyPr wrap="square" lIns="0" tIns="0" rIns="0" bIns="0">
              <a:spAutoFit/>
            </a:bodyPr>
            <a:lstStyle/>
            <a:p>
              <a:pPr defTabSz="330200">
                <a:buClr>
                  <a:srgbClr val="000000"/>
                </a:buClr>
                <a:buSzPct val="100000"/>
              </a:pPr>
              <a:r>
                <a:rPr lang="tr-TR"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rPr>
                <a:t>Sahada daha fazla Başarı</a:t>
              </a:r>
              <a:endParaRPr lang="en-US"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53" name="Text12"/>
            <p:cNvSpPr>
              <a:spLocks noChangeArrowheads="1"/>
            </p:cNvSpPr>
            <p:nvPr/>
          </p:nvSpPr>
          <p:spPr bwMode="auto">
            <a:xfrm>
              <a:off x="6075790" y="3370571"/>
              <a:ext cx="1344981" cy="3082575"/>
            </a:xfrm>
            <a:prstGeom prst="rect">
              <a:avLst/>
            </a:prstGeom>
            <a:noFill/>
            <a:ln w="6350">
              <a:noFill/>
              <a:miter lim="800000"/>
              <a:headEnd/>
              <a:tailEnd/>
            </a:ln>
          </p:spPr>
          <p:txBody>
            <a:bodyPr lIns="0" tIns="0" rIns="0" bIns="0">
              <a:spAutoFit/>
            </a:bodyPr>
            <a:lstStyle/>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En üst seviyede oyuncuların alınması</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Üst düzey sporcu yetiştirmek için altyapıya artan oranda yatırım</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Ulusal ve sonucunda Uluslararası alanda  sportif başarı</a:t>
              </a:r>
              <a:endParaRPr lang="en-US" altLang="zh-HK" sz="1400" dirty="0">
                <a:latin typeface="Tahoma" panose="020B0604030504040204" pitchFamily="34" charset="0"/>
                <a:ea typeface="Tahoma" panose="020B0604030504040204" pitchFamily="34" charset="0"/>
                <a:cs typeface="Tahoma" panose="020B0604030504040204" pitchFamily="34" charset="0"/>
              </a:endParaRPr>
            </a:p>
          </p:txBody>
        </p:sp>
        <p:sp>
          <p:nvSpPr>
            <p:cNvPr id="154" name="Line 12"/>
            <p:cNvSpPr>
              <a:spLocks noChangeShapeType="1"/>
            </p:cNvSpPr>
            <p:nvPr/>
          </p:nvSpPr>
          <p:spPr bwMode="auto">
            <a:xfrm>
              <a:off x="7514156" y="2569801"/>
              <a:ext cx="1344981" cy="0"/>
            </a:xfrm>
            <a:prstGeom prst="line">
              <a:avLst/>
            </a:prstGeom>
            <a:noFill/>
            <a:ln w="22225">
              <a:solidFill>
                <a:srgbClr val="A5011C"/>
              </a:solidFill>
              <a:round/>
              <a:headEnd/>
              <a:tailEnd type="triangle" w="lg" len="lg"/>
            </a:ln>
          </p:spPr>
          <p:txBody>
            <a:bodyPr wrap="none" lIns="0" tIns="0" rIns="0" bIns="0" anchor="ctr"/>
            <a:lstStyle/>
            <a:p>
              <a:endParaRPr lang="en-US" altLang="zh-CN" sz="1400" b="1">
                <a:solidFill>
                  <a:srgbClr val="A5011C"/>
                </a:solidFill>
              </a:endParaRPr>
            </a:p>
          </p:txBody>
        </p:sp>
        <p:sp>
          <p:nvSpPr>
            <p:cNvPr id="155" name="Text12"/>
            <p:cNvSpPr>
              <a:spLocks noChangeArrowheads="1"/>
            </p:cNvSpPr>
            <p:nvPr/>
          </p:nvSpPr>
          <p:spPr bwMode="auto">
            <a:xfrm>
              <a:off x="7760876" y="2043673"/>
              <a:ext cx="1241955" cy="430887"/>
            </a:xfrm>
            <a:prstGeom prst="rect">
              <a:avLst/>
            </a:prstGeom>
            <a:noFill/>
            <a:ln w="6350">
              <a:noFill/>
              <a:miter lim="800000"/>
              <a:headEnd/>
              <a:tailEnd/>
            </a:ln>
          </p:spPr>
          <p:txBody>
            <a:bodyPr wrap="square" lIns="0" tIns="0" rIns="0" bIns="0">
              <a:spAutoFit/>
            </a:bodyPr>
            <a:lstStyle/>
            <a:p>
              <a:pPr defTabSz="330200">
                <a:buClr>
                  <a:srgbClr val="000000"/>
                </a:buClr>
                <a:buSzPct val="100000"/>
              </a:pPr>
              <a:r>
                <a:rPr lang="tr-TR"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rPr>
                <a:t>Sürdürülebilir Mali Durum</a:t>
              </a:r>
              <a:endParaRPr lang="en-US" altLang="zh-HK" sz="1400" b="1" dirty="0">
                <a:solidFill>
                  <a:srgbClr val="A5011C"/>
                </a:solidFill>
                <a:latin typeface="Tahoma" panose="020B0604030504040204" pitchFamily="34" charset="0"/>
                <a:ea typeface="Tahoma" panose="020B0604030504040204" pitchFamily="34" charset="0"/>
                <a:cs typeface="Tahoma" panose="020B0604030504040204" pitchFamily="34" charset="0"/>
              </a:endParaRPr>
            </a:p>
          </p:txBody>
        </p:sp>
        <p:sp>
          <p:nvSpPr>
            <p:cNvPr id="156" name="Text12"/>
            <p:cNvSpPr>
              <a:spLocks noChangeArrowheads="1"/>
            </p:cNvSpPr>
            <p:nvPr/>
          </p:nvSpPr>
          <p:spPr bwMode="auto">
            <a:xfrm>
              <a:off x="7514146" y="3370571"/>
              <a:ext cx="1488685" cy="3406382"/>
            </a:xfrm>
            <a:prstGeom prst="rect">
              <a:avLst/>
            </a:prstGeom>
            <a:noFill/>
            <a:ln w="6350">
              <a:noFill/>
              <a:miter lim="800000"/>
              <a:headEnd/>
              <a:tailEnd/>
            </a:ln>
          </p:spPr>
          <p:txBody>
            <a:bodyPr wrap="square" lIns="0" tIns="0" rIns="0" bIns="0">
              <a:spAutoFit/>
            </a:bodyPr>
            <a:lstStyle/>
            <a:p>
              <a:pPr marL="285750" lvl="1" indent="-285750" defTabSz="330200">
                <a:lnSpc>
                  <a:spcPct val="93000"/>
                </a:lnSpc>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Sahadaki başarıyı gelire dönüştürmek için:</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475703" lvl="2" indent="-285750" defTabSz="330200">
                <a:lnSpc>
                  <a:spcPct val="93000"/>
                </a:lnSpc>
                <a:buClr>
                  <a:srgbClr val="000000"/>
                </a:buClr>
                <a:buSzPct val="100000"/>
                <a:buFont typeface="Wingdings" panose="05000000000000000000" pitchFamily="2" charset="2"/>
                <a:buChar char="§"/>
              </a:pPr>
              <a:r>
                <a:rPr lang="tr-TR" altLang="zh-HK" sz="1400" dirty="0">
                  <a:latin typeface="Tahoma" panose="020B0604030504040204" pitchFamily="34" charset="0"/>
                  <a:ea typeface="Tahoma" panose="020B0604030504040204" pitchFamily="34" charset="0"/>
                  <a:cs typeface="Tahoma" panose="020B0604030504040204" pitchFamily="34" charset="0"/>
                </a:rPr>
                <a:t>Üçüncü şahıslarla (örn: sponsorlarla) tekrar masaya oturulması</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475703" lvl="2" indent="-285750" defTabSz="330200">
                <a:lnSpc>
                  <a:spcPct val="93000"/>
                </a:lnSpc>
                <a:buClr>
                  <a:srgbClr val="000000"/>
                </a:buClr>
                <a:buSzPct val="100000"/>
                <a:buFont typeface="Wingdings" panose="05000000000000000000" pitchFamily="2" charset="2"/>
                <a:buChar char="§"/>
              </a:pPr>
              <a:r>
                <a:rPr lang="tr-TR" altLang="zh-HK" sz="1400" dirty="0">
                  <a:latin typeface="Tahoma" panose="020B0604030504040204" pitchFamily="34" charset="0"/>
                  <a:ea typeface="Tahoma" panose="020B0604030504040204" pitchFamily="34" charset="0"/>
                  <a:cs typeface="Tahoma" panose="020B0604030504040204" pitchFamily="34" charset="0"/>
                </a:rPr>
                <a:t>Yayın gelirlerinin arttırılması</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475703" lvl="2" indent="-285750" defTabSz="330200">
                <a:lnSpc>
                  <a:spcPct val="93000"/>
                </a:lnSpc>
                <a:buClr>
                  <a:srgbClr val="000000"/>
                </a:buClr>
                <a:buSzPct val="100000"/>
                <a:buFont typeface="Wingdings" panose="05000000000000000000" pitchFamily="2" charset="2"/>
                <a:buChar char="§"/>
              </a:pPr>
              <a:r>
                <a:rPr lang="tr-TR" altLang="zh-HK" sz="1400" dirty="0">
                  <a:latin typeface="Tahoma" panose="020B0604030504040204" pitchFamily="34" charset="0"/>
                  <a:ea typeface="Tahoma" panose="020B0604030504040204" pitchFamily="34" charset="0"/>
                  <a:cs typeface="Tahoma" panose="020B0604030504040204" pitchFamily="34" charset="0"/>
                </a:rPr>
                <a:t>Yeni Gelir  Kaynakları yaratılması</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p:txBody>
        </p:sp>
        <p:sp>
          <p:nvSpPr>
            <p:cNvPr id="157" name="RbNavigator"/>
            <p:cNvSpPr txBox="1">
              <a:spLocks/>
            </p:cNvSpPr>
            <p:nvPr/>
          </p:nvSpPr>
          <p:spPr>
            <a:xfrm>
              <a:off x="4646293" y="2050362"/>
              <a:ext cx="135755" cy="400110"/>
            </a:xfrm>
            <a:prstGeom prst="rect">
              <a:avLst/>
            </a:prstGeom>
            <a:noFill/>
            <a:ln w="9525">
              <a:noFill/>
            </a:ln>
          </p:spPr>
          <p:txBody>
            <a:bodyPr vert="horz" wrap="none" lIns="0" tIns="0" rIns="0" bIns="0" rtlCol="0" anchor="b" anchorCtr="0">
              <a:noAutofit/>
            </a:bodyPr>
            <a:lstStyle/>
            <a:p>
              <a:pPr algn="ctr">
                <a:lnSpc>
                  <a:spcPct val="93000"/>
                </a:lnSpc>
                <a:buClr>
                  <a:srgbClr val="000000"/>
                </a:buClr>
                <a:buSzPct val="100000"/>
              </a:pPr>
              <a:r>
                <a:rPr kumimoji="1" lang="en-US" sz="2000" b="1" dirty="0">
                  <a:solidFill>
                    <a:srgbClr val="A5011C"/>
                  </a:solidFill>
                  <a:latin typeface="+mn-lt"/>
                  <a:cs typeface="Arial" pitchFamily="34" charset="0"/>
                </a:rPr>
                <a:t>4</a:t>
              </a:r>
            </a:p>
          </p:txBody>
        </p:sp>
        <p:sp>
          <p:nvSpPr>
            <p:cNvPr id="158" name="RbNavigator"/>
            <p:cNvSpPr txBox="1">
              <a:spLocks/>
            </p:cNvSpPr>
            <p:nvPr/>
          </p:nvSpPr>
          <p:spPr>
            <a:xfrm>
              <a:off x="6085324" y="2059061"/>
              <a:ext cx="135755" cy="400110"/>
            </a:xfrm>
            <a:prstGeom prst="rect">
              <a:avLst/>
            </a:prstGeom>
            <a:noFill/>
            <a:ln w="9525">
              <a:noFill/>
            </a:ln>
          </p:spPr>
          <p:txBody>
            <a:bodyPr vert="horz" wrap="none" lIns="0" tIns="0" rIns="0" bIns="0" rtlCol="0" anchor="b" anchorCtr="0">
              <a:noAutofit/>
            </a:bodyPr>
            <a:lstStyle/>
            <a:p>
              <a:pPr algn="ctr">
                <a:lnSpc>
                  <a:spcPct val="93000"/>
                </a:lnSpc>
                <a:buClr>
                  <a:srgbClr val="000000"/>
                </a:buClr>
                <a:buSzPct val="100000"/>
              </a:pPr>
              <a:r>
                <a:rPr kumimoji="1" lang="en-US" sz="2000" b="1" dirty="0">
                  <a:solidFill>
                    <a:srgbClr val="A5011C"/>
                  </a:solidFill>
                  <a:latin typeface="+mn-lt"/>
                  <a:cs typeface="Arial" pitchFamily="34" charset="0"/>
                </a:rPr>
                <a:t>5</a:t>
              </a:r>
            </a:p>
          </p:txBody>
        </p:sp>
        <p:sp>
          <p:nvSpPr>
            <p:cNvPr id="159" name="RbNavigator"/>
            <p:cNvSpPr txBox="1">
              <a:spLocks/>
            </p:cNvSpPr>
            <p:nvPr/>
          </p:nvSpPr>
          <p:spPr>
            <a:xfrm>
              <a:off x="7523681" y="2059061"/>
              <a:ext cx="135755" cy="400110"/>
            </a:xfrm>
            <a:prstGeom prst="rect">
              <a:avLst/>
            </a:prstGeom>
            <a:noFill/>
            <a:ln w="9525">
              <a:noFill/>
            </a:ln>
          </p:spPr>
          <p:txBody>
            <a:bodyPr vert="horz" wrap="none" lIns="0" tIns="0" rIns="0" bIns="0" rtlCol="0" anchor="b" anchorCtr="0">
              <a:noAutofit/>
            </a:bodyPr>
            <a:lstStyle/>
            <a:p>
              <a:pPr algn="ctr">
                <a:lnSpc>
                  <a:spcPct val="93000"/>
                </a:lnSpc>
                <a:buClr>
                  <a:srgbClr val="000000"/>
                </a:buClr>
                <a:buSzPct val="100000"/>
              </a:pPr>
              <a:r>
                <a:rPr kumimoji="1" lang="en-US" sz="2000" b="1" dirty="0">
                  <a:solidFill>
                    <a:srgbClr val="A5011C"/>
                  </a:solidFill>
                  <a:latin typeface="+mn-lt"/>
                  <a:cs typeface="Arial" pitchFamily="34" charset="0"/>
                </a:rPr>
                <a:t>6</a:t>
              </a:r>
            </a:p>
          </p:txBody>
        </p:sp>
        <p:pic>
          <p:nvPicPr>
            <p:cNvPr id="160" name="Picture 34"/>
            <p:cNvPicPr>
              <a:picLocks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323528" y="2699599"/>
              <a:ext cx="1344981" cy="54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1" name="Picture 36"/>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762784" y="2699599"/>
              <a:ext cx="1344757" cy="54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2" name="Picture 37"/>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3200917" y="2699617"/>
              <a:ext cx="1344981" cy="546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 name="Picture 38"/>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4636767" y="2699617"/>
              <a:ext cx="1344981" cy="546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4" name="Picture 41"/>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6076022" y="2699616"/>
              <a:ext cx="1344757" cy="546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5" name="Picture 43"/>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a:stretch/>
          </p:blipFill>
          <p:spPr bwMode="auto">
            <a:xfrm>
              <a:off x="7514146" y="2699617"/>
              <a:ext cx="1344982" cy="546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641363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5</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Konum Seçenekleri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14313" y="548680"/>
            <a:ext cx="8929687" cy="369332"/>
          </a:xfrm>
          <a:prstGeom prst="rect">
            <a:avLst/>
          </a:prstGeom>
        </p:spPr>
        <p:txBody>
          <a:bodyPr>
            <a:spAutoFit/>
          </a:bodyPr>
          <a:lstStyle/>
          <a:p>
            <a:pPr algn="ctr">
              <a:defRPr/>
            </a:pPr>
            <a:r>
              <a:rPr lang="tr-TR" b="1" dirty="0">
                <a:latin typeface="Tahoma" panose="020B0604030504040204" pitchFamily="34" charset="0"/>
                <a:ea typeface="Tahoma" panose="020B0604030504040204" pitchFamily="34" charset="0"/>
                <a:cs typeface="Tahoma" panose="020B0604030504040204" pitchFamily="34" charset="0"/>
              </a:rPr>
              <a:t>Futbol Endüstrisinde </a:t>
            </a:r>
            <a:r>
              <a:rPr lang="tr-TR" b="1" u="sng" dirty="0">
                <a:latin typeface="Tahoma" panose="020B0604030504040204" pitchFamily="34" charset="0"/>
                <a:ea typeface="Tahoma" panose="020B0604030504040204" pitchFamily="34" charset="0"/>
                <a:cs typeface="Tahoma" panose="020B0604030504040204" pitchFamily="34" charset="0"/>
              </a:rPr>
              <a:t>4 Ana Stratejik Konum</a:t>
            </a:r>
            <a:r>
              <a:rPr lang="tr-TR" b="1" dirty="0">
                <a:latin typeface="Tahoma" panose="020B0604030504040204" pitchFamily="34" charset="0"/>
                <a:ea typeface="Tahoma" panose="020B0604030504040204" pitchFamily="34" charset="0"/>
                <a:cs typeface="Tahoma" panose="020B0604030504040204" pitchFamily="34" charset="0"/>
              </a:rPr>
              <a:t> bulunmaktadır</a:t>
            </a:r>
          </a:p>
        </p:txBody>
      </p:sp>
      <p:sp>
        <p:nvSpPr>
          <p:cNvPr id="42" name="Subtitle"/>
          <p:cNvSpPr txBox="1">
            <a:spLocks/>
          </p:cNvSpPr>
          <p:nvPr/>
        </p:nvSpPr>
        <p:spPr>
          <a:xfrm>
            <a:off x="397134" y="1052736"/>
            <a:ext cx="8530835" cy="257635"/>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b="1" u="sng" dirty="0">
                <a:solidFill>
                  <a:srgbClr val="C00000"/>
                </a:solidFill>
                <a:latin typeface="Tahoma" panose="020B0604030504040204" pitchFamily="34" charset="0"/>
                <a:ea typeface="Tahoma" panose="020B0604030504040204" pitchFamily="34" charset="0"/>
                <a:cs typeface="Tahoma" panose="020B0604030504040204" pitchFamily="34" charset="0"/>
              </a:rPr>
              <a:t>Futbol Kulüplerinin Stratejik Konum Seçenekleri</a:t>
            </a:r>
            <a:endParaRPr lang="en-US"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43" name="Group 42"/>
          <p:cNvGrpSpPr/>
          <p:nvPr/>
        </p:nvGrpSpPr>
        <p:grpSpPr>
          <a:xfrm>
            <a:off x="323528" y="1412776"/>
            <a:ext cx="8640960" cy="4608512"/>
            <a:chOff x="323528" y="1844824"/>
            <a:chExt cx="8640960" cy="3744416"/>
          </a:xfrm>
        </p:grpSpPr>
        <p:sp>
          <p:nvSpPr>
            <p:cNvPr id="44" name="26 Dikdörtgen"/>
            <p:cNvSpPr/>
            <p:nvPr/>
          </p:nvSpPr>
          <p:spPr>
            <a:xfrm>
              <a:off x="323528" y="1844824"/>
              <a:ext cx="8640960" cy="3744416"/>
            </a:xfrm>
            <a:prstGeom prst="rect">
              <a:avLst/>
            </a:prstGeom>
            <a:solidFill>
              <a:srgbClr val="FF9D0B">
                <a:alpha val="0"/>
              </a:srgbClr>
            </a:solidFill>
            <a:ln w="19050">
              <a:solidFill>
                <a:srgbClr val="A501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TextBox 77"/>
            <p:cNvSpPr txBox="1">
              <a:spLocks/>
            </p:cNvSpPr>
            <p:nvPr/>
          </p:nvSpPr>
          <p:spPr>
            <a:xfrm>
              <a:off x="1191235" y="5230522"/>
              <a:ext cx="2002661" cy="193899"/>
            </a:xfrm>
            <a:prstGeom prst="rect">
              <a:avLst/>
            </a:prstGeom>
            <a:noFill/>
            <a:ln w="9525">
              <a:noFill/>
            </a:ln>
            <a:effectLst/>
          </p:spPr>
          <p:txBody>
            <a:bodyPr wrap="square" lIns="0" tIns="0" rIns="0" bIns="0" rtlCol="0">
              <a:spAutoFit/>
            </a:bodyPr>
            <a:lstStyle/>
            <a:p>
              <a:pPr>
                <a:lnSpc>
                  <a:spcPct val="90000"/>
                </a:lnSpc>
                <a:spcBef>
                  <a:spcPts val="0"/>
                </a:spcBef>
              </a:pPr>
              <a:r>
                <a:rPr lang="tr-TR" sz="1400" b="1">
                  <a:cs typeface="Arial" pitchFamily="34" charset="0"/>
                </a:rPr>
                <a:t>Stratejik Konum</a:t>
              </a:r>
              <a:endParaRPr lang="en-US" sz="1400" b="1" dirty="0">
                <a:cs typeface="Arial" pitchFamily="34" charset="0"/>
              </a:endParaRPr>
            </a:p>
          </p:txBody>
        </p:sp>
        <p:sp>
          <p:nvSpPr>
            <p:cNvPr id="46" name="Rounded Rectangle 78"/>
            <p:cNvSpPr/>
            <p:nvPr/>
          </p:nvSpPr>
          <p:spPr>
            <a:xfrm>
              <a:off x="775578" y="5255597"/>
              <a:ext cx="335412" cy="143748"/>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dirty="0">
                <a:solidFill>
                  <a:schemeClr val="tx1"/>
                </a:solidFill>
                <a:cs typeface="Arial" pitchFamily="34" charset="0"/>
              </a:endParaRPr>
            </a:p>
          </p:txBody>
        </p:sp>
        <p:sp>
          <p:nvSpPr>
            <p:cNvPr id="47" name="TextBox 79"/>
            <p:cNvSpPr txBox="1">
              <a:spLocks/>
            </p:cNvSpPr>
            <p:nvPr/>
          </p:nvSpPr>
          <p:spPr>
            <a:xfrm>
              <a:off x="3793475" y="5230522"/>
              <a:ext cx="2002661" cy="193899"/>
            </a:xfrm>
            <a:prstGeom prst="rect">
              <a:avLst/>
            </a:prstGeom>
            <a:noFill/>
            <a:ln w="9525">
              <a:noFill/>
            </a:ln>
            <a:effectLst/>
          </p:spPr>
          <p:txBody>
            <a:bodyPr wrap="square" lIns="0" tIns="0" rIns="0" bIns="0" rtlCol="0">
              <a:spAutoFit/>
            </a:bodyPr>
            <a:lstStyle/>
            <a:p>
              <a:pPr>
                <a:lnSpc>
                  <a:spcPct val="90000"/>
                </a:lnSpc>
                <a:spcBef>
                  <a:spcPts val="0"/>
                </a:spcBef>
              </a:pPr>
              <a:r>
                <a:rPr lang="tr-TR" sz="1400" b="1" dirty="0">
                  <a:cs typeface="Arial" pitchFamily="34" charset="0"/>
                </a:rPr>
                <a:t>Ara  (Geçici) Konum</a:t>
              </a:r>
              <a:endParaRPr lang="en-US" sz="1400" b="1" dirty="0">
                <a:cs typeface="Arial" pitchFamily="34" charset="0"/>
              </a:endParaRPr>
            </a:p>
          </p:txBody>
        </p:sp>
        <p:sp>
          <p:nvSpPr>
            <p:cNvPr id="48" name="Rounded Rectangle 80"/>
            <p:cNvSpPr/>
            <p:nvPr/>
          </p:nvSpPr>
          <p:spPr>
            <a:xfrm>
              <a:off x="3372492" y="5255597"/>
              <a:ext cx="335412" cy="143748"/>
            </a:xfrm>
            <a:prstGeom prst="roundRect">
              <a:avLst/>
            </a:prstGeom>
            <a:solidFill>
              <a:srgbClr val="FFC000"/>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dirty="0">
                <a:solidFill>
                  <a:schemeClr val="tx1"/>
                </a:solidFill>
                <a:cs typeface="Arial" pitchFamily="34" charset="0"/>
              </a:endParaRPr>
            </a:p>
          </p:txBody>
        </p:sp>
        <p:sp>
          <p:nvSpPr>
            <p:cNvPr id="50" name="Right Triangle 76"/>
            <p:cNvSpPr/>
            <p:nvPr/>
          </p:nvSpPr>
          <p:spPr>
            <a:xfrm flipH="1">
              <a:off x="965306" y="2656606"/>
              <a:ext cx="7647023" cy="2309502"/>
            </a:xfrm>
            <a:prstGeom prst="rtTriangle">
              <a:avLst/>
            </a:prstGeom>
            <a:solidFill>
              <a:schemeClr val="accent2">
                <a:alpha val="50000"/>
              </a:schemeClr>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cs typeface="Arial" pitchFamily="34" charset="0"/>
              </a:endParaRPr>
            </a:p>
          </p:txBody>
        </p:sp>
        <p:grpSp>
          <p:nvGrpSpPr>
            <p:cNvPr id="51" name="Group 14"/>
            <p:cNvGrpSpPr/>
            <p:nvPr/>
          </p:nvGrpSpPr>
          <p:grpSpPr>
            <a:xfrm>
              <a:off x="745753" y="1916832"/>
              <a:ext cx="8182216" cy="3153068"/>
              <a:chOff x="941098" y="3763926"/>
              <a:chExt cx="5927535" cy="2138316"/>
            </a:xfrm>
          </p:grpSpPr>
          <p:cxnSp>
            <p:nvCxnSpPr>
              <p:cNvPr id="60" name="Straight Arrow Connector 82"/>
              <p:cNvCxnSpPr/>
              <p:nvPr>
                <p:custDataLst>
                  <p:tags r:id="rId1"/>
                </p:custDataLst>
              </p:nvPr>
            </p:nvCxnSpPr>
            <p:spPr>
              <a:xfrm flipV="1">
                <a:off x="941098" y="3763926"/>
                <a:ext cx="0" cy="2138316"/>
              </a:xfrm>
              <a:prstGeom prst="straightConnector1">
                <a:avLst/>
              </a:prstGeom>
              <a:ln w="22225">
                <a:solidFill>
                  <a:schemeClr val="tx1"/>
                </a:solidFill>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61" name="Straight Arrow Connector 83"/>
              <p:cNvCxnSpPr/>
              <p:nvPr>
                <p:custDataLst>
                  <p:tags r:id="rId2"/>
                </p:custDataLst>
              </p:nvPr>
            </p:nvCxnSpPr>
            <p:spPr>
              <a:xfrm>
                <a:off x="941098" y="5902242"/>
                <a:ext cx="5927535" cy="0"/>
              </a:xfrm>
              <a:prstGeom prst="straightConnector1">
                <a:avLst/>
              </a:prstGeom>
              <a:ln w="22225">
                <a:solidFill>
                  <a:schemeClr val="tx1"/>
                </a:solidFill>
                <a:tailEnd type="triangle" w="lg" len="lg"/>
              </a:ln>
              <a:effectLst/>
            </p:spPr>
            <p:style>
              <a:lnRef idx="1">
                <a:schemeClr val="accent1"/>
              </a:lnRef>
              <a:fillRef idx="0">
                <a:schemeClr val="accent1"/>
              </a:fillRef>
              <a:effectRef idx="0">
                <a:schemeClr val="accent1"/>
              </a:effectRef>
              <a:fontRef idx="minor">
                <a:schemeClr val="tx1"/>
              </a:fontRef>
            </p:style>
          </p:cxnSp>
        </p:grpSp>
        <p:sp>
          <p:nvSpPr>
            <p:cNvPr id="52" name="TextBox 84"/>
            <p:cNvSpPr txBox="1"/>
            <p:nvPr/>
          </p:nvSpPr>
          <p:spPr>
            <a:xfrm rot="16200000">
              <a:off x="-917682" y="3483934"/>
              <a:ext cx="3036301" cy="166199"/>
            </a:xfrm>
            <a:prstGeom prst="rect">
              <a:avLst/>
            </a:prstGeom>
            <a:noFill/>
            <a:ln w="9525">
              <a:noFill/>
            </a:ln>
          </p:spPr>
          <p:txBody>
            <a:bodyPr wrap="square" lIns="0" tIns="0" rIns="0" bIns="0" rtlCol="0">
              <a:spAutoFit/>
            </a:bodyPr>
            <a:lstStyle/>
            <a:p>
              <a:pPr algn="r">
                <a:lnSpc>
                  <a:spcPct val="90000"/>
                </a:lnSpc>
                <a:spcBef>
                  <a:spcPts val="0"/>
                </a:spcBef>
              </a:pPr>
              <a:r>
                <a:rPr lang="tr-TR" sz="1200" dirty="0">
                  <a:latin typeface="+mn-lt"/>
                  <a:cs typeface="Arial" pitchFamily="34" charset="0"/>
                </a:rPr>
                <a:t>Başarı</a:t>
              </a:r>
              <a:endParaRPr lang="en-US" sz="1200" dirty="0">
                <a:latin typeface="+mn-lt"/>
                <a:cs typeface="Arial" pitchFamily="34" charset="0"/>
              </a:endParaRPr>
            </a:p>
          </p:txBody>
        </p:sp>
        <p:sp>
          <p:nvSpPr>
            <p:cNvPr id="53" name="TextBox 85"/>
            <p:cNvSpPr txBox="1"/>
            <p:nvPr/>
          </p:nvSpPr>
          <p:spPr>
            <a:xfrm>
              <a:off x="801330" y="5157192"/>
              <a:ext cx="8101024" cy="166199"/>
            </a:xfrm>
            <a:prstGeom prst="rect">
              <a:avLst/>
            </a:prstGeom>
            <a:noFill/>
            <a:ln w="9525">
              <a:noFill/>
            </a:ln>
          </p:spPr>
          <p:txBody>
            <a:bodyPr wrap="square" lIns="0" tIns="0" rIns="0" bIns="0" rtlCol="0">
              <a:spAutoFit/>
            </a:bodyPr>
            <a:lstStyle/>
            <a:p>
              <a:pPr algn="r">
                <a:lnSpc>
                  <a:spcPct val="90000"/>
                </a:lnSpc>
                <a:spcBef>
                  <a:spcPts val="0"/>
                </a:spcBef>
              </a:pPr>
              <a:r>
                <a:rPr lang="tr-TR" sz="1200" dirty="0">
                  <a:latin typeface="+mn-lt"/>
                  <a:cs typeface="Arial" pitchFamily="34" charset="0"/>
                </a:rPr>
                <a:t>Zaman</a:t>
              </a:r>
              <a:endParaRPr lang="en-US" sz="1200" dirty="0">
                <a:latin typeface="+mn-lt"/>
                <a:cs typeface="Arial" pitchFamily="34" charset="0"/>
              </a:endParaRPr>
            </a:p>
          </p:txBody>
        </p:sp>
        <p:sp>
          <p:nvSpPr>
            <p:cNvPr id="54" name="Rounded Rectangle 86"/>
            <p:cNvSpPr>
              <a:spLocks/>
            </p:cNvSpPr>
            <p:nvPr/>
          </p:nvSpPr>
          <p:spPr>
            <a:xfrm>
              <a:off x="826935" y="4296062"/>
              <a:ext cx="1102089" cy="538775"/>
            </a:xfrm>
            <a:prstGeom prst="roundRect">
              <a:avLst/>
            </a:prstGeom>
            <a:solidFill>
              <a:srgbClr val="A5011C"/>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r>
                <a:rPr lang="tr-TR" sz="1600" b="1" dirty="0">
                  <a:solidFill>
                    <a:srgbClr val="FFC000"/>
                  </a:solidFill>
                  <a:latin typeface="Tahoma" panose="020B0604030504040204" pitchFamily="34" charset="0"/>
                  <a:ea typeface="Tahoma" panose="020B0604030504040204" pitchFamily="34" charset="0"/>
                  <a:cs typeface="Tahoma" panose="020B0604030504040204" pitchFamily="34" charset="0"/>
                </a:rPr>
                <a:t>Besleyici Kulüp</a:t>
              </a:r>
              <a:endParaRPr lang="en-US" sz="16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5" name="Rounded Rectangle 87"/>
            <p:cNvSpPr>
              <a:spLocks/>
            </p:cNvSpPr>
            <p:nvPr/>
          </p:nvSpPr>
          <p:spPr>
            <a:xfrm>
              <a:off x="2163603" y="3872129"/>
              <a:ext cx="1102089" cy="538775"/>
            </a:xfrm>
            <a:prstGeom prst="roundRect">
              <a:avLst/>
            </a:prstGeom>
            <a:solidFill>
              <a:srgbClr val="FFC000"/>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r>
                <a:rPr lang="tr-TR" sz="1200" b="1" dirty="0">
                  <a:solidFill>
                    <a:srgbClr val="C00000"/>
                  </a:solidFill>
                  <a:latin typeface="Tahoma" panose="020B0604030504040204" pitchFamily="34" charset="0"/>
                  <a:ea typeface="Tahoma" panose="020B0604030504040204" pitchFamily="34" charset="0"/>
                  <a:cs typeface="Tahoma" panose="020B0604030504040204" pitchFamily="34" charset="0"/>
                </a:rPr>
                <a:t>Ulusal Rekabetçi Kulüp</a:t>
              </a:r>
              <a:endParaRPr lang="en-US"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6" name="Rounded Rectangle 88"/>
            <p:cNvSpPr>
              <a:spLocks/>
            </p:cNvSpPr>
            <p:nvPr/>
          </p:nvSpPr>
          <p:spPr>
            <a:xfrm>
              <a:off x="3500253" y="3448195"/>
              <a:ext cx="1102089" cy="538775"/>
            </a:xfrm>
            <a:prstGeom prst="roundRect">
              <a:avLst/>
            </a:prstGeom>
            <a:solidFill>
              <a:srgbClr val="A5011C"/>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r>
                <a:rPr lang="tr-TR" sz="1600" b="1" dirty="0">
                  <a:solidFill>
                    <a:srgbClr val="FFC000"/>
                  </a:solidFill>
                  <a:latin typeface="Tahoma" panose="020B0604030504040204" pitchFamily="34" charset="0"/>
                  <a:ea typeface="Tahoma" panose="020B0604030504040204" pitchFamily="34" charset="0"/>
                  <a:cs typeface="Tahoma" panose="020B0604030504040204" pitchFamily="34" charset="0"/>
                </a:rPr>
                <a:t>Ulusal Yıldız</a:t>
              </a:r>
              <a:endParaRPr lang="en-US" sz="16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7" name="Rounded Rectangle 89"/>
            <p:cNvSpPr>
              <a:spLocks/>
            </p:cNvSpPr>
            <p:nvPr/>
          </p:nvSpPr>
          <p:spPr>
            <a:xfrm>
              <a:off x="4836921" y="3024248"/>
              <a:ext cx="1102089" cy="538775"/>
            </a:xfrm>
            <a:prstGeom prst="roundRect">
              <a:avLst/>
            </a:prstGeom>
            <a:solidFill>
              <a:srgbClr val="FFC000"/>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r>
                <a:rPr lang="tr-TR" sz="1200" b="1" dirty="0">
                  <a:solidFill>
                    <a:srgbClr val="C00000"/>
                  </a:solidFill>
                  <a:latin typeface="Tahoma" panose="020B0604030504040204" pitchFamily="34" charset="0"/>
                  <a:ea typeface="Tahoma" panose="020B0604030504040204" pitchFamily="34" charset="0"/>
                  <a:cs typeface="Tahoma" panose="020B0604030504040204" pitchFamily="34" charset="0"/>
                </a:rPr>
                <a:t>Bölgesel Rekabetçi Kulüp</a:t>
              </a:r>
              <a:endParaRPr lang="en-US"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8" name="Rounded Rectangle 90"/>
            <p:cNvSpPr>
              <a:spLocks/>
            </p:cNvSpPr>
            <p:nvPr/>
          </p:nvSpPr>
          <p:spPr>
            <a:xfrm>
              <a:off x="6173571" y="2600316"/>
              <a:ext cx="1102089" cy="538775"/>
            </a:xfrm>
            <a:prstGeom prst="roundRect">
              <a:avLst/>
            </a:prstGeom>
            <a:solidFill>
              <a:srgbClr val="A5011C"/>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r>
                <a:rPr lang="tr-TR" sz="1600" b="1" dirty="0">
                  <a:solidFill>
                    <a:srgbClr val="FFC000"/>
                  </a:solidFill>
                  <a:latin typeface="Tahoma" panose="020B0604030504040204" pitchFamily="34" charset="0"/>
                  <a:ea typeface="Tahoma" panose="020B0604030504040204" pitchFamily="34" charset="0"/>
                  <a:cs typeface="Tahoma" panose="020B0604030504040204" pitchFamily="34" charset="0"/>
                </a:rPr>
                <a:t>Bölgesel Marka</a:t>
              </a:r>
              <a:endParaRPr lang="en-US" sz="16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59" name="Rounded Rectangle 92"/>
            <p:cNvSpPr>
              <a:spLocks/>
            </p:cNvSpPr>
            <p:nvPr/>
          </p:nvSpPr>
          <p:spPr>
            <a:xfrm>
              <a:off x="7510240" y="2176393"/>
              <a:ext cx="1102089" cy="538775"/>
            </a:xfrm>
            <a:prstGeom prst="roundRect">
              <a:avLst/>
            </a:prstGeom>
            <a:solidFill>
              <a:srgbClr val="A5011C"/>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r>
                <a:rPr lang="tr-TR" sz="1600" b="1" dirty="0">
                  <a:solidFill>
                    <a:srgbClr val="FFC000"/>
                  </a:solidFill>
                  <a:latin typeface="Tahoma" panose="020B0604030504040204" pitchFamily="34" charset="0"/>
                  <a:ea typeface="Tahoma" panose="020B0604030504040204" pitchFamily="34" charset="0"/>
                  <a:cs typeface="Tahoma" panose="020B0604030504040204" pitchFamily="34" charset="0"/>
                </a:rPr>
                <a:t>Küresel Marka</a:t>
              </a:r>
              <a:endParaRPr lang="en-US" sz="1600" b="1"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62" name="TextBox 63"/>
          <p:cNvSpPr txBox="1"/>
          <p:nvPr/>
        </p:nvSpPr>
        <p:spPr>
          <a:xfrm>
            <a:off x="920911" y="1628800"/>
            <a:ext cx="3579081" cy="775597"/>
          </a:xfrm>
          <a:prstGeom prst="rect">
            <a:avLst/>
          </a:prstGeom>
          <a:noFill/>
          <a:ln w="9525">
            <a:noFill/>
          </a:ln>
        </p:spPr>
        <p:txBody>
          <a:bodyPr wrap="square" lIns="0" tIns="0" rIns="0" bIns="0" rtlCol="0">
            <a:spAutoFit/>
          </a:bodyPr>
          <a:lstStyle/>
          <a:p>
            <a:pPr>
              <a:lnSpc>
                <a:spcPct val="90000"/>
              </a:lnSpc>
            </a:pPr>
            <a:r>
              <a:rPr lang="tr-TR" sz="1400" dirty="0">
                <a:latin typeface="Tahoma" panose="020B0604030504040204" pitchFamily="34" charset="0"/>
                <a:ea typeface="Tahoma" panose="020B0604030504040204" pitchFamily="34" charset="0"/>
                <a:cs typeface="Tahoma" panose="020B0604030504040204" pitchFamily="34" charset="0"/>
              </a:rPr>
              <a:t>Endüstride en sık rastlanan durum, Kulüplerin “Ara Konum”lara sıkışıp kalmasıdır. Ara Konumlar uzun vadede sürdürülebilir olmayıp yüksek mali risk taşımaktadır. </a:t>
            </a:r>
            <a:endParaRPr lang="en-US"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20156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6</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Konum Özellikleri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0" name="Table 5"/>
          <p:cNvGraphicFramePr>
            <a:graphicFrameLocks noGrp="1"/>
          </p:cNvGraphicFramePr>
          <p:nvPr>
            <p:extLst>
              <p:ext uri="{D42A27DB-BD31-4B8C-83A1-F6EECF244321}">
                <p14:modId xmlns:p14="http://schemas.microsoft.com/office/powerpoint/2010/main" val="535823856"/>
              </p:ext>
            </p:extLst>
          </p:nvPr>
        </p:nvGraphicFramePr>
        <p:xfrm>
          <a:off x="251520" y="620688"/>
          <a:ext cx="8540058" cy="5382992"/>
        </p:xfrm>
        <a:graphic>
          <a:graphicData uri="http://schemas.openxmlformats.org/drawingml/2006/table">
            <a:tbl>
              <a:tblPr/>
              <a:tblGrid>
                <a:gridCol w="936104">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1080120">
                  <a:extLst>
                    <a:ext uri="{9D8B030D-6E8A-4147-A177-3AD203B41FA5}">
                      <a16:colId xmlns:a16="http://schemas.microsoft.com/office/drawing/2014/main" val="20004"/>
                    </a:ext>
                  </a:extLst>
                </a:gridCol>
                <a:gridCol w="1368152">
                  <a:extLst>
                    <a:ext uri="{9D8B030D-6E8A-4147-A177-3AD203B41FA5}">
                      <a16:colId xmlns:a16="http://schemas.microsoft.com/office/drawing/2014/main" val="20005"/>
                    </a:ext>
                  </a:extLst>
                </a:gridCol>
                <a:gridCol w="1411266">
                  <a:extLst>
                    <a:ext uri="{9D8B030D-6E8A-4147-A177-3AD203B41FA5}">
                      <a16:colId xmlns:a16="http://schemas.microsoft.com/office/drawing/2014/main" val="20006"/>
                    </a:ext>
                  </a:extLst>
                </a:gridCol>
              </a:tblGrid>
              <a:tr h="138627">
                <a:tc>
                  <a:txBody>
                    <a:bodyPr/>
                    <a:lstStyle/>
                    <a:p>
                      <a:pPr algn="l" rtl="0" fontAlgn="t">
                        <a:lnSpc>
                          <a:spcPct val="93000"/>
                        </a:lnSpc>
                      </a:pPr>
                      <a:r>
                        <a:rPr lang="tr-TR" sz="1200" b="1" i="0" u="none" strike="noStrike" dirty="0">
                          <a:solidFill>
                            <a:srgbClr val="FFC000"/>
                          </a:solidFill>
                          <a:latin typeface="Tahoma" panose="020B0604030504040204" pitchFamily="34" charset="0"/>
                          <a:ea typeface="Tahoma" panose="020B0604030504040204" pitchFamily="34" charset="0"/>
                          <a:cs typeface="Tahoma" panose="020B0604030504040204" pitchFamily="34" charset="0"/>
                        </a:rPr>
                        <a:t>Özellikler</a:t>
                      </a:r>
                      <a:endParaRPr lang="en-US" sz="1200" b="1" i="0" u="none" strike="noStrike"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Besleyici</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Ulusal </a:t>
                      </a:r>
                      <a:r>
                        <a:rPr lang="tr-TR" sz="1200" b="1" i="0" u="none" strike="noStrike" baseline="0" dirty="0">
                          <a:solidFill>
                            <a:srgbClr val="A5011C"/>
                          </a:solidFill>
                          <a:latin typeface="Tahoma" panose="020B0604030504040204" pitchFamily="34" charset="0"/>
                          <a:ea typeface="Tahoma" panose="020B0604030504040204" pitchFamily="34" charset="0"/>
                          <a:cs typeface="Tahoma" panose="020B0604030504040204" pitchFamily="34" charset="0"/>
                        </a:rPr>
                        <a:t>Rekabetçi</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Ulusal Yıldız</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Bölgesel Rekabetçi</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Bölgesel Marka</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Küresel Marka</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786203">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Kulüp</a:t>
                      </a:r>
                      <a:r>
                        <a:rPr lang="tr-TR" sz="1200" b="1" i="0" u="none" strike="noStrike" kern="1200" baseline="0" dirty="0">
                          <a:solidFill>
                            <a:srgbClr val="FFC000"/>
                          </a:solidFill>
                          <a:latin typeface="Tahoma" panose="020B0604030504040204" pitchFamily="34" charset="0"/>
                          <a:ea typeface="Tahoma" panose="020B0604030504040204" pitchFamily="34" charset="0"/>
                          <a:cs typeface="Tahoma" panose="020B0604030504040204" pitchFamily="34" charset="0"/>
                        </a:rPr>
                        <a:t> Tipi</a:t>
                      </a:r>
                      <a:endParaRPr lang="en-US" sz="1200" b="0" i="0" u="none" strike="noStrike"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Küçük</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taraftarı olan yerel kulüplerdir, ulusal veya uluslararası başarı beklentisi yoktur</a:t>
                      </a:r>
                      <a:endParaRPr lang="en-US"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Ara ara ulusal</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başarı kazanan ve Avrupa’da mücadele eden kulüplerdir</a:t>
                      </a:r>
                    </a:p>
                    <a:p>
                      <a:pPr marL="0" algn="l" rtl="0" eaLnBrk="1" fontAlgn="t" latinLnBrk="0" hangingPunct="1">
                        <a:lnSpc>
                          <a:spcPct val="90000"/>
                        </a:lnSpc>
                        <a:spcBef>
                          <a:spcPts val="0"/>
                        </a:spcBef>
                        <a:spcAft>
                          <a:spcPts val="0"/>
                        </a:spcAft>
                      </a:pPr>
                      <a:endPar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algn="l" rtl="0" eaLnBrk="1" fontAlgn="t" latinLnBrk="0" hangingPunct="1">
                        <a:lnSpc>
                          <a:spcPct val="90000"/>
                        </a:lnSpc>
                        <a:spcBef>
                          <a:spcPts val="0"/>
                        </a:spcBef>
                        <a:spcAft>
                          <a:spcPts val="0"/>
                        </a:spcAft>
                      </a:pP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Yerel yıldız oyuncuları ve uluslararası ortalama oyuncuları çeker</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Düzenli olarak ulusal</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ligde Şampiyon olan ve Avrupa’da mücadele eden kulüplerdir; ulusal çapta ticari başarı sağlar</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Ulusal yıldız konumundan bölgesel marka veya</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küresel marka olmaya doğru değişen kulüplerdir</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Bölgesini</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domine eden</a:t>
                      </a: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 ayrıca uluslararası turnuvalarda başarı sağlayan kulüplerdir. Ticari başarısı</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ulusal sınırların dışına taşmıştır</a:t>
                      </a:r>
                      <a:endParaRPr lang="en-US"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Avrupa’da ve küresel arenada düzenli başarı sağlayan, yıldız</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oyunculara sahip, küresel sponsorları ve küresel taraftarı bulunan Kulüpler</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53655">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Ana Hedef</a:t>
                      </a:r>
                      <a:endParaRPr lang="en-US" sz="1200" b="0" i="0" u="none" strike="noStrike"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Kendi kendini finanse</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edebilmek</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Ulusal yıldız olmak</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Ulusal başarıyı sürdürmek ve Avrupa başarısı</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elde etmek</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Bölgesel veya küresel marka olmak</a:t>
                      </a:r>
                      <a:endParaRPr lang="en-US"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Bölgesel konumunu güçlendirmeye devam etmek</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ve küresel marka olmaya çalışmak</a:t>
                      </a:r>
                      <a:endParaRPr lang="en-US"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Uluslararası</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başarıları sürdürmek ve küresel çapta ticari iş geliştirmek ve büyümek</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53655">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Ana Gelir Kalemi</a:t>
                      </a:r>
                      <a:endParaRPr lang="en-US" sz="1200" b="0" i="0" u="none" strike="noStrike"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0000"/>
                        </a:lnSpc>
                        <a:spcBef>
                          <a:spcPts val="0"/>
                        </a:spcBef>
                        <a:spcAft>
                          <a:spcPts val="0"/>
                        </a:spcAft>
                      </a:pPr>
                      <a:r>
                        <a:rPr lang="tr-TR" sz="110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Daha büyük kulüplere</a:t>
                      </a:r>
                      <a:r>
                        <a:rPr lang="tr-TR" sz="11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 oyuncu satışı</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en-US" sz="110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TV, </a:t>
                      </a:r>
                      <a:r>
                        <a:rPr lang="tr-TR" sz="110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sponsorluk, oyuncu satış gelirleri</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Eşit dağıtılan</a:t>
                      </a:r>
                      <a:r>
                        <a:rPr lang="tr-TR" sz="11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 yayın geliri</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Eşit dağıtılan yayın gelirinin yanı sıra</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futbol dışı gelirler</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Futbol</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ve futbol dışı gelir kaynakları</a:t>
                      </a:r>
                      <a:endParaRPr lang="en-US"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Futbol</a:t>
                      </a:r>
                      <a:r>
                        <a:rPr lang="tr-TR" sz="11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 ve futbol dışı gelir kaynakları</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353250">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Başlıca Varlıkları ve Faaliyetleri</a:t>
                      </a:r>
                      <a:endParaRPr lang="en-US" sz="1200" b="0" i="0" u="none" strike="noStrike"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Gençleri geliştirmek</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için iyi altyapı,</a:t>
                      </a:r>
                    </a:p>
                    <a:p>
                      <a:pPr marL="0" algn="l" rtl="0" eaLnBrk="1" fontAlgn="t" latinLnBrk="0" hangingPunct="1">
                        <a:lnSpc>
                          <a:spcPct val="90000"/>
                        </a:lnSpc>
                        <a:spcBef>
                          <a:spcPts val="0"/>
                        </a:spcBef>
                        <a:spcAft>
                          <a:spcPts val="0"/>
                        </a:spcAft>
                      </a:pP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iyi scouting sistemleri, iyi altyapı teknik kadrosu,</a:t>
                      </a:r>
                    </a:p>
                    <a:p>
                      <a:pPr marL="0" algn="l" rtl="0" eaLnBrk="1" fontAlgn="t" latinLnBrk="0" hangingPunct="1">
                        <a:lnSpc>
                          <a:spcPct val="90000"/>
                        </a:lnSpc>
                        <a:spcBef>
                          <a:spcPts val="0"/>
                        </a:spcBef>
                        <a:spcAft>
                          <a:spcPts val="0"/>
                        </a:spcAft>
                      </a:pP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iyi oyuncuların güçlü kulüplere, diğer oyuncuların daha alt liglere satışı</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Genç yetenekler geliştirmek, yerel bazda yıldızlaşan oyunculara yönelim,</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ülke çapında taraftar kazanmaya çalışmak</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En</a:t>
                      </a:r>
                      <a:r>
                        <a:rPr lang="tr-TR" sz="11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 iyi ulusal oyuncuların takımda olması, </a:t>
                      </a:r>
                      <a:endPar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algn="l" rtl="0" eaLnBrk="1" fontAlgn="t" latinLnBrk="0" hangingPunct="1">
                        <a:lnSpc>
                          <a:spcPct val="90000"/>
                        </a:lnSpc>
                        <a:spcBef>
                          <a:spcPts val="0"/>
                        </a:spcBef>
                        <a:spcAft>
                          <a:spcPts val="0"/>
                        </a:spcAft>
                      </a:pPr>
                      <a:r>
                        <a:rPr lang="tr-TR" sz="11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Değerli oyuncuları en iyi noktalarında küresel marka takımlarına satmak, </a:t>
                      </a:r>
                      <a:endPar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algn="l" rtl="0" eaLnBrk="1" fontAlgn="t" latinLnBrk="0" hangingPunct="1">
                        <a:lnSpc>
                          <a:spcPct val="90000"/>
                        </a:lnSpc>
                        <a:spcBef>
                          <a:spcPts val="0"/>
                        </a:spcBef>
                        <a:spcAft>
                          <a:spcPts val="0"/>
                        </a:spcAft>
                      </a:pPr>
                      <a:r>
                        <a:rPr lang="tr-TR" sz="11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Güçlü taraftar bazı</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En iyi ulusal oyuncuların yanı sıra</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çok iyi uluslararası oyunculardan oluşan takım,</a:t>
                      </a:r>
                    </a:p>
                    <a:p>
                      <a:pPr marL="0" algn="l" rtl="0" eaLnBrk="1" fontAlgn="t" latinLnBrk="0" hangingPunct="1">
                        <a:lnSpc>
                          <a:spcPct val="90000"/>
                        </a:lnSpc>
                        <a:spcBef>
                          <a:spcPts val="0"/>
                        </a:spcBef>
                        <a:spcAft>
                          <a:spcPts val="0"/>
                        </a:spcAft>
                      </a:pP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çok güçlü ve yurtdışını da kapsayan taraftar bazı</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En iyi ulusal oyuncuların yanı sıra</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çok iyi uluslararası oyunculardan oluşan takım,</a:t>
                      </a:r>
                    </a:p>
                    <a:p>
                      <a:pPr marL="0" algn="l" rtl="0" eaLnBrk="1" fontAlgn="t" latinLnBrk="0" hangingPunct="1">
                        <a:lnSpc>
                          <a:spcPct val="90000"/>
                        </a:lnSpc>
                        <a:spcBef>
                          <a:spcPts val="0"/>
                        </a:spcBef>
                        <a:spcAft>
                          <a:spcPts val="0"/>
                        </a:spcAft>
                      </a:pP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çok güçlü ve yurtdışını da kapsayan taraftar bazı</a:t>
                      </a:r>
                      <a:endParaRPr lang="en-US"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9"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0000"/>
                        </a:lnSpc>
                        <a:spcBef>
                          <a:spcPts val="0"/>
                        </a:spcBef>
                        <a:spcAft>
                          <a:spcPts val="0"/>
                        </a:spcAft>
                      </a:pP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Futboldan</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ve futbol dışı faaliyetlerden elde edilen yüksek gelirler; </a:t>
                      </a:r>
                    </a:p>
                    <a:p>
                      <a:pPr marL="0" algn="l" rtl="0" eaLnBrk="1" fontAlgn="t" latinLnBrk="0" hangingPunct="1">
                        <a:lnSpc>
                          <a:spcPct val="90000"/>
                        </a:lnSpc>
                        <a:spcBef>
                          <a:spcPts val="0"/>
                        </a:spcBef>
                        <a:spcAft>
                          <a:spcPts val="0"/>
                        </a:spcAft>
                      </a:pP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küresel marka ve imaj, </a:t>
                      </a:r>
                      <a:r>
                        <a:rPr lang="tr-TR" sz="110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rPr>
                        <a:t>futbol</a:t>
                      </a:r>
                      <a:r>
                        <a:rPr lang="tr-TR" sz="1100" b="0" i="0" u="none" strike="noStrike" kern="1200" baseline="0" dirty="0">
                          <a:solidFill>
                            <a:schemeClr val="tx1"/>
                          </a:solidFill>
                          <a:latin typeface="Tahoma" panose="020B0604030504040204" pitchFamily="34" charset="0"/>
                          <a:ea typeface="Tahoma" panose="020B0604030504040204" pitchFamily="34" charset="0"/>
                          <a:cs typeface="Tahoma" panose="020B0604030504040204" pitchFamily="34" charset="0"/>
                        </a:rPr>
                        <a:t> kulübünden çok küresel bir şirkete benzeyen kurumsal bir yapı</a:t>
                      </a:r>
                      <a:endParaRPr lang="en-US"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34457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7</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Konum Özellikleri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 name="Table 5"/>
          <p:cNvGraphicFramePr>
            <a:graphicFrameLocks noGrp="1"/>
          </p:cNvGraphicFramePr>
          <p:nvPr>
            <p:extLst>
              <p:ext uri="{D42A27DB-BD31-4B8C-83A1-F6EECF244321}">
                <p14:modId xmlns:p14="http://schemas.microsoft.com/office/powerpoint/2010/main" val="1156275111"/>
              </p:ext>
            </p:extLst>
          </p:nvPr>
        </p:nvGraphicFramePr>
        <p:xfrm>
          <a:off x="98598" y="685500"/>
          <a:ext cx="8836997" cy="5423419"/>
        </p:xfrm>
        <a:graphic>
          <a:graphicData uri="http://schemas.openxmlformats.org/drawingml/2006/table">
            <a:tbl>
              <a:tblPr/>
              <a:tblGrid>
                <a:gridCol w="1069738">
                  <a:extLst>
                    <a:ext uri="{9D8B030D-6E8A-4147-A177-3AD203B41FA5}">
                      <a16:colId xmlns:a16="http://schemas.microsoft.com/office/drawing/2014/main" val="20000"/>
                    </a:ext>
                  </a:extLst>
                </a:gridCol>
                <a:gridCol w="1099140">
                  <a:extLst>
                    <a:ext uri="{9D8B030D-6E8A-4147-A177-3AD203B41FA5}">
                      <a16:colId xmlns:a16="http://schemas.microsoft.com/office/drawing/2014/main" val="20001"/>
                    </a:ext>
                  </a:extLst>
                </a:gridCol>
                <a:gridCol w="1025864">
                  <a:extLst>
                    <a:ext uri="{9D8B030D-6E8A-4147-A177-3AD203B41FA5}">
                      <a16:colId xmlns:a16="http://schemas.microsoft.com/office/drawing/2014/main" val="20002"/>
                    </a:ext>
                  </a:extLst>
                </a:gridCol>
                <a:gridCol w="1242571">
                  <a:extLst>
                    <a:ext uri="{9D8B030D-6E8A-4147-A177-3AD203B41FA5}">
                      <a16:colId xmlns:a16="http://schemas.microsoft.com/office/drawing/2014/main" val="20003"/>
                    </a:ext>
                  </a:extLst>
                </a:gridCol>
                <a:gridCol w="1382757">
                  <a:extLst>
                    <a:ext uri="{9D8B030D-6E8A-4147-A177-3AD203B41FA5}">
                      <a16:colId xmlns:a16="http://schemas.microsoft.com/office/drawing/2014/main" val="20004"/>
                    </a:ext>
                  </a:extLst>
                </a:gridCol>
                <a:gridCol w="1382757">
                  <a:extLst>
                    <a:ext uri="{9D8B030D-6E8A-4147-A177-3AD203B41FA5}">
                      <a16:colId xmlns:a16="http://schemas.microsoft.com/office/drawing/2014/main" val="20005"/>
                    </a:ext>
                  </a:extLst>
                </a:gridCol>
                <a:gridCol w="1634170">
                  <a:extLst>
                    <a:ext uri="{9D8B030D-6E8A-4147-A177-3AD203B41FA5}">
                      <a16:colId xmlns:a16="http://schemas.microsoft.com/office/drawing/2014/main" val="20006"/>
                    </a:ext>
                  </a:extLst>
                </a:gridCol>
              </a:tblGrid>
              <a:tr h="182391">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Özellikler</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Besleyici</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Ulusal </a:t>
                      </a:r>
                      <a:r>
                        <a:rPr lang="tr-TR" sz="1200" b="1" i="0" u="none" strike="noStrike" baseline="0" dirty="0">
                          <a:solidFill>
                            <a:srgbClr val="A5011C"/>
                          </a:solidFill>
                          <a:latin typeface="Tahoma" panose="020B0604030504040204" pitchFamily="34" charset="0"/>
                          <a:ea typeface="Tahoma" panose="020B0604030504040204" pitchFamily="34" charset="0"/>
                          <a:cs typeface="Tahoma" panose="020B0604030504040204" pitchFamily="34" charset="0"/>
                        </a:rPr>
                        <a:t>Rekabetçi</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Ulusal Yıldız</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Bölgesel Rekabetçi</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Bölgesel Marka</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lnSpc>
                          <a:spcPct val="93000"/>
                        </a:lnSpc>
                      </a:pPr>
                      <a:r>
                        <a:rPr lang="tr-TR"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rPr>
                        <a:t>Küresel Marka</a:t>
                      </a:r>
                      <a:endParaRPr lang="en-US" sz="1200" b="1" i="0" u="none" strike="noStrike" dirty="0">
                        <a:solidFill>
                          <a:srgbClr val="A5011C"/>
                        </a:solidFill>
                        <a:latin typeface="Tahoma" panose="020B0604030504040204" pitchFamily="34" charset="0"/>
                        <a:ea typeface="Tahoma" panose="020B0604030504040204" pitchFamily="34" charset="0"/>
                        <a:cs typeface="Tahoma" panose="020B0604030504040204" pitchFamily="34" charset="0"/>
                      </a:endParaRPr>
                    </a:p>
                  </a:txBody>
                  <a:tcPr marL="0" marR="36000" marT="5431"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630705">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Güçlü Yönleri</a:t>
                      </a:r>
                      <a:endParaRPr lang="en-US"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Düşük transfer</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harcaması ve ücretler,</a:t>
                      </a:r>
                    </a:p>
                    <a:p>
                      <a:pPr marL="0" algn="l" rtl="0" eaLnBrk="1" fontAlgn="t" latinLnBrk="0" hangingPunct="1">
                        <a:lnSpc>
                          <a:spcPct val="93000"/>
                        </a:lnSpc>
                        <a:spcBef>
                          <a:spcPts val="0"/>
                        </a:spcBef>
                        <a:spcAft>
                          <a:spcPts val="0"/>
                        </a:spcAft>
                      </a:pP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yüksek takım ve beraberlik ruhu</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İyi takım ve iyi sportif</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performans (sezona göre değişkenlik gösterir)</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Denk transfer bütçesi,</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pazarlama ve reklam için en iyi ulusal markaları çekme yeteneği,</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sadık taraftar</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bazı</a:t>
                      </a:r>
                      <a:endPar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Denk transfer bütçesi,</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pazarlama ve reklam için en iyi ulusal markaları çekme yeteneği,</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sadık taraftar</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bazı</a:t>
                      </a:r>
                      <a:endPar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Denk transfer bütçesi,</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pazarlama ve reklam için en iyi bölgesel ve uluslararası markaları çekme yeteneği,</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sadık taraftar</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bazı</a:t>
                      </a:r>
                      <a:endPar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Güçlü</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küresel marka, </a:t>
                      </a:r>
                    </a:p>
                    <a:p>
                      <a:pPr marL="0" algn="l" rtl="0" eaLnBrk="1" fontAlgn="t" latinLnBrk="0" hangingPunct="1">
                        <a:lnSpc>
                          <a:spcPct val="93000"/>
                        </a:lnSpc>
                        <a:spcBef>
                          <a:spcPts val="0"/>
                        </a:spcBef>
                        <a:spcAft>
                          <a:spcPts val="0"/>
                        </a:spcAft>
                      </a:pP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uzun ve başarılı tarih,</a:t>
                      </a:r>
                    </a:p>
                    <a:p>
                      <a:pPr marL="0" algn="l" rtl="0" eaLnBrk="1" fontAlgn="t" latinLnBrk="0" hangingPunct="1">
                        <a:lnSpc>
                          <a:spcPct val="93000"/>
                        </a:lnSpc>
                        <a:spcBef>
                          <a:spcPts val="0"/>
                        </a:spcBef>
                        <a:spcAft>
                          <a:spcPts val="0"/>
                        </a:spcAft>
                      </a:pP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güçlü kurumsal kimlik,</a:t>
                      </a:r>
                    </a:p>
                    <a:p>
                      <a:pPr marL="0" algn="l" rtl="0" eaLnBrk="1" fontAlgn="t" latinLnBrk="0" hangingPunct="1">
                        <a:lnSpc>
                          <a:spcPct val="93000"/>
                        </a:lnSpc>
                        <a:spcBef>
                          <a:spcPts val="0"/>
                        </a:spcBef>
                        <a:spcAft>
                          <a:spcPts val="0"/>
                        </a:spcAft>
                      </a:pP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küresel ve sadık müşteri bazı</a:t>
                      </a:r>
                      <a:endPar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30705">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Zayıf</a:t>
                      </a:r>
                      <a:r>
                        <a:rPr lang="tr-TR" sz="1200" b="1" i="0" u="none" strike="noStrike" kern="1200" baseline="0" dirty="0">
                          <a:solidFill>
                            <a:srgbClr val="FFC000"/>
                          </a:solidFill>
                          <a:latin typeface="Tahoma" panose="020B0604030504040204" pitchFamily="34" charset="0"/>
                          <a:ea typeface="Tahoma" panose="020B0604030504040204" pitchFamily="34" charset="0"/>
                          <a:cs typeface="Tahoma" panose="020B0604030504040204" pitchFamily="34" charset="0"/>
                        </a:rPr>
                        <a:t> Yönleri</a:t>
                      </a:r>
                      <a:endParaRPr lang="en-US"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3000"/>
                        </a:lnSpc>
                        <a:spcBef>
                          <a:spcPts val="0"/>
                        </a:spcBef>
                        <a:spcAft>
                          <a:spcPts val="0"/>
                        </a:spcAft>
                      </a:pPr>
                      <a:r>
                        <a:rPr lang="tr-TR" sz="1050" b="0" i="0" u="none" strike="noStrike" kern="1200">
                          <a:solidFill>
                            <a:srgbClr val="000000"/>
                          </a:solidFill>
                          <a:latin typeface="Tahoma" panose="020B0604030504040204" pitchFamily="34" charset="0"/>
                          <a:ea typeface="Tahoma" panose="020B0604030504040204" pitchFamily="34" charset="0"/>
                          <a:cs typeface="Tahoma" panose="020B0604030504040204" pitchFamily="34" charset="0"/>
                        </a:rPr>
                        <a:t>Tutarsız</a:t>
                      </a:r>
                      <a:r>
                        <a:rPr lang="tr-TR" sz="1050" b="0" i="0" u="none" strike="noStrike" kern="1200" baseline="0">
                          <a:solidFill>
                            <a:srgbClr val="000000"/>
                          </a:solidFill>
                          <a:latin typeface="Tahoma" panose="020B0604030504040204" pitchFamily="34" charset="0"/>
                          <a:ea typeface="Tahoma" panose="020B0604030504040204" pitchFamily="34" charset="0"/>
                          <a:cs typeface="Tahoma" panose="020B0604030504040204" pitchFamily="34" charset="0"/>
                        </a:rPr>
                        <a:t> sonuçlar ve net hedeflerin olmaması</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a:solidFill>
                            <a:srgbClr val="000000"/>
                          </a:solidFill>
                          <a:latin typeface="Tahoma" panose="020B0604030504040204" pitchFamily="34" charset="0"/>
                          <a:ea typeface="Tahoma" panose="020B0604030504040204" pitchFamily="34" charset="0"/>
                          <a:cs typeface="Tahoma" panose="020B0604030504040204" pitchFamily="34" charset="0"/>
                        </a:rPr>
                        <a:t>Tutarsız sonuçlar ve mali durum</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a:solidFill>
                            <a:srgbClr val="000000"/>
                          </a:solidFill>
                          <a:latin typeface="Tahoma" panose="020B0604030504040204" pitchFamily="34" charset="0"/>
                          <a:ea typeface="Tahoma" panose="020B0604030504040204" pitchFamily="34" charset="0"/>
                          <a:cs typeface="Tahoma" panose="020B0604030504040204" pitchFamily="34" charset="0"/>
                        </a:rPr>
                        <a:t>Ulusal</a:t>
                      </a:r>
                      <a:r>
                        <a:rPr lang="tr-TR" sz="1050" b="0" i="0" u="none" strike="noStrike" kern="1200" baseline="0">
                          <a:solidFill>
                            <a:srgbClr val="000000"/>
                          </a:solidFill>
                          <a:latin typeface="Tahoma" panose="020B0604030504040204" pitchFamily="34" charset="0"/>
                          <a:ea typeface="Tahoma" panose="020B0604030504040204" pitchFamily="34" charset="0"/>
                          <a:cs typeface="Tahoma" panose="020B0604030504040204" pitchFamily="34" charset="0"/>
                        </a:rPr>
                        <a:t> ligde düşük performansın mali duruma yüksek negatif etkisi</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Avrupa’da</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düşük performansın mali duruma yüksek negatif etkisi</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Ulusal</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ligde düşük performansın mali duruma orta derecede negatif etkisi</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En iyi oyuncuları çekmek için çok yüksek ücret ve transfer giderleri</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marL="0" algn="l" rtl="0" eaLnBrk="1" fontAlgn="t" latinLnBrk="0" hangingPunct="1">
                        <a:lnSpc>
                          <a:spcPct val="93000"/>
                        </a:lnSpc>
                        <a:spcBef>
                          <a:spcPts val="0"/>
                        </a:spcBef>
                        <a:spcAft>
                          <a:spcPts val="0"/>
                        </a:spcAft>
                      </a:pP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küresel marka konumunu korumak için sürekli mükemmel yönetim zorunluluğu</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30705">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Fırsatları</a:t>
                      </a:r>
                      <a:endParaRPr lang="en-US"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3000"/>
                        </a:lnSpc>
                        <a:spcBef>
                          <a:spcPts val="0"/>
                        </a:spcBef>
                        <a:spcAft>
                          <a:spcPts val="0"/>
                        </a:spcAft>
                      </a:pPr>
                      <a:r>
                        <a:rPr lang="tr-TR" sz="1050" b="0" i="0" u="none" strike="noStrike" kern="1200">
                          <a:solidFill>
                            <a:srgbClr val="000000"/>
                          </a:solidFill>
                          <a:latin typeface="Tahoma" panose="020B0604030504040204" pitchFamily="34" charset="0"/>
                          <a:ea typeface="Tahoma" panose="020B0604030504040204" pitchFamily="34" charset="0"/>
                          <a:cs typeface="Tahoma" panose="020B0604030504040204" pitchFamily="34" charset="0"/>
                        </a:rPr>
                        <a:t>Gelir maksimizasyonu,</a:t>
                      </a:r>
                      <a:r>
                        <a:rPr lang="tr-TR" sz="1050" b="0" i="0" u="none" strike="noStrike" kern="1200" baseline="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algn="l" rtl="0" eaLnBrk="1" fontAlgn="t" latinLnBrk="0" hangingPunct="1">
                        <a:lnSpc>
                          <a:spcPct val="93000"/>
                        </a:lnSpc>
                        <a:spcBef>
                          <a:spcPts val="0"/>
                        </a:spcBef>
                        <a:spcAft>
                          <a:spcPts val="0"/>
                        </a:spcAft>
                      </a:pPr>
                      <a:r>
                        <a:rPr lang="tr-TR" sz="1050" b="0" i="0" u="none" strike="noStrike" kern="1200" baseline="0">
                          <a:solidFill>
                            <a:srgbClr val="000000"/>
                          </a:solidFill>
                          <a:latin typeface="Tahoma" panose="020B0604030504040204" pitchFamily="34" charset="0"/>
                          <a:ea typeface="Tahoma" panose="020B0604030504040204" pitchFamily="34" charset="0"/>
                          <a:cs typeface="Tahoma" panose="020B0604030504040204" pitchFamily="34" charset="0"/>
                        </a:rPr>
                        <a:t>İş modelinin geliştirilmesi</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a:solidFill>
                            <a:srgbClr val="000000"/>
                          </a:solidFill>
                          <a:latin typeface="Tahoma" panose="020B0604030504040204" pitchFamily="34" charset="0"/>
                          <a:ea typeface="Tahoma" panose="020B0604030504040204" pitchFamily="34" charset="0"/>
                          <a:cs typeface="Tahoma" panose="020B0604030504040204" pitchFamily="34" charset="0"/>
                        </a:rPr>
                        <a:t>Ulusal Yıldız Olmak</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Avrupa’da başarılı olmanın yüksek</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mali ve mali olmayan pozitif etkisi,</a:t>
                      </a:r>
                    </a:p>
                    <a:p>
                      <a:pPr marL="0" algn="l" rtl="0" eaLnBrk="1" fontAlgn="t" latinLnBrk="0" hangingPunct="1">
                        <a:lnSpc>
                          <a:spcPct val="93000"/>
                        </a:lnSpc>
                        <a:spcBef>
                          <a:spcPts val="0"/>
                        </a:spcBef>
                        <a:spcAft>
                          <a:spcPts val="0"/>
                        </a:spcAft>
                      </a:pP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ulusal yıldızların satılmasıyla kar elde etmek</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Sportif Başarı ve İyi Yönetimle Bölgesel/Küresel Marka olmak</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Sportif Başarı ve İyi Yönetimle Küresel Marka olmak</a:t>
                      </a:r>
                      <a:endParaRPr lang="en-US" sz="105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Gelir kaynaklarını farklı coğrafyalara</a:t>
                      </a:r>
                      <a:r>
                        <a:rPr lang="tr-TR" sz="1050" b="0"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ve işkollarına yaymak</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11718">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Tehditleri</a:t>
                      </a:r>
                      <a:endParaRPr lang="en-US"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3000"/>
                        </a:lnSpc>
                        <a:spcBef>
                          <a:spcPts val="0"/>
                        </a:spcBef>
                        <a:spcAft>
                          <a:spcPts val="0"/>
                        </a:spcAft>
                      </a:pPr>
                      <a:endPar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a:solidFill>
                            <a:srgbClr val="000000"/>
                          </a:solidFill>
                          <a:latin typeface="Tahoma" panose="020B0604030504040204" pitchFamily="34" charset="0"/>
                          <a:ea typeface="Tahoma" panose="020B0604030504040204" pitchFamily="34" charset="0"/>
                          <a:cs typeface="Tahoma" panose="020B0604030504040204" pitchFamily="34" charset="0"/>
                        </a:rPr>
                        <a:t>Ulusal Rekabetçi</a:t>
                      </a:r>
                      <a:r>
                        <a:rPr lang="tr-TR" sz="1050" b="0" i="0" u="none" strike="noStrike" kern="1200" baseline="0">
                          <a:solidFill>
                            <a:srgbClr val="000000"/>
                          </a:solidFill>
                          <a:latin typeface="Tahoma" panose="020B0604030504040204" pitchFamily="34" charset="0"/>
                          <a:ea typeface="Tahoma" panose="020B0604030504040204" pitchFamily="34" charset="0"/>
                          <a:cs typeface="Tahoma" panose="020B0604030504040204" pitchFamily="34" charset="0"/>
                        </a:rPr>
                        <a:t> ara konumunda sıkışıp kalmak</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endPar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Yatırımların</a:t>
                      </a:r>
                      <a:r>
                        <a:rPr lang="tr-TR" sz="105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 ardından sportif başarı gelmemesi halinde mali çöküş yaşanması</a:t>
                      </a:r>
                      <a:endParaRPr lang="en-US" sz="105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a:solidFill>
                            <a:schemeClr val="tx1"/>
                          </a:solidFill>
                          <a:latin typeface="Tahoma" panose="020B0604030504040204" pitchFamily="34" charset="0"/>
                          <a:ea typeface="Tahoma" panose="020B0604030504040204" pitchFamily="34" charset="0"/>
                          <a:cs typeface="Tahoma" panose="020B0604030504040204" pitchFamily="34" charset="0"/>
                        </a:rPr>
                        <a:t>Yatırımların</a:t>
                      </a:r>
                      <a:r>
                        <a:rPr lang="tr-TR" sz="105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rPr>
                        <a:t> ardından sportif başarı gelmemesi halinde mali çöküş yaşanması</a:t>
                      </a:r>
                      <a:endParaRPr lang="en-US" sz="1050" b="0" i="0" u="none" strike="noStrike"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Başarısız sezonların yüksek negatif etkisi, </a:t>
                      </a:r>
                    </a:p>
                    <a:p>
                      <a:pPr marL="0" algn="l" rtl="0" eaLnBrk="1" fontAlgn="t" latinLnBrk="0" hangingPunct="1">
                        <a:lnSpc>
                          <a:spcPct val="93000"/>
                        </a:lnSpc>
                        <a:spcBef>
                          <a:spcPts val="0"/>
                        </a:spcBef>
                        <a:spcAft>
                          <a:spcPts val="0"/>
                        </a:spcAft>
                      </a:pPr>
                      <a:r>
                        <a:rPr lang="tr-TR"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artan ücret giderleri</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65007">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Örnekler</a:t>
                      </a:r>
                      <a:endParaRPr lang="en-US"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3000"/>
                        </a:lnSpc>
                        <a:spcBef>
                          <a:spcPts val="0"/>
                        </a:spcBef>
                        <a:spcAft>
                          <a:spcPts val="0"/>
                        </a:spcAft>
                      </a:pP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West Ham, </a:t>
                      </a:r>
                      <a:r>
                        <a:rPr lang="en-US" sz="1050" b="1" i="0" u="none" strike="noStrike" kern="1200"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Fulham</a:t>
                      </a:r>
                      <a:endParaRPr lang="en-US" sz="1050" b="1"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Valencia, </a:t>
                      </a:r>
                      <a:r>
                        <a:rPr lang="en-US" sz="1050" b="1" i="0" u="none" strike="noStrike" kern="1200" dirty="0" err="1">
                          <a:solidFill>
                            <a:srgbClr val="000000"/>
                          </a:solidFill>
                          <a:latin typeface="Tahoma" panose="020B0604030504040204" pitchFamily="34" charset="0"/>
                          <a:ea typeface="Tahoma" panose="020B0604030504040204" pitchFamily="34" charset="0"/>
                          <a:cs typeface="Tahoma" panose="020B0604030504040204" pitchFamily="34" charset="0"/>
                        </a:rPr>
                        <a:t>Schalke</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 Lyon, PSV</a:t>
                      </a:r>
                      <a:endParaRPr lang="en-US" sz="1050" b="1"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Napoli, </a:t>
                      </a:r>
                      <a:r>
                        <a:rPr lang="en-US" sz="1050" b="1" i="0" u="none" strike="noStrike" kern="1200" dirty="0" err="1">
                          <a:solidFill>
                            <a:srgbClr val="000000"/>
                          </a:solidFill>
                          <a:latin typeface="Tahoma" panose="020B0604030504040204" pitchFamily="34" charset="0"/>
                          <a:ea typeface="Tahoma" panose="020B0604030504040204" pitchFamily="34" charset="0"/>
                          <a:cs typeface="Tahoma" panose="020B0604030504040204" pitchFamily="34" charset="0"/>
                        </a:rPr>
                        <a:t>Fiorentin</a:t>
                      </a:r>
                      <a:r>
                        <a:rPr lang="tr-TR"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GB"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Everton,</a:t>
                      </a:r>
                      <a:r>
                        <a:rPr lang="en-US"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1050" b="1"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Porto, </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Leeds (</a:t>
                      </a:r>
                      <a:r>
                        <a:rPr lang="tr-TR"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mali çöküş örneği</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US" sz="1050" b="1"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Ajax</a:t>
                      </a:r>
                      <a:r>
                        <a:rPr lang="tr-TR"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 Dortmund</a:t>
                      </a:r>
                      <a:r>
                        <a:rPr lang="en-GB"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050" b="1" i="0" u="none" strike="noStrike" kern="1200" dirty="0" err="1">
                          <a:solidFill>
                            <a:srgbClr val="000000"/>
                          </a:solidFill>
                          <a:latin typeface="Tahoma" panose="020B0604030504040204" pitchFamily="34" charset="0"/>
                          <a:ea typeface="Tahoma" panose="020B0604030504040204" pitchFamily="34" charset="0"/>
                          <a:cs typeface="Tahoma" panose="020B0604030504040204" pitchFamily="34" charset="0"/>
                        </a:rPr>
                        <a:t>Tottenham</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 Roma,  Juventus, PSG,</a:t>
                      </a:r>
                      <a:r>
                        <a:rPr lang="en-US"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Manchester</a:t>
                      </a:r>
                      <a:r>
                        <a:rPr lang="en-US"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City</a:t>
                      </a:r>
                      <a:endParaRPr lang="en-US" sz="1050" b="1"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tr-TR"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Manchester United,</a:t>
                      </a:r>
                      <a:r>
                        <a:rPr lang="tr-TR"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FC Barcelona, </a:t>
                      </a:r>
                      <a:r>
                        <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Real Madrid, Bayern Munich,</a:t>
                      </a:r>
                      <a:r>
                        <a:rPr lang="en-US" sz="1050" b="1" i="0" u="none" strike="noStrike" kern="1200" baseline="0" dirty="0">
                          <a:solidFill>
                            <a:srgbClr val="000000"/>
                          </a:solidFill>
                          <a:latin typeface="Tahoma" panose="020B0604030504040204" pitchFamily="34" charset="0"/>
                          <a:ea typeface="Tahoma" panose="020B0604030504040204" pitchFamily="34" charset="0"/>
                          <a:cs typeface="Tahoma" panose="020B0604030504040204" pitchFamily="34" charset="0"/>
                        </a:rPr>
                        <a:t> Arsenal</a:t>
                      </a:r>
                      <a:endParaRPr lang="en-US" sz="1050" b="1"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49970">
                <a:tc>
                  <a:txBody>
                    <a:bodyPr/>
                    <a:lstStyle/>
                    <a:p>
                      <a:pPr marL="0" algn="l" rtl="0" eaLnBrk="1" fontAlgn="t" latinLnBrk="0" hangingPunct="1">
                        <a:lnSpc>
                          <a:spcPct val="90000"/>
                        </a:lnSpc>
                        <a:spcBef>
                          <a:spcPts val="0"/>
                        </a:spcBef>
                        <a:spcAft>
                          <a:spcPts val="0"/>
                        </a:spcAft>
                      </a:pPr>
                      <a:r>
                        <a:rPr lang="tr-TR"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rPr>
                        <a:t>Türkiye’den Örnekler</a:t>
                      </a:r>
                      <a:endParaRPr lang="en-US" sz="1200" b="1" i="0" u="none" strike="noStrike" kern="1200" dirty="0">
                        <a:solidFill>
                          <a:srgbClr val="FFC000"/>
                        </a:solidFill>
                        <a:latin typeface="Tahoma" panose="020B0604030504040204" pitchFamily="34" charset="0"/>
                        <a:ea typeface="Tahoma" panose="020B0604030504040204" pitchFamily="34" charset="0"/>
                        <a:cs typeface="Tahoma" panose="020B0604030504040204" pitchFamily="34" charset="0"/>
                      </a:endParaRPr>
                    </a:p>
                  </a:txBody>
                  <a:tcPr marL="7620" marR="35941" marT="35941"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algn="l" rtl="0" eaLnBrk="1" fontAlgn="t" latinLnBrk="0" hangingPunct="1">
                        <a:lnSpc>
                          <a:spcPct val="93000"/>
                        </a:lnSpc>
                        <a:spcBef>
                          <a:spcPts val="0"/>
                        </a:spcBef>
                        <a:spcAft>
                          <a:spcPts val="0"/>
                        </a:spcAft>
                      </a:pPr>
                      <a:r>
                        <a:rPr lang="en-US"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Gen</a:t>
                      </a:r>
                      <a:r>
                        <a:rPr lang="tr-TR"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ç</a:t>
                      </a:r>
                      <a:r>
                        <a:rPr lang="en-US"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lerbirli</a:t>
                      </a:r>
                      <a:r>
                        <a:rPr lang="tr-TR"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ğ</a:t>
                      </a:r>
                      <a:r>
                        <a:rPr lang="en-US"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iSakaryaspor</a:t>
                      </a:r>
                      <a:endParaRPr lang="en-US" sz="1100" b="1" i="0" u="none" strike="noStrike"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en-US"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Trabzonspor</a:t>
                      </a:r>
                      <a:r>
                        <a:rPr lang="en-US"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Bursaspor</a:t>
                      </a:r>
                      <a:endParaRPr lang="en-US" sz="1100" b="1" i="0" u="none" strike="noStrike"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en-US"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Fenerbah</a:t>
                      </a:r>
                      <a:r>
                        <a:rPr lang="tr-TR"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ç</a:t>
                      </a:r>
                      <a:r>
                        <a:rPr lang="en-US"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e</a:t>
                      </a:r>
                      <a:r>
                        <a:rPr lang="tr-TR" sz="1100" b="1" i="0" u="none" strike="noStrike" kern="1200" baseline="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Be</a:t>
                      </a:r>
                      <a:r>
                        <a:rPr lang="tr-TR"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ş</a:t>
                      </a:r>
                      <a:r>
                        <a:rPr lang="en-US"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ikt</a:t>
                      </a:r>
                      <a:r>
                        <a:rPr lang="tr-TR"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aş</a:t>
                      </a:r>
                      <a:endParaRPr lang="en-US" sz="1100" b="1" i="0" u="none" strike="noStrike"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t" latinLnBrk="0" hangingPunct="1">
                        <a:lnSpc>
                          <a:spcPct val="93000"/>
                        </a:lnSpc>
                        <a:spcBef>
                          <a:spcPts val="0"/>
                        </a:spcBef>
                        <a:spcAft>
                          <a:spcPts val="0"/>
                        </a:spcAft>
                      </a:pPr>
                      <a:r>
                        <a:rPr lang="tr-TR" sz="1100" b="1" i="0" u="none" strike="noStrike" kern="1200" dirty="0">
                          <a:solidFill>
                            <a:srgbClr val="C00000"/>
                          </a:solidFill>
                          <a:latin typeface="Tahoma" panose="020B0604030504040204" pitchFamily="34" charset="0"/>
                          <a:ea typeface="Tahoma" panose="020B0604030504040204" pitchFamily="34" charset="0"/>
                          <a:cs typeface="Tahoma" panose="020B0604030504040204" pitchFamily="34" charset="0"/>
                        </a:rPr>
                        <a:t>G</a:t>
                      </a:r>
                      <a:r>
                        <a:rPr lang="en-GB" sz="1100" b="1" i="0" u="none" strike="noStrike" kern="1200" dirty="0" err="1">
                          <a:solidFill>
                            <a:srgbClr val="C00000"/>
                          </a:solidFill>
                          <a:latin typeface="Tahoma" panose="020B0604030504040204" pitchFamily="34" charset="0"/>
                          <a:ea typeface="Tahoma" panose="020B0604030504040204" pitchFamily="34" charset="0"/>
                          <a:cs typeface="Tahoma" panose="020B0604030504040204" pitchFamily="34" charset="0"/>
                        </a:rPr>
                        <a:t>alatasaray</a:t>
                      </a:r>
                      <a:endParaRPr lang="en-US" sz="1100" b="1" i="0" u="none" strike="noStrike"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en-US" sz="1050" b="0" i="0" u="none" strike="noStrike">
                          <a:latin typeface="Tahoma" panose="020B0604030504040204" pitchFamily="34" charset="0"/>
                          <a:ea typeface="Tahoma" panose="020B0604030504040204" pitchFamily="34" charset="0"/>
                          <a:cs typeface="Tahoma" panose="020B0604030504040204" pitchFamily="34" charset="0"/>
                        </a:rPr>
                        <a:t>-</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t" latinLnBrk="0" hangingPunct="1">
                        <a:lnSpc>
                          <a:spcPct val="93000"/>
                        </a:lnSpc>
                        <a:spcBef>
                          <a:spcPts val="0"/>
                        </a:spcBef>
                        <a:spcAft>
                          <a:spcPts val="0"/>
                        </a:spcAft>
                      </a:pPr>
                      <a:r>
                        <a:rPr lang="en-US" sz="1050" b="0" i="0" u="none" strike="noStrike" kern="1200"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US" sz="1050" b="0" i="0" u="none" strike="noStrike" dirty="0">
                        <a:latin typeface="Tahoma" panose="020B0604030504040204" pitchFamily="34" charset="0"/>
                        <a:ea typeface="Tahoma" panose="020B0604030504040204" pitchFamily="34" charset="0"/>
                        <a:cs typeface="Tahoma" panose="020B0604030504040204" pitchFamily="34" charset="0"/>
                      </a:endParaRPr>
                    </a:p>
                  </a:txBody>
                  <a:tcPr marL="0" marR="72000" marT="3600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18718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8</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Konum Örnekleri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30" name="Subtitle"/>
          <p:cNvSpPr txBox="1">
            <a:spLocks/>
          </p:cNvSpPr>
          <p:nvPr/>
        </p:nvSpPr>
        <p:spPr>
          <a:xfrm>
            <a:off x="247067" y="1443173"/>
            <a:ext cx="8530835" cy="257635"/>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b="1" u="sng" dirty="0">
                <a:solidFill>
                  <a:srgbClr val="C00000"/>
                </a:solidFill>
                <a:latin typeface="Tahoma" panose="020B0604030504040204" pitchFamily="34" charset="0"/>
                <a:ea typeface="Tahoma" panose="020B0604030504040204" pitchFamily="34" charset="0"/>
                <a:cs typeface="Tahoma" panose="020B0604030504040204" pitchFamily="34" charset="0"/>
              </a:rPr>
              <a:t>En İyi Yönetim Örnekleri</a:t>
            </a:r>
            <a:endParaRPr lang="en-US"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395536" y="534690"/>
            <a:ext cx="8382366" cy="923330"/>
          </a:xfrm>
          <a:prstGeom prst="rect">
            <a:avLst/>
          </a:prstGeom>
        </p:spPr>
        <p:txBody>
          <a:bodyPr wrap="square">
            <a:spAutoFit/>
          </a:bodyPr>
          <a:lstStyle/>
          <a:p>
            <a:r>
              <a:rPr lang="tr-TR" b="1" dirty="0">
                <a:latin typeface="Tahoma" panose="020B0604030504040204" pitchFamily="34" charset="0"/>
                <a:ea typeface="Tahoma" panose="020B0604030504040204" pitchFamily="34" charset="0"/>
                <a:cs typeface="Tahoma" panose="020B0604030504040204" pitchFamily="34" charset="0"/>
              </a:rPr>
              <a:t>Bir Kulübün başarılı sayılması için, mutlaka “Küresel Marka” olması gerekmemektedir, her 4 Stratejik konumda da sürdürülebilir başarıyı sağlayan Kulüpler vardır</a:t>
            </a:r>
          </a:p>
        </p:txBody>
      </p:sp>
      <p:sp>
        <p:nvSpPr>
          <p:cNvPr id="42" name="57 Dikdörtgen"/>
          <p:cNvSpPr/>
          <p:nvPr/>
        </p:nvSpPr>
        <p:spPr>
          <a:xfrm>
            <a:off x="251520" y="1772816"/>
            <a:ext cx="8784976" cy="4464496"/>
          </a:xfrm>
          <a:prstGeom prst="rect">
            <a:avLst/>
          </a:prstGeom>
          <a:solidFill>
            <a:srgbClr val="FF9D0B">
              <a:alpha val="0"/>
            </a:srgbClr>
          </a:solidFill>
          <a:ln w="19050">
            <a:solidFill>
              <a:srgbClr val="A501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Tahoma" panose="020B0604030504040204" pitchFamily="34" charset="0"/>
              <a:ea typeface="Tahoma" panose="020B0604030504040204" pitchFamily="34" charset="0"/>
              <a:cs typeface="Tahoma" panose="020B0604030504040204" pitchFamily="34" charset="0"/>
            </a:endParaRPr>
          </a:p>
        </p:txBody>
      </p:sp>
      <p:sp>
        <p:nvSpPr>
          <p:cNvPr id="44" name="Line 6"/>
          <p:cNvSpPr>
            <a:spLocks noChangeShapeType="1"/>
          </p:cNvSpPr>
          <p:nvPr/>
        </p:nvSpPr>
        <p:spPr bwMode="auto">
          <a:xfrm>
            <a:off x="378528" y="2276872"/>
            <a:ext cx="4119207" cy="0"/>
          </a:xfrm>
          <a:prstGeom prst="line">
            <a:avLst/>
          </a:prstGeom>
          <a:noFill/>
          <a:ln w="22225">
            <a:solidFill>
              <a:srgbClr val="A5011C"/>
            </a:solidFill>
            <a:round/>
            <a:headEnd/>
            <a:tailEnd type="none" w="lg" len="lg"/>
          </a:ln>
        </p:spPr>
        <p:txBody>
          <a:bodyPr wrap="none" lIns="0" tIns="0" rIns="0" bIns="0" anchor="ctr"/>
          <a:lstStyle/>
          <a:p>
            <a:endParaRPr lang="en-US" altLang="zh-CN">
              <a:latin typeface="Tahoma" panose="020B0604030504040204" pitchFamily="34" charset="0"/>
              <a:ea typeface="Tahoma" panose="020B0604030504040204" pitchFamily="34" charset="0"/>
              <a:cs typeface="Tahoma" panose="020B0604030504040204" pitchFamily="34" charset="0"/>
            </a:endParaRPr>
          </a:p>
        </p:txBody>
      </p:sp>
      <p:sp>
        <p:nvSpPr>
          <p:cNvPr id="45" name="Text12"/>
          <p:cNvSpPr>
            <a:spLocks noChangeArrowheads="1"/>
          </p:cNvSpPr>
          <p:nvPr/>
        </p:nvSpPr>
        <p:spPr bwMode="auto">
          <a:xfrm>
            <a:off x="383856" y="1871695"/>
            <a:ext cx="1800000" cy="430887"/>
          </a:xfrm>
          <a:prstGeom prst="rect">
            <a:avLst/>
          </a:prstGeom>
          <a:noFill/>
          <a:ln w="6350">
            <a:noFill/>
            <a:miter lim="800000"/>
            <a:headEnd/>
            <a:tailEnd/>
          </a:ln>
        </p:spPr>
        <p:txBody>
          <a:bodyPr wrap="square" lIns="0" tIns="0" rIns="0" bIns="0">
            <a:spAutoFit/>
          </a:bodyPr>
          <a:lstStyle/>
          <a:p>
            <a:pPr defTabSz="330200"/>
            <a:r>
              <a:rPr lang="en-US" altLang="zh-HK" sz="1400" b="1" dirty="0">
                <a:latin typeface="Tahoma" panose="020B0604030504040204" pitchFamily="34" charset="0"/>
                <a:ea typeface="Tahoma" panose="020B0604030504040204" pitchFamily="34" charset="0"/>
                <a:cs typeface="Tahoma" panose="020B0604030504040204" pitchFamily="34" charset="0"/>
              </a:rPr>
              <a:t>Manchester United</a:t>
            </a:r>
          </a:p>
          <a:p>
            <a:pPr defTabSz="330200"/>
            <a:r>
              <a:rPr lang="en-US" altLang="zh-HK" sz="1400" b="1" i="1" dirty="0">
                <a:latin typeface="Tahoma" panose="020B0604030504040204" pitchFamily="34" charset="0"/>
                <a:ea typeface="Tahoma" panose="020B0604030504040204" pitchFamily="34" charset="0"/>
                <a:cs typeface="Tahoma" panose="020B0604030504040204" pitchFamily="34" charset="0"/>
              </a:rPr>
              <a:t>(</a:t>
            </a:r>
            <a:r>
              <a:rPr lang="tr-TR" altLang="zh-HK" sz="1400" b="1" i="1" dirty="0">
                <a:latin typeface="Tahoma" panose="020B0604030504040204" pitchFamily="34" charset="0"/>
                <a:ea typeface="Tahoma" panose="020B0604030504040204" pitchFamily="34" charset="0"/>
                <a:cs typeface="Tahoma" panose="020B0604030504040204" pitchFamily="34" charset="0"/>
              </a:rPr>
              <a:t>Küresel Marka</a:t>
            </a:r>
            <a:r>
              <a:rPr lang="en-US" altLang="zh-HK" sz="1400" b="1" i="1" dirty="0">
                <a:latin typeface="Tahoma" panose="020B0604030504040204" pitchFamily="34" charset="0"/>
                <a:ea typeface="Tahoma" panose="020B0604030504040204" pitchFamily="34" charset="0"/>
                <a:cs typeface="Tahoma" panose="020B0604030504040204" pitchFamily="34" charset="0"/>
              </a:rPr>
              <a:t>)</a:t>
            </a:r>
          </a:p>
        </p:txBody>
      </p:sp>
      <p:sp>
        <p:nvSpPr>
          <p:cNvPr id="46" name="Text12"/>
          <p:cNvSpPr>
            <a:spLocks noChangeArrowheads="1"/>
          </p:cNvSpPr>
          <p:nvPr/>
        </p:nvSpPr>
        <p:spPr bwMode="auto">
          <a:xfrm>
            <a:off x="251520" y="3447246"/>
            <a:ext cx="4534944" cy="2358018"/>
          </a:xfrm>
          <a:prstGeom prst="rect">
            <a:avLst/>
          </a:prstGeom>
          <a:noFill/>
          <a:ln w="6350">
            <a:noFill/>
            <a:miter lim="800000"/>
            <a:headEnd/>
            <a:tailEnd/>
          </a:ln>
        </p:spPr>
        <p:txBody>
          <a:bodyPr wrap="square" lIns="0" tIns="0" rIns="0" bIns="0">
            <a:spAutoFit/>
          </a:bodyPr>
          <a:lstStyle/>
          <a:p>
            <a:pPr marL="171450" lvl="1" indent="-171450" defTabSz="330200">
              <a:lnSpc>
                <a:spcPct val="93000"/>
              </a:lnSpc>
              <a:spcBef>
                <a:spcPts val="6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2009-12 sezonlarında </a:t>
            </a:r>
            <a:r>
              <a:rPr lang="tr-TR" altLang="zh-HK" sz="1400" b="0" dirty="0">
                <a:latin typeface="Tahoma" panose="020B0604030504040204" pitchFamily="34" charset="0"/>
                <a:ea typeface="Tahoma" panose="020B0604030504040204" pitchFamily="34" charset="0"/>
                <a:cs typeface="Tahoma" panose="020B0604030504040204" pitchFamily="34" charset="0"/>
              </a:rPr>
              <a:t>Mancheste</a:t>
            </a:r>
            <a:r>
              <a:rPr lang="tr-TR" altLang="zh-HK" sz="1400" dirty="0">
                <a:latin typeface="Tahoma" panose="020B0604030504040204" pitchFamily="34" charset="0"/>
                <a:ea typeface="Tahoma" panose="020B0604030504040204" pitchFamily="34" charset="0"/>
                <a:cs typeface="Tahoma" panose="020B0604030504040204" pitchFamily="34" charset="0"/>
              </a:rPr>
              <a:t>r United’ın gelirleri ortalama %9, giderleri ise %10 oranında artış göstermiştir.</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600"/>
              </a:spcBef>
              <a:buClr>
                <a:srgbClr val="000000"/>
              </a:buClr>
              <a:buSzPct val="100000"/>
              <a:buFont typeface="Wingdings" panose="05000000000000000000" pitchFamily="2" charset="2"/>
              <a:buChar char="ü"/>
            </a:pPr>
            <a:r>
              <a:rPr lang="tr-TR" altLang="zh-HK" sz="1400" b="0" dirty="0">
                <a:latin typeface="Tahoma" panose="020B0604030504040204" pitchFamily="34" charset="0"/>
                <a:ea typeface="Tahoma" panose="020B0604030504040204" pitchFamily="34" charset="0"/>
                <a:cs typeface="Tahoma" panose="020B0604030504040204" pitchFamily="34" charset="0"/>
              </a:rPr>
              <a:t>Ticari gelirleri %14 oranında artarak yılda 145.4 milyon Euro’ya ulaşmıştır. (DHL sponsorluğu ve forma reklamlarından elde edilen gelirin ikiye katlanması gibi </a:t>
            </a:r>
            <a:r>
              <a:rPr lang="tr-TR" altLang="zh-HK" sz="1400" dirty="0">
                <a:latin typeface="Tahoma" panose="020B0604030504040204" pitchFamily="34" charset="0"/>
                <a:ea typeface="Tahoma" panose="020B0604030504040204" pitchFamily="34" charset="0"/>
                <a:cs typeface="Tahoma" panose="020B0604030504040204" pitchFamily="34" charset="0"/>
              </a:rPr>
              <a:t>faktörler </a:t>
            </a:r>
            <a:r>
              <a:rPr lang="tr-TR" altLang="zh-HK" sz="1400" b="0" dirty="0">
                <a:latin typeface="Tahoma" panose="020B0604030504040204" pitchFamily="34" charset="0"/>
                <a:ea typeface="Tahoma" panose="020B0604030504040204" pitchFamily="34" charset="0"/>
                <a:cs typeface="Tahoma" panose="020B0604030504040204" pitchFamily="34" charset="0"/>
              </a:rPr>
              <a:t>nedeniyle)</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600"/>
              </a:spcBef>
              <a:buClr>
                <a:srgbClr val="000000"/>
              </a:buClr>
              <a:buSzPct val="100000"/>
              <a:buFont typeface="Wingdings" panose="05000000000000000000" pitchFamily="2" charset="2"/>
              <a:buChar char="ü"/>
            </a:pPr>
            <a:r>
              <a:rPr lang="tr-TR" altLang="zh-HK" sz="1400" b="0" dirty="0">
                <a:latin typeface="Tahoma" panose="020B0604030504040204" pitchFamily="34" charset="0"/>
                <a:ea typeface="Tahoma" panose="020B0604030504040204" pitchFamily="34" charset="0"/>
                <a:cs typeface="Tahoma" panose="020B0604030504040204" pitchFamily="34" charset="0"/>
              </a:rPr>
              <a:t>Sürekli ulusal başarı ve Avrupa’ya katılım, daha da önemlisi  yerleşen küresel markası ile birlikte gelen yüksek sponsorluk anlaşmaları sayesinde Manchester United sürdürülebilir bir “Küresel Marka” olmuştur.</a:t>
            </a:r>
            <a:endParaRPr lang="en-US" altLang="zh-HK" sz="1400" dirty="0">
              <a:latin typeface="Tahoma" panose="020B0604030504040204" pitchFamily="34" charset="0"/>
              <a:ea typeface="Tahoma" panose="020B0604030504040204" pitchFamily="34" charset="0"/>
              <a:cs typeface="Tahoma" panose="020B0604030504040204" pitchFamily="34" charset="0"/>
            </a:endParaRPr>
          </a:p>
        </p:txBody>
      </p:sp>
      <p:sp>
        <p:nvSpPr>
          <p:cNvPr id="47" name="Line 9"/>
          <p:cNvSpPr>
            <a:spLocks noChangeShapeType="1"/>
          </p:cNvSpPr>
          <p:nvPr/>
        </p:nvSpPr>
        <p:spPr bwMode="auto">
          <a:xfrm>
            <a:off x="4786464" y="2276872"/>
            <a:ext cx="4119207" cy="0"/>
          </a:xfrm>
          <a:prstGeom prst="line">
            <a:avLst/>
          </a:prstGeom>
          <a:noFill/>
          <a:ln w="22225">
            <a:solidFill>
              <a:srgbClr val="A5011C"/>
            </a:solidFill>
            <a:round/>
            <a:headEnd/>
            <a:tailEnd type="none" w="lg" len="lg"/>
          </a:ln>
        </p:spPr>
        <p:txBody>
          <a:bodyPr wrap="none" lIns="0" tIns="0" rIns="0" bIns="0" anchor="ctr"/>
          <a:lstStyle/>
          <a:p>
            <a:endParaRPr lang="en-US" altLang="zh-CN">
              <a:latin typeface="Tahoma" panose="020B0604030504040204" pitchFamily="34" charset="0"/>
              <a:ea typeface="Tahoma" panose="020B0604030504040204" pitchFamily="34" charset="0"/>
              <a:cs typeface="Tahoma" panose="020B0604030504040204" pitchFamily="34" charset="0"/>
            </a:endParaRPr>
          </a:p>
        </p:txBody>
      </p:sp>
      <p:sp>
        <p:nvSpPr>
          <p:cNvPr id="48" name="Text12"/>
          <p:cNvSpPr>
            <a:spLocks noChangeArrowheads="1"/>
          </p:cNvSpPr>
          <p:nvPr/>
        </p:nvSpPr>
        <p:spPr bwMode="auto">
          <a:xfrm>
            <a:off x="4791790" y="1845985"/>
            <a:ext cx="2156474" cy="430887"/>
          </a:xfrm>
          <a:prstGeom prst="rect">
            <a:avLst/>
          </a:prstGeom>
          <a:noFill/>
          <a:ln w="6350">
            <a:noFill/>
            <a:miter lim="800000"/>
            <a:headEnd/>
            <a:tailEnd/>
          </a:ln>
        </p:spPr>
        <p:txBody>
          <a:bodyPr wrap="square" lIns="0" tIns="0" rIns="0" bIns="0">
            <a:spAutoFit/>
          </a:bodyPr>
          <a:lstStyle/>
          <a:p>
            <a:pPr defTabSz="330200"/>
            <a:r>
              <a:rPr lang="en-US" altLang="zh-HK" sz="1400" b="1" dirty="0" err="1">
                <a:latin typeface="Tahoma" panose="020B0604030504040204" pitchFamily="34" charset="0"/>
                <a:ea typeface="Tahoma" panose="020B0604030504040204" pitchFamily="34" charset="0"/>
                <a:cs typeface="Tahoma" panose="020B0604030504040204" pitchFamily="34" charset="0"/>
              </a:rPr>
              <a:t>Tottenham</a:t>
            </a:r>
            <a:r>
              <a:rPr lang="en-US" altLang="zh-HK" sz="1400" b="1" dirty="0">
                <a:latin typeface="Tahoma" panose="020B0604030504040204" pitchFamily="34" charset="0"/>
                <a:ea typeface="Tahoma" panose="020B0604030504040204" pitchFamily="34" charset="0"/>
                <a:cs typeface="Tahoma" panose="020B0604030504040204" pitchFamily="34" charset="0"/>
              </a:rPr>
              <a:t> Hotspur</a:t>
            </a:r>
          </a:p>
          <a:p>
            <a:pPr defTabSz="330200"/>
            <a:r>
              <a:rPr lang="en-US" altLang="zh-HK" sz="1400" b="1" i="1" dirty="0">
                <a:latin typeface="Tahoma" panose="020B0604030504040204" pitchFamily="34" charset="0"/>
                <a:ea typeface="Tahoma" panose="020B0604030504040204" pitchFamily="34" charset="0"/>
                <a:cs typeface="Tahoma" panose="020B0604030504040204" pitchFamily="34" charset="0"/>
              </a:rPr>
              <a:t>(</a:t>
            </a:r>
            <a:r>
              <a:rPr lang="tr-TR" altLang="zh-HK" sz="1400" b="1" i="1" dirty="0">
                <a:latin typeface="Tahoma" panose="020B0604030504040204" pitchFamily="34" charset="0"/>
                <a:ea typeface="Tahoma" panose="020B0604030504040204" pitchFamily="34" charset="0"/>
                <a:cs typeface="Tahoma" panose="020B0604030504040204" pitchFamily="34" charset="0"/>
              </a:rPr>
              <a:t>Bölgesel Marka</a:t>
            </a:r>
            <a:r>
              <a:rPr lang="en-US" altLang="zh-HK" sz="1400" b="1" i="1" dirty="0">
                <a:latin typeface="Tahoma" panose="020B0604030504040204" pitchFamily="34" charset="0"/>
                <a:ea typeface="Tahoma" panose="020B0604030504040204" pitchFamily="34" charset="0"/>
                <a:cs typeface="Tahoma" panose="020B0604030504040204" pitchFamily="34" charset="0"/>
              </a:rPr>
              <a:t>) </a:t>
            </a:r>
          </a:p>
        </p:txBody>
      </p:sp>
      <p:sp>
        <p:nvSpPr>
          <p:cNvPr id="49" name="Text12"/>
          <p:cNvSpPr>
            <a:spLocks noChangeArrowheads="1"/>
          </p:cNvSpPr>
          <p:nvPr/>
        </p:nvSpPr>
        <p:spPr bwMode="auto">
          <a:xfrm>
            <a:off x="4786464" y="3596198"/>
            <a:ext cx="4250032" cy="2281074"/>
          </a:xfrm>
          <a:prstGeom prst="rect">
            <a:avLst/>
          </a:prstGeom>
          <a:noFill/>
          <a:ln w="6350">
            <a:noFill/>
            <a:miter lim="800000"/>
            <a:headEnd/>
            <a:tailEnd/>
          </a:ln>
        </p:spPr>
        <p:txBody>
          <a:bodyPr wrap="square" lIns="0" tIns="0" rIns="0" bIns="0">
            <a:spAutoFit/>
          </a:bodyPr>
          <a:lstStyle/>
          <a:p>
            <a:pPr marL="285750" lvl="1" indent="-285750" defTabSz="330200">
              <a:lnSpc>
                <a:spcPct val="93000"/>
              </a:lnSpc>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Son 10 yılda 3 kez Şampiyonlar Ligi’ne, 3 kez de UEFA Kupası’na katılan Tottenham’ın gelirleri son 4 yılda %8, giderleri ise %14 oranında artmıştır</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Kulüp geçmişteki başarısından da önemli fayda sağlamakta ve uluslararası marka algısı nedeniyle benzer kulüplere göre daha yüksek ticari gelir elde etmektedir. </a:t>
            </a:r>
          </a:p>
          <a:p>
            <a:pPr marL="285750" lvl="1" indent="-285750" defTabSz="330200">
              <a:lnSpc>
                <a:spcPct val="93000"/>
              </a:lnSpc>
              <a:spcBef>
                <a:spcPts val="3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Kulüp 2002 yılından bu yana yatırım şirketi ENIC tarafından başarılı bir profesyonel ekip tarafından yönetilmekte olup, “Bölgesel Marka” konumu güçlü bir şekilde kurulmuştur.</a:t>
            </a:r>
            <a:endParaRPr lang="en-US" altLang="zh-HK" sz="1400" dirty="0">
              <a:latin typeface="Tahoma" panose="020B0604030504040204" pitchFamily="34" charset="0"/>
              <a:ea typeface="Tahoma" panose="020B0604030504040204" pitchFamily="34" charset="0"/>
              <a:cs typeface="Tahoma" panose="020B0604030504040204" pitchFamily="34" charset="0"/>
            </a:endParaRPr>
          </a:p>
        </p:txBody>
      </p:sp>
      <p:pic>
        <p:nvPicPr>
          <p:cNvPr id="50" name="Picture 3"/>
          <p:cNvPicPr>
            <a:picLocks noChangeAspect="1" noChangeArrowheads="1"/>
          </p:cNvPicPr>
          <p:nvPr/>
        </p:nvPicPr>
        <p:blipFill>
          <a:blip r:embed="rId30" cstate="email">
            <a:extLst>
              <a:ext uri="{28A0092B-C50C-407E-A947-70E740481C1C}">
                <a14:useLocalDpi xmlns:a14="http://schemas.microsoft.com/office/drawing/2010/main" val="0"/>
              </a:ext>
            </a:extLst>
          </a:blip>
          <a:srcRect/>
          <a:stretch>
            <a:fillRect/>
          </a:stretch>
        </p:blipFill>
        <p:spPr bwMode="auto">
          <a:xfrm>
            <a:off x="4002029" y="1772816"/>
            <a:ext cx="494919" cy="478237"/>
          </a:xfrm>
          <a:prstGeom prst="rect">
            <a:avLst/>
          </a:prstGeom>
          <a:noFill/>
          <a:ln w="9525">
            <a:noFill/>
            <a:miter lim="800000"/>
            <a:headEnd/>
            <a:tailEnd/>
          </a:ln>
        </p:spPr>
      </p:pic>
      <p:graphicFrame>
        <p:nvGraphicFramePr>
          <p:cNvPr id="51" name="Object 20"/>
          <p:cNvGraphicFramePr>
            <a:graphicFrameLocks noChangeAspect="1"/>
          </p:cNvGraphicFramePr>
          <p:nvPr>
            <p:custDataLst>
              <p:tags r:id="rId1"/>
            </p:custDataLst>
            <p:extLst>
              <p:ext uri="{D42A27DB-BD31-4B8C-83A1-F6EECF244321}">
                <p14:modId xmlns:p14="http://schemas.microsoft.com/office/powerpoint/2010/main" val="1926950940"/>
              </p:ext>
            </p:extLst>
          </p:nvPr>
        </p:nvGraphicFramePr>
        <p:xfrm>
          <a:off x="251520" y="2292594"/>
          <a:ext cx="4608511" cy="1352430"/>
        </p:xfrm>
        <a:graphic>
          <a:graphicData uri="http://schemas.openxmlformats.org/presentationml/2006/ole">
            <mc:AlternateContent xmlns:mc="http://schemas.openxmlformats.org/markup-compatibility/2006">
              <mc:Choice xmlns:v="urn:schemas-microsoft-com:vml" Requires="v">
                <p:oleObj name="Chart" r:id="rId31" imgW="6386608" imgH="2014470" progId="MSGraph.Chart.8">
                  <p:embed followColorScheme="full"/>
                </p:oleObj>
              </mc:Choice>
              <mc:Fallback>
                <p:oleObj name="Chart" r:id="rId31" imgW="6386608" imgH="2014470" progId="MSGraph.Chart.8">
                  <p:embed followColorScheme="full"/>
                  <p:pic>
                    <p:nvPicPr>
                      <p:cNvPr id="51" name="Object 20"/>
                      <p:cNvPicPr>
                        <a:picLocks noChangeAspect="1" noChangeArrowheads="1"/>
                      </p:cNvPicPr>
                      <p:nvPr/>
                    </p:nvPicPr>
                    <p:blipFill>
                      <a:blip r:embed="rId32"/>
                      <a:srcRect/>
                      <a:stretch>
                        <a:fillRect/>
                      </a:stretch>
                    </p:blipFill>
                    <p:spPr bwMode="auto">
                      <a:xfrm>
                        <a:off x="251520" y="2292594"/>
                        <a:ext cx="4608511" cy="1352430"/>
                      </a:xfrm>
                      <a:prstGeom prst="rect">
                        <a:avLst/>
                      </a:prstGeom>
                      <a:noFill/>
                    </p:spPr>
                  </p:pic>
                </p:oleObj>
              </mc:Fallback>
            </mc:AlternateContent>
          </a:graphicData>
        </a:graphic>
      </p:graphicFrame>
      <p:sp>
        <p:nvSpPr>
          <p:cNvPr id="52" name="Text Placeholder 48"/>
          <p:cNvSpPr>
            <a:spLocks noGrp="1"/>
          </p:cNvSpPr>
          <p:nvPr>
            <p:custDataLst>
              <p:tags r:id="rId2"/>
            </p:custDataLst>
          </p:nvPr>
        </p:nvSpPr>
        <p:spPr bwMode="gray">
          <a:xfrm>
            <a:off x="2002532" y="2405153"/>
            <a:ext cx="233362" cy="168275"/>
          </a:xfrm>
          <a:prstGeom prst="rect">
            <a:avLst/>
          </a:prstGeom>
          <a:noFill/>
          <a:effectLst/>
        </p:spPr>
        <p:txBody>
          <a:bodyPr vert="horz" wrap="none" lIns="0" tIns="0" rIns="0" bIns="0" rtlCol="0" anchor="b"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ct val="0"/>
              </a:spcBef>
            </a:pPr>
            <a:fld id="{A32ABB88-6019-4F29-A85C-6DB221FA51B3}" type="datetime'''''''''''''''3''''''67'''''''''''''''''''''''''''''''''''">
              <a:rPr lang="en-US" sz="1100">
                <a:latin typeface="Tahoma" panose="020B0604030504040204" pitchFamily="34" charset="0"/>
                <a:ea typeface="Tahoma" panose="020B0604030504040204" pitchFamily="34" charset="0"/>
                <a:cs typeface="Tahoma" panose="020B0604030504040204" pitchFamily="34" charset="0"/>
              </a:rPr>
              <a:pPr algn="ctr">
                <a:lnSpc>
                  <a:spcPct val="100000"/>
                </a:lnSpc>
                <a:spcBef>
                  <a:spcPct val="0"/>
                </a:spcBef>
              </a:pPr>
              <a:t>367</a:t>
            </a:fld>
            <a:endParaRPr lang="en-US" sz="1100" dirty="0">
              <a:latin typeface="Tahoma" panose="020B0604030504040204" pitchFamily="34" charset="0"/>
              <a:ea typeface="Tahoma" panose="020B0604030504040204" pitchFamily="34" charset="0"/>
              <a:cs typeface="Tahoma" panose="020B0604030504040204" pitchFamily="34" charset="0"/>
              <a:sym typeface="Arial"/>
            </a:endParaRPr>
          </a:p>
        </p:txBody>
      </p:sp>
      <p:sp>
        <p:nvSpPr>
          <p:cNvPr id="53" name="Text Placeholder 44"/>
          <p:cNvSpPr>
            <a:spLocks noGrp="1"/>
          </p:cNvSpPr>
          <p:nvPr>
            <p:custDataLst>
              <p:tags r:id="rId3"/>
            </p:custDataLst>
          </p:nvPr>
        </p:nvSpPr>
        <p:spPr bwMode="auto">
          <a:xfrm>
            <a:off x="1228626" y="3212976"/>
            <a:ext cx="540543" cy="168275"/>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62120D96-96E5-45C1-A253-CEF1BA429B21}" type="datetime'''''''''''''''''''''2''''''''0''1''''''''''''''0'''''''''''''">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2010</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54" name="Text Placeholder 23"/>
          <p:cNvSpPr>
            <a:spLocks noGrp="1"/>
          </p:cNvSpPr>
          <p:nvPr>
            <p:custDataLst>
              <p:tags r:id="rId4"/>
            </p:custDataLst>
          </p:nvPr>
        </p:nvSpPr>
        <p:spPr bwMode="gray">
          <a:xfrm>
            <a:off x="1252632" y="2460680"/>
            <a:ext cx="233362" cy="168275"/>
          </a:xfrm>
          <a:prstGeom prst="rect">
            <a:avLst/>
          </a:prstGeom>
          <a:noFill/>
          <a:effectLst/>
        </p:spPr>
        <p:txBody>
          <a:bodyPr vert="horz" wrap="none" lIns="0" tIns="0" rIns="0" bIns="0" rtlCol="0" anchor="b"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ct val="0"/>
              </a:spcBef>
            </a:pPr>
            <a:fld id="{A261772C-B33C-4048-AE33-644E79BB39B3}" type="datetime'''''''''''''''''3''''1''''''''''''''''''''''''''''''''7'">
              <a:rPr lang="en-US" sz="1100">
                <a:latin typeface="Tahoma" panose="020B0604030504040204" pitchFamily="34" charset="0"/>
                <a:ea typeface="Tahoma" panose="020B0604030504040204" pitchFamily="34" charset="0"/>
                <a:cs typeface="Tahoma" panose="020B0604030504040204" pitchFamily="34" charset="0"/>
              </a:rPr>
              <a:pPr algn="ctr">
                <a:lnSpc>
                  <a:spcPct val="100000"/>
                </a:lnSpc>
                <a:spcBef>
                  <a:spcPct val="0"/>
                </a:spcBef>
              </a:pPr>
              <a:t>317</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55" name="Text Placeholder 43"/>
          <p:cNvSpPr>
            <a:spLocks noGrp="1"/>
          </p:cNvSpPr>
          <p:nvPr>
            <p:custDataLst>
              <p:tags r:id="rId5"/>
            </p:custDataLst>
          </p:nvPr>
        </p:nvSpPr>
        <p:spPr bwMode="auto">
          <a:xfrm>
            <a:off x="551557" y="3221592"/>
            <a:ext cx="441325" cy="159659"/>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6CF93385-F4C9-4480-9EFD-D1A13BF224A2}" type="datetime'''''''''''''''''''2''''''''''''''''''0''''''09'">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2009</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56" name="Text Placeholder 22"/>
          <p:cNvSpPr>
            <a:spLocks noGrp="1"/>
          </p:cNvSpPr>
          <p:nvPr>
            <p:custDataLst>
              <p:tags r:id="rId6"/>
            </p:custDataLst>
          </p:nvPr>
        </p:nvSpPr>
        <p:spPr bwMode="gray">
          <a:xfrm>
            <a:off x="555525" y="2495481"/>
            <a:ext cx="233362" cy="168275"/>
          </a:xfrm>
          <a:prstGeom prst="rect">
            <a:avLst/>
          </a:prstGeom>
          <a:noFill/>
          <a:effectLst/>
        </p:spPr>
        <p:txBody>
          <a:bodyPr vert="horz" wrap="none" lIns="0" tIns="0" rIns="0" bIns="0" rtlCol="0" anchor="b"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ct val="0"/>
              </a:spcBef>
            </a:pPr>
            <a:fld id="{3B2901DC-9951-42EB-B1D9-8B07FB543496}" type="datetime'''''''''''3''0''''''''8'''''''''''''''''''''''''''''''''''''">
              <a:rPr lang="en-US" sz="1100">
                <a:latin typeface="Tahoma" panose="020B0604030504040204" pitchFamily="34" charset="0"/>
                <a:ea typeface="Tahoma" panose="020B0604030504040204" pitchFamily="34" charset="0"/>
                <a:cs typeface="Tahoma" panose="020B0604030504040204" pitchFamily="34" charset="0"/>
              </a:rPr>
              <a:pPr algn="ctr">
                <a:lnSpc>
                  <a:spcPct val="100000"/>
                </a:lnSpc>
                <a:spcBef>
                  <a:spcPct val="0"/>
                </a:spcBef>
              </a:pPr>
              <a:t>308</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57" name="Text Placeholder 47"/>
          <p:cNvSpPr>
            <a:spLocks noGrp="1"/>
          </p:cNvSpPr>
          <p:nvPr>
            <p:custDataLst>
              <p:tags r:id="rId7"/>
            </p:custDataLst>
          </p:nvPr>
        </p:nvSpPr>
        <p:spPr bwMode="auto">
          <a:xfrm>
            <a:off x="2747070" y="3212977"/>
            <a:ext cx="1309688" cy="536260"/>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13BB7843-CA21-4E8D-A098-86A32AF9D37B}" type="datetime'''''''''''''''''''''''''2''0''1''''''''''''''''''''''''''''2'">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2012</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58" name="Text Placeholder 41"/>
          <p:cNvSpPr>
            <a:spLocks noGrp="1"/>
          </p:cNvSpPr>
          <p:nvPr>
            <p:custDataLst>
              <p:tags r:id="rId8"/>
            </p:custDataLst>
          </p:nvPr>
        </p:nvSpPr>
        <p:spPr bwMode="gray">
          <a:xfrm>
            <a:off x="2758398" y="2348880"/>
            <a:ext cx="233362" cy="168275"/>
          </a:xfrm>
          <a:prstGeom prst="rect">
            <a:avLst/>
          </a:prstGeom>
          <a:noFill/>
          <a:effectLst/>
        </p:spPr>
        <p:txBody>
          <a:bodyPr vert="horz" wrap="none" lIns="0" tIns="0" rIns="0" bIns="0" rtlCol="0" anchor="b"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ct val="0"/>
              </a:spcBef>
            </a:pPr>
            <a:fld id="{1E2BE3C8-95AA-4BE2-895D-D1BD69B63FCC}" type="datetime'''''''''''''3''''''''''''''''''''''''''''''''''9''''6'''''">
              <a:rPr lang="en-US" sz="1100">
                <a:latin typeface="Tahoma" panose="020B0604030504040204" pitchFamily="34" charset="0"/>
                <a:ea typeface="Tahoma" panose="020B0604030504040204" pitchFamily="34" charset="0"/>
                <a:cs typeface="Tahoma" panose="020B0604030504040204" pitchFamily="34" charset="0"/>
              </a:rPr>
              <a:pPr algn="ctr">
                <a:lnSpc>
                  <a:spcPct val="100000"/>
                </a:lnSpc>
                <a:spcBef>
                  <a:spcPct val="0"/>
                </a:spcBef>
              </a:pPr>
              <a:t>396</a:t>
            </a:fld>
            <a:endParaRPr lang="en-US" sz="1100" dirty="0">
              <a:latin typeface="Tahoma" panose="020B0604030504040204" pitchFamily="34" charset="0"/>
              <a:ea typeface="Tahoma" panose="020B0604030504040204" pitchFamily="34" charset="0"/>
              <a:cs typeface="Tahoma" panose="020B0604030504040204" pitchFamily="34" charset="0"/>
              <a:sym typeface="Arial"/>
            </a:endParaRPr>
          </a:p>
        </p:txBody>
      </p:sp>
      <p:sp>
        <p:nvSpPr>
          <p:cNvPr id="59" name="Text Placeholder 45"/>
          <p:cNvSpPr>
            <a:spLocks noGrp="1"/>
          </p:cNvSpPr>
          <p:nvPr>
            <p:custDataLst>
              <p:tags r:id="rId9"/>
            </p:custDataLst>
          </p:nvPr>
        </p:nvSpPr>
        <p:spPr bwMode="auto">
          <a:xfrm>
            <a:off x="2002532" y="3221591"/>
            <a:ext cx="1049338" cy="527645"/>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224D7E18-D82F-4A13-A033-0E07265251A5}" type="datetime'''''''2''01''''''''''''''''''''''''''''''''1'">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2011</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60" name="Rectangle 218"/>
          <p:cNvSpPr/>
          <p:nvPr>
            <p:custDataLst>
              <p:tags r:id="rId10"/>
            </p:custDataLst>
          </p:nvPr>
        </p:nvSpPr>
        <p:spPr bwMode="auto">
          <a:xfrm>
            <a:off x="465832" y="5814789"/>
            <a:ext cx="179387" cy="133350"/>
          </a:xfrm>
          <a:prstGeom prst="rect">
            <a:avLst/>
          </a:prstGeom>
          <a:solidFill>
            <a:srgbClr val="A5011C">
              <a:alpha val="56000"/>
            </a:srgbClr>
          </a:solidFill>
          <a:ln w="9525" cmpd="sng">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1" name="Rectangle 220"/>
          <p:cNvSpPr/>
          <p:nvPr>
            <p:custDataLst>
              <p:tags r:id="rId11"/>
            </p:custDataLst>
          </p:nvPr>
        </p:nvSpPr>
        <p:spPr bwMode="auto">
          <a:xfrm>
            <a:off x="1573907" y="5814789"/>
            <a:ext cx="179387" cy="133350"/>
          </a:xfrm>
          <a:prstGeom prst="rect">
            <a:avLst/>
          </a:prstGeom>
          <a:solidFill>
            <a:srgbClr val="FF0000"/>
          </a:solidFill>
          <a:ln w="9525" cmpd="sng">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2" name="Rectangle 219"/>
          <p:cNvSpPr/>
          <p:nvPr>
            <p:custDataLst>
              <p:tags r:id="rId12"/>
            </p:custDataLst>
          </p:nvPr>
        </p:nvSpPr>
        <p:spPr bwMode="auto">
          <a:xfrm>
            <a:off x="465832" y="6030813"/>
            <a:ext cx="179387" cy="133350"/>
          </a:xfrm>
          <a:prstGeom prst="rect">
            <a:avLst/>
          </a:prstGeom>
          <a:solidFill>
            <a:schemeClr val="accent2"/>
          </a:solidFill>
          <a:ln w="9525" cmpd="sng">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cxnSp>
        <p:nvCxnSpPr>
          <p:cNvPr id="83" name="Straight Connector 225"/>
          <p:cNvCxnSpPr/>
          <p:nvPr>
            <p:custDataLst>
              <p:tags r:id="rId13"/>
            </p:custDataLst>
          </p:nvPr>
        </p:nvCxnSpPr>
        <p:spPr bwMode="gray">
          <a:xfrm>
            <a:off x="2747070" y="5881464"/>
            <a:ext cx="219075" cy="0"/>
          </a:xfrm>
          <a:prstGeom prst="line">
            <a:avLst/>
          </a:prstGeom>
          <a:ln w="19050">
            <a:solidFill>
              <a:schemeClr val="folHlink"/>
            </a:solidFill>
            <a:headEnd type="none"/>
            <a:tailEnd type="none"/>
          </a:ln>
          <a:effectLst/>
        </p:spPr>
        <p:style>
          <a:lnRef idx="1">
            <a:schemeClr val="accent1"/>
          </a:lnRef>
          <a:fillRef idx="0">
            <a:schemeClr val="accent1"/>
          </a:fillRef>
          <a:effectRef idx="0">
            <a:schemeClr val="accent1"/>
          </a:effectRef>
          <a:fontRef idx="minor">
            <a:schemeClr val="tx1"/>
          </a:fontRef>
        </p:style>
      </p:cxnSp>
      <p:cxnSp>
        <p:nvCxnSpPr>
          <p:cNvPr id="84" name="Straight Connector 228"/>
          <p:cNvCxnSpPr/>
          <p:nvPr>
            <p:custDataLst>
              <p:tags r:id="rId14"/>
            </p:custDataLst>
          </p:nvPr>
        </p:nvCxnSpPr>
        <p:spPr bwMode="gray">
          <a:xfrm>
            <a:off x="1534220" y="6097488"/>
            <a:ext cx="219075" cy="0"/>
          </a:xfrm>
          <a:prstGeom prst="line">
            <a:avLst/>
          </a:prstGeom>
          <a:ln w="19050">
            <a:solidFill>
              <a:srgbClr val="FF9D0B"/>
            </a:solidFill>
            <a:headEnd type="none"/>
            <a:tailEnd type="none"/>
          </a:ln>
          <a:effectLst/>
        </p:spPr>
        <p:style>
          <a:lnRef idx="1">
            <a:schemeClr val="accent1"/>
          </a:lnRef>
          <a:fillRef idx="0">
            <a:schemeClr val="accent1"/>
          </a:fillRef>
          <a:effectRef idx="0">
            <a:schemeClr val="accent1"/>
          </a:effectRef>
          <a:fontRef idx="minor">
            <a:schemeClr val="tx1"/>
          </a:fontRef>
        </p:style>
      </p:cxnSp>
      <p:sp>
        <p:nvSpPr>
          <p:cNvPr id="85" name="Text Placeholder 72"/>
          <p:cNvSpPr>
            <a:spLocks noGrp="1"/>
          </p:cNvSpPr>
          <p:nvPr>
            <p:custDataLst>
              <p:tags r:id="rId15"/>
            </p:custDataLst>
          </p:nvPr>
        </p:nvSpPr>
        <p:spPr bwMode="auto">
          <a:xfrm>
            <a:off x="3016945" y="5805264"/>
            <a:ext cx="855662"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a:latin typeface="Tahoma" panose="020B0604030504040204" pitchFamily="34" charset="0"/>
                <a:ea typeface="Tahoma" panose="020B0604030504040204" pitchFamily="34" charset="0"/>
                <a:cs typeface="Tahoma" panose="020B0604030504040204" pitchFamily="34" charset="0"/>
              </a:rPr>
              <a:t>Toplam Giderler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86" name="Text Placeholder 73"/>
          <p:cNvSpPr>
            <a:spLocks noGrp="1"/>
          </p:cNvSpPr>
          <p:nvPr>
            <p:custDataLst>
              <p:tags r:id="rId16"/>
            </p:custDataLst>
          </p:nvPr>
        </p:nvSpPr>
        <p:spPr bwMode="auto">
          <a:xfrm>
            <a:off x="1804095" y="6021288"/>
            <a:ext cx="841375"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a:latin typeface="Tahoma" panose="020B0604030504040204" pitchFamily="34" charset="0"/>
                <a:ea typeface="Tahoma" panose="020B0604030504040204" pitchFamily="34" charset="0"/>
                <a:cs typeface="Tahoma" panose="020B0604030504040204" pitchFamily="34" charset="0"/>
              </a:rPr>
              <a:t>Personel Giderleri</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87" name="Text Placeholder 67"/>
          <p:cNvSpPr>
            <a:spLocks noGrp="1"/>
          </p:cNvSpPr>
          <p:nvPr>
            <p:custDataLst>
              <p:tags r:id="rId17"/>
            </p:custDataLst>
          </p:nvPr>
        </p:nvSpPr>
        <p:spPr bwMode="auto">
          <a:xfrm>
            <a:off x="1804095" y="5805264"/>
            <a:ext cx="677862"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Ticari</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88" name="Text Placeholder 66"/>
          <p:cNvSpPr>
            <a:spLocks noGrp="1"/>
          </p:cNvSpPr>
          <p:nvPr>
            <p:custDataLst>
              <p:tags r:id="rId18"/>
            </p:custDataLst>
          </p:nvPr>
        </p:nvSpPr>
        <p:spPr bwMode="auto">
          <a:xfrm>
            <a:off x="696020" y="6021288"/>
            <a:ext cx="736600"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Yayın</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89" name="Text Placeholder 65"/>
          <p:cNvSpPr>
            <a:spLocks noGrp="1"/>
          </p:cNvSpPr>
          <p:nvPr>
            <p:custDataLst>
              <p:tags r:id="rId19"/>
            </p:custDataLst>
          </p:nvPr>
        </p:nvSpPr>
        <p:spPr bwMode="auto">
          <a:xfrm>
            <a:off x="696020" y="5805264"/>
            <a:ext cx="547687"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a:latin typeface="Tahoma" panose="020B0604030504040204" pitchFamily="34" charset="0"/>
                <a:ea typeface="Tahoma" panose="020B0604030504040204" pitchFamily="34" charset="0"/>
                <a:cs typeface="Tahoma" panose="020B0604030504040204" pitchFamily="34" charset="0"/>
              </a:rPr>
              <a:t>Maç Günü</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graphicFrame>
        <p:nvGraphicFramePr>
          <p:cNvPr id="3" name="Object 35"/>
          <p:cNvGraphicFramePr>
            <a:graphicFrameLocks noChangeAspect="1"/>
          </p:cNvGraphicFramePr>
          <p:nvPr>
            <p:custDataLst>
              <p:tags r:id="rId20"/>
            </p:custDataLst>
            <p:extLst>
              <p:ext uri="{D42A27DB-BD31-4B8C-83A1-F6EECF244321}">
                <p14:modId xmlns:p14="http://schemas.microsoft.com/office/powerpoint/2010/main" val="3538473163"/>
              </p:ext>
            </p:extLst>
          </p:nvPr>
        </p:nvGraphicFramePr>
        <p:xfrm>
          <a:off x="4744767" y="1890374"/>
          <a:ext cx="4202599" cy="1334224"/>
        </p:xfrm>
        <a:graphic>
          <a:graphicData uri="http://schemas.openxmlformats.org/drawingml/2006/chart">
            <c:chart xmlns:c="http://schemas.openxmlformats.org/drawingml/2006/chart" xmlns:r="http://schemas.openxmlformats.org/officeDocument/2006/relationships" r:id="rId33"/>
          </a:graphicData>
        </a:graphic>
      </p:graphicFrame>
      <p:sp>
        <p:nvSpPr>
          <p:cNvPr id="91" name="Text Placeholder 47"/>
          <p:cNvSpPr>
            <a:spLocks noGrp="1"/>
          </p:cNvSpPr>
          <p:nvPr>
            <p:custDataLst>
              <p:tags r:id="rId21"/>
            </p:custDataLst>
          </p:nvPr>
        </p:nvSpPr>
        <p:spPr bwMode="auto">
          <a:xfrm>
            <a:off x="8085842" y="3260724"/>
            <a:ext cx="473187" cy="168276"/>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AF7764E7-E001-484F-AD89-C10A55359A84}" type="datetime'''''''''''''''''''''''''2''''''''''''012'''''''''">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2012</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92" name="Text Placeholder 43"/>
          <p:cNvSpPr>
            <a:spLocks noGrp="1"/>
          </p:cNvSpPr>
          <p:nvPr>
            <p:custDataLst>
              <p:tags r:id="rId22"/>
            </p:custDataLst>
          </p:nvPr>
        </p:nvSpPr>
        <p:spPr bwMode="auto">
          <a:xfrm>
            <a:off x="5142617" y="3260724"/>
            <a:ext cx="473187" cy="168276"/>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3518A9A3-4EA5-4F31-A6FA-56C6124F823B}" type="datetime'''''''''2''''''''''''''''''''''''''''''0''0''''''''''''''9'">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2009</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93" name="Text Placeholder 44"/>
          <p:cNvSpPr>
            <a:spLocks noGrp="1"/>
          </p:cNvSpPr>
          <p:nvPr>
            <p:custDataLst>
              <p:tags r:id="rId23"/>
            </p:custDataLst>
          </p:nvPr>
        </p:nvSpPr>
        <p:spPr bwMode="auto">
          <a:xfrm>
            <a:off x="6123692" y="3260724"/>
            <a:ext cx="473187" cy="168276"/>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2243EC2D-4411-4397-A983-DFCB27B8EFB5}" type="datetime'2''0''''''''''''''''''''''''''''''''1''''''''''''''0'''''''">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2010</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94" name="Text Placeholder 45"/>
          <p:cNvSpPr>
            <a:spLocks noGrp="1"/>
          </p:cNvSpPr>
          <p:nvPr>
            <p:custDataLst>
              <p:tags r:id="rId24"/>
            </p:custDataLst>
          </p:nvPr>
        </p:nvSpPr>
        <p:spPr bwMode="auto">
          <a:xfrm>
            <a:off x="7104767" y="3260724"/>
            <a:ext cx="473187" cy="168276"/>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0A6AC82E-EFD6-48C8-A3E5-89A4EAB80BA6}" type="datetime'''''''''''''''20''''''''''1''1'''''''''''''">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2011</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95" name="Rectangle 83"/>
          <p:cNvSpPr/>
          <p:nvPr>
            <p:custDataLst>
              <p:tags r:id="rId25"/>
            </p:custDataLst>
          </p:nvPr>
        </p:nvSpPr>
        <p:spPr bwMode="auto">
          <a:xfrm>
            <a:off x="4953695" y="6022429"/>
            <a:ext cx="179388" cy="133350"/>
          </a:xfrm>
          <a:prstGeom prst="rect">
            <a:avLst/>
          </a:prstGeom>
          <a:solidFill>
            <a:schemeClr val="accent2"/>
          </a:solidFill>
          <a:ln w="9525" cmpd="sng">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cxnSp>
        <p:nvCxnSpPr>
          <p:cNvPr id="96" name="Straight Connector 84"/>
          <p:cNvCxnSpPr/>
          <p:nvPr>
            <p:custDataLst>
              <p:tags r:id="rId26"/>
            </p:custDataLst>
          </p:nvPr>
        </p:nvCxnSpPr>
        <p:spPr bwMode="gray">
          <a:xfrm>
            <a:off x="5790307" y="6089104"/>
            <a:ext cx="219075" cy="0"/>
          </a:xfrm>
          <a:prstGeom prst="line">
            <a:avLst/>
          </a:prstGeom>
          <a:ln w="19050">
            <a:solidFill>
              <a:srgbClr val="FF9D0B"/>
            </a:solidFill>
            <a:headEnd type="none"/>
            <a:tailEnd type="none"/>
          </a:ln>
          <a:effectLst/>
        </p:spPr>
        <p:style>
          <a:lnRef idx="1">
            <a:schemeClr val="accent1"/>
          </a:lnRef>
          <a:fillRef idx="0">
            <a:schemeClr val="accent1"/>
          </a:fillRef>
          <a:effectRef idx="0">
            <a:schemeClr val="accent1"/>
          </a:effectRef>
          <a:fontRef idx="minor">
            <a:schemeClr val="tx1"/>
          </a:fontRef>
        </p:style>
      </p:cxnSp>
      <p:sp>
        <p:nvSpPr>
          <p:cNvPr id="97" name="Text Placeholder 30"/>
          <p:cNvSpPr>
            <a:spLocks noGrp="1"/>
          </p:cNvSpPr>
          <p:nvPr>
            <p:custDataLst>
              <p:tags r:id="rId27"/>
            </p:custDataLst>
          </p:nvPr>
        </p:nvSpPr>
        <p:spPr bwMode="auto">
          <a:xfrm>
            <a:off x="6060182" y="6012904"/>
            <a:ext cx="393700"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sym typeface="+mn-lt"/>
              </a:rPr>
              <a:t>Ücretler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98" name="Text Placeholder 31"/>
          <p:cNvSpPr>
            <a:spLocks noGrp="1"/>
          </p:cNvSpPr>
          <p:nvPr>
            <p:custDataLst>
              <p:tags r:id="rId28"/>
            </p:custDataLst>
          </p:nvPr>
        </p:nvSpPr>
        <p:spPr bwMode="auto">
          <a:xfrm>
            <a:off x="5183882" y="6012904"/>
            <a:ext cx="504825"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Gelirler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pic>
        <p:nvPicPr>
          <p:cNvPr id="99" name="Picture 6"/>
          <p:cNvPicPr>
            <a:picLocks noChangeArrowheads="1"/>
          </p:cNvPicPr>
          <p:nvPr/>
        </p:nvPicPr>
        <p:blipFill>
          <a:blip r:embed="rId34" cstate="email">
            <a:extLst>
              <a:ext uri="{28A0092B-C50C-407E-A947-70E740481C1C}">
                <a14:useLocalDpi xmlns:a14="http://schemas.microsoft.com/office/drawing/2010/main" val="0"/>
              </a:ext>
            </a:extLst>
          </a:blip>
          <a:srcRect/>
          <a:stretch>
            <a:fillRect/>
          </a:stretch>
        </p:blipFill>
        <p:spPr bwMode="auto">
          <a:xfrm>
            <a:off x="8323957" y="1756484"/>
            <a:ext cx="603476" cy="520388"/>
          </a:xfrm>
          <a:prstGeom prst="rect">
            <a:avLst/>
          </a:prstGeom>
          <a:noFill/>
          <a:ln w="9525">
            <a:noFill/>
            <a:miter lim="800000"/>
            <a:headEnd/>
            <a:tailEnd/>
          </a:ln>
        </p:spPr>
      </p:pic>
      <p:grpSp>
        <p:nvGrpSpPr>
          <p:cNvPr id="100" name="Group 94"/>
          <p:cNvGrpSpPr/>
          <p:nvPr/>
        </p:nvGrpSpPr>
        <p:grpSpPr>
          <a:xfrm>
            <a:off x="2581877" y="1813029"/>
            <a:ext cx="1246983" cy="446827"/>
            <a:chOff x="2537175" y="2250013"/>
            <a:chExt cx="1246983" cy="446827"/>
          </a:xfrm>
        </p:grpSpPr>
        <p:sp>
          <p:nvSpPr>
            <p:cNvPr id="101" name="Right Triangle 58"/>
            <p:cNvSpPr/>
            <p:nvPr/>
          </p:nvSpPr>
          <p:spPr>
            <a:xfrm flipH="1">
              <a:off x="2559338" y="2326929"/>
              <a:ext cx="1224820" cy="369911"/>
            </a:xfrm>
            <a:prstGeom prst="rtTriangle">
              <a:avLst/>
            </a:prstGeom>
            <a:solidFill>
              <a:schemeClr val="accent2">
                <a:alpha val="49000"/>
              </a:schemeClr>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7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2" name="Rounded Rectangle 59"/>
            <p:cNvSpPr/>
            <p:nvPr/>
          </p:nvSpPr>
          <p:spPr>
            <a:xfrm>
              <a:off x="2537175" y="2589519"/>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3" name="Rounded Rectangle 60"/>
            <p:cNvSpPr/>
            <p:nvPr/>
          </p:nvSpPr>
          <p:spPr>
            <a:xfrm>
              <a:off x="2751267" y="2521617"/>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4" name="Rounded Rectangle 61"/>
            <p:cNvSpPr/>
            <p:nvPr/>
          </p:nvSpPr>
          <p:spPr>
            <a:xfrm>
              <a:off x="3393543" y="2317914"/>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5" name="Rounded Rectangle 62"/>
            <p:cNvSpPr/>
            <p:nvPr/>
          </p:nvSpPr>
          <p:spPr>
            <a:xfrm>
              <a:off x="3607637" y="2250013"/>
              <a:ext cx="176521" cy="86295"/>
            </a:xfrm>
            <a:prstGeom prst="roundRect">
              <a:avLst/>
            </a:prstGeom>
            <a:solidFill>
              <a:srgbClr val="FF9D0B"/>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6" name="Rounded Rectangle 77"/>
            <p:cNvSpPr/>
            <p:nvPr/>
          </p:nvSpPr>
          <p:spPr>
            <a:xfrm>
              <a:off x="2965359" y="2453716"/>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7" name="Rounded Rectangle 93"/>
            <p:cNvSpPr/>
            <p:nvPr/>
          </p:nvSpPr>
          <p:spPr>
            <a:xfrm>
              <a:off x="3179451" y="2385815"/>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08" name="Group 95"/>
          <p:cNvGrpSpPr/>
          <p:nvPr/>
        </p:nvGrpSpPr>
        <p:grpSpPr>
          <a:xfrm>
            <a:off x="7023084" y="1830045"/>
            <a:ext cx="1246983" cy="446827"/>
            <a:chOff x="2537175" y="2250013"/>
            <a:chExt cx="1246983" cy="446827"/>
          </a:xfrm>
        </p:grpSpPr>
        <p:sp>
          <p:nvSpPr>
            <p:cNvPr id="109" name="Right Triangle 109"/>
            <p:cNvSpPr/>
            <p:nvPr/>
          </p:nvSpPr>
          <p:spPr>
            <a:xfrm flipH="1">
              <a:off x="2559338" y="2326929"/>
              <a:ext cx="1224820" cy="369911"/>
            </a:xfrm>
            <a:prstGeom prst="rtTriangle">
              <a:avLst/>
            </a:prstGeom>
            <a:solidFill>
              <a:schemeClr val="accent2">
                <a:alpha val="49000"/>
              </a:schemeClr>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7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0" name="Rounded Rectangle 110"/>
            <p:cNvSpPr/>
            <p:nvPr/>
          </p:nvSpPr>
          <p:spPr>
            <a:xfrm>
              <a:off x="2537175" y="2589519"/>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1" name="Rounded Rectangle 111"/>
            <p:cNvSpPr/>
            <p:nvPr/>
          </p:nvSpPr>
          <p:spPr>
            <a:xfrm>
              <a:off x="2751267" y="2521617"/>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2" name="Rounded Rectangle 112"/>
            <p:cNvSpPr/>
            <p:nvPr/>
          </p:nvSpPr>
          <p:spPr>
            <a:xfrm>
              <a:off x="3393543" y="2317914"/>
              <a:ext cx="176521" cy="86295"/>
            </a:xfrm>
            <a:prstGeom prst="roundRect">
              <a:avLst/>
            </a:prstGeom>
            <a:solidFill>
              <a:srgbClr val="FF9D0B"/>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3" name="Rounded Rectangle 113"/>
            <p:cNvSpPr/>
            <p:nvPr/>
          </p:nvSpPr>
          <p:spPr>
            <a:xfrm>
              <a:off x="3607637" y="2250013"/>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4" name="Rounded Rectangle 114"/>
            <p:cNvSpPr/>
            <p:nvPr/>
          </p:nvSpPr>
          <p:spPr>
            <a:xfrm>
              <a:off x="2965359" y="2453716"/>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5" name="Rounded Rectangle 115"/>
            <p:cNvSpPr/>
            <p:nvPr/>
          </p:nvSpPr>
          <p:spPr>
            <a:xfrm>
              <a:off x="3179451" y="2385815"/>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859806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 Dikdörtgen"/>
          <p:cNvSpPr/>
          <p:nvPr/>
        </p:nvSpPr>
        <p:spPr>
          <a:xfrm>
            <a:off x="0" y="633670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8 Dikdörtgen"/>
          <p:cNvSpPr/>
          <p:nvPr/>
        </p:nvSpPr>
        <p:spPr>
          <a:xfrm>
            <a:off x="0" y="-27384"/>
            <a:ext cx="9144000" cy="548680"/>
          </a:xfrm>
          <a:prstGeom prst="rect">
            <a:avLst/>
          </a:prstGeom>
          <a:solidFill>
            <a:srgbClr val="A50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3 Slayt Numarası Yer Tutucusu"/>
          <p:cNvSpPr>
            <a:spLocks noGrp="1"/>
          </p:cNvSpPr>
          <p:nvPr>
            <p:ph type="sldNum" sz="quarter" idx="12"/>
          </p:nvPr>
        </p:nvSpPr>
        <p:spPr>
          <a:xfrm>
            <a:off x="6974904" y="6525344"/>
            <a:ext cx="2133600" cy="365125"/>
          </a:xfrm>
        </p:spPr>
        <p:txBody>
          <a:bodyPr/>
          <a:lstStyle/>
          <a:p>
            <a:fld id="{C9DD057A-A4CF-4344-842A-8E8B12E02160}" type="slidenum">
              <a:rPr lang="tr-TR" b="1" smtClean="0">
                <a:solidFill>
                  <a:srgbClr val="FFC000"/>
                </a:solidFill>
              </a:rPr>
              <a:pPr/>
              <a:t>9</a:t>
            </a:fld>
            <a:endParaRPr lang="tr-TR" b="1" dirty="0">
              <a:solidFill>
                <a:srgbClr val="FFC000"/>
              </a:solidFill>
            </a:endParaRPr>
          </a:p>
        </p:txBody>
      </p:sp>
      <p:sp>
        <p:nvSpPr>
          <p:cNvPr id="10" name="1 Başlık"/>
          <p:cNvSpPr txBox="1">
            <a:spLocks/>
          </p:cNvSpPr>
          <p:nvPr/>
        </p:nvSpPr>
        <p:spPr>
          <a:xfrm>
            <a:off x="36512" y="-27384"/>
            <a:ext cx="9107488" cy="5620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bg1"/>
                </a:solidFill>
                <a:latin typeface="+mj-lt"/>
                <a:ea typeface="+mj-ea"/>
                <a:cs typeface="+mj-cs"/>
              </a:defRPr>
            </a:lvl1pPr>
          </a:lstStyle>
          <a:p>
            <a:endParaRPr lang="tr-TR"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11" name="3 Veri Yer Tutucusu"/>
          <p:cNvSpPr txBox="1">
            <a:spLocks/>
          </p:cNvSpPr>
          <p:nvPr/>
        </p:nvSpPr>
        <p:spPr>
          <a:xfrm>
            <a:off x="4355976" y="6448251"/>
            <a:ext cx="4464496" cy="365125"/>
          </a:xfrm>
          <a:prstGeom prst="rect">
            <a:avLst/>
          </a:prstGeom>
        </p:spPr>
        <p:txBody>
          <a:bodyPr vert="horz" lIns="91440" tIns="45720" rIns="91440" bIns="45720" rtlCol="0" anchor="ct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FFCC00"/>
                </a:solidFill>
                <a:effectLst/>
                <a:uLnTx/>
                <a:uFillTx/>
                <a:latin typeface="Tahoma" panose="020B0604030504040204" pitchFamily="34" charset="0"/>
                <a:ea typeface="Tahoma" panose="020B0604030504040204" pitchFamily="34" charset="0"/>
                <a:cs typeface="Tahoma" panose="020B0604030504040204" pitchFamily="34" charset="0"/>
              </a:rPr>
              <a:t>Futbol’da İyi Yönetim Prensipleri</a:t>
            </a:r>
          </a:p>
        </p:txBody>
      </p:sp>
      <p:sp>
        <p:nvSpPr>
          <p:cNvPr id="13" name="Content Placeholder 14"/>
          <p:cNvSpPr>
            <a:spLocks noGrp="1"/>
          </p:cNvSpPr>
          <p:nvPr>
            <p:ph idx="1"/>
          </p:nvPr>
        </p:nvSpPr>
        <p:spPr>
          <a:xfrm>
            <a:off x="98598" y="44624"/>
            <a:ext cx="8649866" cy="576064"/>
          </a:xfrm>
        </p:spPr>
        <p:txBody>
          <a:bodyPr>
            <a:normAutofit/>
          </a:bodyPr>
          <a:lstStyle/>
          <a:p>
            <a:pPr marL="0" indent="0" algn="ctr">
              <a:buNone/>
            </a:pPr>
            <a:r>
              <a:rPr lang="tr-TR" sz="2400" b="1" dirty="0">
                <a:solidFill>
                  <a:srgbClr val="FFCC00"/>
                </a:solidFill>
                <a:latin typeface="Tahoma" panose="020B0604030504040204" pitchFamily="34" charset="0"/>
                <a:ea typeface="Tahoma" panose="020B0604030504040204" pitchFamily="34" charset="0"/>
                <a:cs typeface="Tahoma" panose="020B0604030504040204" pitchFamily="34" charset="0"/>
              </a:rPr>
              <a:t>Futbol’da Stratejik Konum Örnekleri</a:t>
            </a:r>
            <a:endParaRPr lang="en-GB" sz="2400" b="1" dirty="0">
              <a:solidFill>
                <a:srgbClr val="FFCC00"/>
              </a:solidFill>
              <a:latin typeface="Tahoma" panose="020B0604030504040204" pitchFamily="34" charset="0"/>
              <a:ea typeface="Tahoma" panose="020B0604030504040204" pitchFamily="34" charset="0"/>
              <a:cs typeface="Tahoma" panose="020B0604030504040204" pitchFamily="34" charset="0"/>
            </a:endParaRPr>
          </a:p>
        </p:txBody>
      </p:sp>
      <p:sp>
        <p:nvSpPr>
          <p:cNvPr id="30" name="Subtitle"/>
          <p:cNvSpPr txBox="1">
            <a:spLocks/>
          </p:cNvSpPr>
          <p:nvPr/>
        </p:nvSpPr>
        <p:spPr>
          <a:xfrm>
            <a:off x="247067" y="620688"/>
            <a:ext cx="8530835" cy="257635"/>
          </a:xfrm>
          <a:prstGeom prst="rect">
            <a:avLst/>
          </a:prstGeom>
          <a:noFill/>
          <a:ln w="9525">
            <a:noFill/>
          </a:ln>
        </p:spPr>
        <p:txBody>
          <a:bodyPr vert="horz" wrap="square" lIns="0" tIns="0" rIns="0" bIns="0" rtlCol="0">
            <a:spAutoFit/>
          </a:bodyPr>
          <a:lstStyle/>
          <a:p>
            <a:pPr algn="ctr">
              <a:lnSpc>
                <a:spcPct val="93000"/>
              </a:lnSpc>
              <a:buClr>
                <a:schemeClr val="tx1"/>
              </a:buClr>
              <a:buSzPct val="100000"/>
            </a:pPr>
            <a:r>
              <a:rPr lang="tr-TR" b="1" u="sng" dirty="0">
                <a:solidFill>
                  <a:srgbClr val="C00000"/>
                </a:solidFill>
                <a:latin typeface="Tahoma" panose="020B0604030504040204" pitchFamily="34" charset="0"/>
                <a:ea typeface="Tahoma" panose="020B0604030504040204" pitchFamily="34" charset="0"/>
                <a:cs typeface="Tahoma" panose="020B0604030504040204" pitchFamily="34" charset="0"/>
              </a:rPr>
              <a:t>En İyi Yönetim Örnekleri</a:t>
            </a:r>
            <a:endParaRPr lang="en-US"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64" name="60 Dikdörtgen"/>
          <p:cNvSpPr/>
          <p:nvPr/>
        </p:nvSpPr>
        <p:spPr>
          <a:xfrm>
            <a:off x="151725" y="980728"/>
            <a:ext cx="8812763" cy="5283968"/>
          </a:xfrm>
          <a:prstGeom prst="rect">
            <a:avLst/>
          </a:prstGeom>
          <a:solidFill>
            <a:srgbClr val="FF9D0B">
              <a:alpha val="0"/>
            </a:srgbClr>
          </a:solidFill>
          <a:ln w="19050">
            <a:solidFill>
              <a:srgbClr val="A501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atin typeface="Tahoma" panose="020B0604030504040204" pitchFamily="34" charset="0"/>
              <a:ea typeface="Tahoma" panose="020B0604030504040204" pitchFamily="34" charset="0"/>
              <a:cs typeface="Tahoma" panose="020B0604030504040204" pitchFamily="34" charset="0"/>
            </a:endParaRPr>
          </a:p>
        </p:txBody>
      </p:sp>
      <p:sp>
        <p:nvSpPr>
          <p:cNvPr id="65" name="Text12"/>
          <p:cNvSpPr>
            <a:spLocks noChangeArrowheads="1"/>
          </p:cNvSpPr>
          <p:nvPr/>
        </p:nvSpPr>
        <p:spPr bwMode="auto">
          <a:xfrm>
            <a:off x="395736" y="1341929"/>
            <a:ext cx="1800000" cy="430887"/>
          </a:xfrm>
          <a:prstGeom prst="rect">
            <a:avLst/>
          </a:prstGeom>
          <a:noFill/>
          <a:ln w="6350">
            <a:noFill/>
            <a:miter lim="800000"/>
            <a:headEnd/>
            <a:tailEnd/>
          </a:ln>
        </p:spPr>
        <p:txBody>
          <a:bodyPr wrap="square" lIns="0" tIns="0" rIns="0" bIns="0">
            <a:spAutoFit/>
          </a:bodyPr>
          <a:lstStyle/>
          <a:p>
            <a:pPr defTabSz="330200"/>
            <a:r>
              <a:rPr lang="en-US" altLang="zh-HK" sz="1400" b="1" dirty="0">
                <a:latin typeface="Tahoma" panose="020B0604030504040204" pitchFamily="34" charset="0"/>
                <a:ea typeface="Tahoma" panose="020B0604030504040204" pitchFamily="34" charset="0"/>
                <a:cs typeface="Tahoma" panose="020B0604030504040204" pitchFamily="34" charset="0"/>
              </a:rPr>
              <a:t>Everton</a:t>
            </a:r>
          </a:p>
          <a:p>
            <a:pPr defTabSz="330200"/>
            <a:r>
              <a:rPr lang="en-US" altLang="zh-HK" sz="1400" b="1" dirty="0">
                <a:latin typeface="Tahoma" panose="020B0604030504040204" pitchFamily="34" charset="0"/>
                <a:ea typeface="Tahoma" panose="020B0604030504040204" pitchFamily="34" charset="0"/>
                <a:cs typeface="Tahoma" panose="020B0604030504040204" pitchFamily="34" charset="0"/>
              </a:rPr>
              <a:t>(</a:t>
            </a:r>
            <a:r>
              <a:rPr lang="tr-TR" altLang="zh-HK" sz="1400" b="1" i="1" dirty="0">
                <a:latin typeface="Tahoma" panose="020B0604030504040204" pitchFamily="34" charset="0"/>
                <a:ea typeface="Tahoma" panose="020B0604030504040204" pitchFamily="34" charset="0"/>
                <a:cs typeface="Tahoma" panose="020B0604030504040204" pitchFamily="34" charset="0"/>
              </a:rPr>
              <a:t>Ulusal Yıldız</a:t>
            </a:r>
            <a:r>
              <a:rPr lang="en-US" altLang="zh-HK" sz="1400" b="1" dirty="0">
                <a:latin typeface="Tahoma" panose="020B0604030504040204" pitchFamily="34" charset="0"/>
                <a:ea typeface="Tahoma" panose="020B0604030504040204" pitchFamily="34" charset="0"/>
                <a:cs typeface="Tahoma" panose="020B0604030504040204" pitchFamily="34" charset="0"/>
              </a:rPr>
              <a:t>) </a:t>
            </a:r>
          </a:p>
        </p:txBody>
      </p:sp>
      <p:sp>
        <p:nvSpPr>
          <p:cNvPr id="66" name="Text12"/>
          <p:cNvSpPr>
            <a:spLocks noChangeArrowheads="1"/>
          </p:cNvSpPr>
          <p:nvPr/>
        </p:nvSpPr>
        <p:spPr bwMode="auto">
          <a:xfrm>
            <a:off x="360055" y="3068960"/>
            <a:ext cx="4119207" cy="2758769"/>
          </a:xfrm>
          <a:prstGeom prst="rect">
            <a:avLst/>
          </a:prstGeom>
          <a:noFill/>
          <a:ln w="6350">
            <a:noFill/>
            <a:miter lim="800000"/>
            <a:headEnd/>
            <a:tailEnd/>
          </a:ln>
        </p:spPr>
        <p:txBody>
          <a:bodyPr lIns="0" tIns="0" rIns="0" bIns="0">
            <a:spAutoFit/>
          </a:bodyPr>
          <a:lstStyle/>
          <a:p>
            <a:pPr marL="171450" lvl="1" indent="-171450" defTabSz="330200">
              <a:lnSpc>
                <a:spcPct val="93000"/>
              </a:lnSpc>
              <a:spcBef>
                <a:spcPts val="600"/>
              </a:spcBef>
              <a:buClr>
                <a:srgbClr val="000000"/>
              </a:buClr>
              <a:buSzPct val="100000"/>
              <a:buFont typeface="Wingdings" panose="05000000000000000000" pitchFamily="2" charset="2"/>
              <a:buChar char="ü"/>
            </a:pPr>
            <a:r>
              <a:rPr lang="en-US" altLang="zh-HK" sz="1400" b="0" dirty="0">
                <a:latin typeface="Tahoma" panose="020B0604030504040204" pitchFamily="34" charset="0"/>
                <a:ea typeface="Tahoma" panose="020B0604030504040204" pitchFamily="34" charset="0"/>
                <a:cs typeface="Tahoma" panose="020B0604030504040204" pitchFamily="34" charset="0"/>
              </a:rPr>
              <a:t>Everton</a:t>
            </a:r>
            <a:r>
              <a:rPr lang="tr-TR" altLang="zh-HK" sz="1400" b="0" dirty="0">
                <a:latin typeface="Tahoma" panose="020B0604030504040204" pitchFamily="34" charset="0"/>
                <a:ea typeface="Tahoma" panose="020B0604030504040204" pitchFamily="34" charset="0"/>
                <a:cs typeface="Tahoma" panose="020B0604030504040204" pitchFamily="34" charset="0"/>
              </a:rPr>
              <a:t>, Kulüp yönetiminin istikrarından büyük fayda görmüştür. Kulübün sahibi </a:t>
            </a:r>
            <a:r>
              <a:rPr lang="en-US" altLang="zh-HK" sz="1400" b="0" dirty="0">
                <a:latin typeface="Tahoma" panose="020B0604030504040204" pitchFamily="34" charset="0"/>
                <a:ea typeface="Tahoma" panose="020B0604030504040204" pitchFamily="34" charset="0"/>
                <a:cs typeface="Tahoma" panose="020B0604030504040204" pitchFamily="34" charset="0"/>
              </a:rPr>
              <a:t>Bill </a:t>
            </a:r>
            <a:r>
              <a:rPr lang="en-US" altLang="zh-HK" sz="1400" b="0" dirty="0" err="1">
                <a:latin typeface="Tahoma" panose="020B0604030504040204" pitchFamily="34" charset="0"/>
                <a:ea typeface="Tahoma" panose="020B0604030504040204" pitchFamily="34" charset="0"/>
                <a:cs typeface="Tahoma" panose="020B0604030504040204" pitchFamily="34" charset="0"/>
              </a:rPr>
              <a:t>Kenwright</a:t>
            </a:r>
            <a:r>
              <a:rPr lang="en-US" altLang="zh-HK" sz="1400" b="0" dirty="0">
                <a:latin typeface="Tahoma" panose="020B0604030504040204" pitchFamily="34" charset="0"/>
                <a:ea typeface="Tahoma" panose="020B0604030504040204" pitchFamily="34" charset="0"/>
                <a:cs typeface="Tahoma" panose="020B0604030504040204" pitchFamily="34" charset="0"/>
              </a:rPr>
              <a:t> </a:t>
            </a:r>
            <a:r>
              <a:rPr lang="tr-TR" altLang="zh-HK" sz="1400" b="0" dirty="0">
                <a:latin typeface="Tahoma" panose="020B0604030504040204" pitchFamily="34" charset="0"/>
                <a:ea typeface="Tahoma" panose="020B0604030504040204" pitchFamily="34" charset="0"/>
                <a:cs typeface="Tahoma" panose="020B0604030504040204" pitchFamily="34" charset="0"/>
              </a:rPr>
              <a:t>1989 yılından beri Kulüptedir. Bir önceki menajer David Moyes ise </a:t>
            </a:r>
            <a:r>
              <a:rPr lang="en-US" altLang="zh-HK" sz="1400" b="0" dirty="0">
                <a:latin typeface="Tahoma" panose="020B0604030504040204" pitchFamily="34" charset="0"/>
                <a:ea typeface="Tahoma" panose="020B0604030504040204" pitchFamily="34" charset="0"/>
                <a:cs typeface="Tahoma" panose="020B0604030504040204" pitchFamily="34" charset="0"/>
              </a:rPr>
              <a:t>2002-2012</a:t>
            </a:r>
            <a:r>
              <a:rPr lang="tr-TR" altLang="zh-HK" sz="1400" b="0" dirty="0">
                <a:latin typeface="Tahoma" panose="020B0604030504040204" pitchFamily="34" charset="0"/>
                <a:ea typeface="Tahoma" panose="020B0604030504040204" pitchFamily="34" charset="0"/>
                <a:cs typeface="Tahoma" panose="020B0604030504040204" pitchFamily="34" charset="0"/>
              </a:rPr>
              <a:t> arasında görev yapmıştır.</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600"/>
              </a:spcBef>
              <a:buClr>
                <a:srgbClr val="000000"/>
              </a:buClr>
              <a:buSzPct val="100000"/>
              <a:buFont typeface="Wingdings" panose="05000000000000000000" pitchFamily="2" charset="2"/>
              <a:buChar char="ü"/>
            </a:pPr>
            <a:r>
              <a:rPr lang="tr-TR" altLang="zh-HK" sz="1400" b="0" dirty="0">
                <a:latin typeface="Tahoma" panose="020B0604030504040204" pitchFamily="34" charset="0"/>
                <a:ea typeface="Tahoma" panose="020B0604030504040204" pitchFamily="34" charset="0"/>
                <a:cs typeface="Tahoma" panose="020B0604030504040204" pitchFamily="34" charset="0"/>
              </a:rPr>
              <a:t>2002 yılında ligi 15.inci bitiren Kulüp, o tarihten beri sadece 2 kez ilk 10’un altında kalmış, </a:t>
            </a:r>
            <a:r>
              <a:rPr lang="tr-TR" altLang="zh-HK" sz="1400" dirty="0">
                <a:latin typeface="Tahoma" panose="020B0604030504040204" pitchFamily="34" charset="0"/>
                <a:ea typeface="Tahoma" panose="020B0604030504040204" pitchFamily="34" charset="0"/>
                <a:cs typeface="Tahoma" panose="020B0604030504040204" pitchFamily="34" charset="0"/>
              </a:rPr>
              <a:t>6</a:t>
            </a:r>
            <a:r>
              <a:rPr lang="tr-TR" altLang="zh-HK" sz="1400" b="0" dirty="0">
                <a:latin typeface="Tahoma" panose="020B0604030504040204" pitchFamily="34" charset="0"/>
                <a:ea typeface="Tahoma" panose="020B0604030504040204" pitchFamily="34" charset="0"/>
                <a:cs typeface="Tahoma" panose="020B0604030504040204" pitchFamily="34" charset="0"/>
              </a:rPr>
              <a:t> kez ise ilk 6’ya girmiştir.</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a:p>
            <a:pPr marL="171450" lvl="1" indent="-171450" defTabSz="330200">
              <a:lnSpc>
                <a:spcPct val="93000"/>
              </a:lnSpc>
              <a:spcBef>
                <a:spcPts val="600"/>
              </a:spcBef>
              <a:buClr>
                <a:srgbClr val="000000"/>
              </a:buClr>
              <a:buSzPct val="100000"/>
              <a:buFont typeface="Wingdings" panose="05000000000000000000" pitchFamily="2" charset="2"/>
              <a:buChar char="ü"/>
            </a:pPr>
            <a:r>
              <a:rPr lang="tr-TR" altLang="zh-HK" sz="1400" b="0" dirty="0">
                <a:latin typeface="Tahoma" panose="020B0604030504040204" pitchFamily="34" charset="0"/>
                <a:ea typeface="Tahoma" panose="020B0604030504040204" pitchFamily="34" charset="0"/>
                <a:cs typeface="Tahoma" panose="020B0604030504040204" pitchFamily="34" charset="0"/>
              </a:rPr>
              <a:t>2012 yılında %79 ile Premier Lig ortalaması olan %70’in üzerinde ücret/gelir oranına sahip olan kulüp, “Ulusal Yıldız” konumunu korumakla beraber, geçici bir konum olan “Bölgesel Rekabetçi” sınıfına girme ihtimali bulunmaktadır.</a:t>
            </a:r>
            <a:endParaRPr lang="en-US" altLang="zh-HK" sz="1400" b="0" dirty="0">
              <a:latin typeface="Tahoma" panose="020B0604030504040204" pitchFamily="34" charset="0"/>
              <a:ea typeface="Tahoma" panose="020B0604030504040204" pitchFamily="34" charset="0"/>
              <a:cs typeface="Tahoma" panose="020B0604030504040204" pitchFamily="34" charset="0"/>
            </a:endParaRPr>
          </a:p>
        </p:txBody>
      </p:sp>
      <p:sp>
        <p:nvSpPr>
          <p:cNvPr id="67" name="Text12"/>
          <p:cNvSpPr>
            <a:spLocks noChangeArrowheads="1"/>
          </p:cNvSpPr>
          <p:nvPr/>
        </p:nvSpPr>
        <p:spPr bwMode="auto">
          <a:xfrm>
            <a:off x="4773317" y="1335176"/>
            <a:ext cx="1800000" cy="430887"/>
          </a:xfrm>
          <a:prstGeom prst="rect">
            <a:avLst/>
          </a:prstGeom>
          <a:noFill/>
          <a:ln w="6350">
            <a:noFill/>
            <a:miter lim="800000"/>
            <a:headEnd/>
            <a:tailEnd/>
          </a:ln>
        </p:spPr>
        <p:txBody>
          <a:bodyPr wrap="square" lIns="0" tIns="0" rIns="0" bIns="0">
            <a:spAutoFit/>
          </a:bodyPr>
          <a:lstStyle/>
          <a:p>
            <a:pPr defTabSz="330200"/>
            <a:r>
              <a:rPr lang="en-US" altLang="zh-HK" sz="1400" b="1" dirty="0" err="1">
                <a:latin typeface="Tahoma" panose="020B0604030504040204" pitchFamily="34" charset="0"/>
                <a:ea typeface="Tahoma" panose="020B0604030504040204" pitchFamily="34" charset="0"/>
                <a:cs typeface="Tahoma" panose="020B0604030504040204" pitchFamily="34" charset="0"/>
              </a:rPr>
              <a:t>Fulham</a:t>
            </a:r>
            <a:endParaRPr lang="en-US" altLang="zh-HK" sz="1400" b="1" dirty="0">
              <a:latin typeface="Tahoma" panose="020B0604030504040204" pitchFamily="34" charset="0"/>
              <a:ea typeface="Tahoma" panose="020B0604030504040204" pitchFamily="34" charset="0"/>
              <a:cs typeface="Tahoma" panose="020B0604030504040204" pitchFamily="34" charset="0"/>
            </a:endParaRPr>
          </a:p>
          <a:p>
            <a:pPr defTabSz="330200"/>
            <a:r>
              <a:rPr lang="en-US" altLang="zh-HK" sz="1400" b="1" dirty="0">
                <a:latin typeface="Tahoma" panose="020B0604030504040204" pitchFamily="34" charset="0"/>
                <a:ea typeface="Tahoma" panose="020B0604030504040204" pitchFamily="34" charset="0"/>
                <a:cs typeface="Tahoma" panose="020B0604030504040204" pitchFamily="34" charset="0"/>
              </a:rPr>
              <a:t>(</a:t>
            </a:r>
            <a:r>
              <a:rPr lang="tr-TR" altLang="zh-HK" sz="1400" b="1" i="1" dirty="0">
                <a:latin typeface="Tahoma" panose="020B0604030504040204" pitchFamily="34" charset="0"/>
                <a:ea typeface="Tahoma" panose="020B0604030504040204" pitchFamily="34" charset="0"/>
                <a:cs typeface="Tahoma" panose="020B0604030504040204" pitchFamily="34" charset="0"/>
              </a:rPr>
              <a:t>Besleyici Kulüp</a:t>
            </a:r>
            <a:r>
              <a:rPr lang="en-US" altLang="zh-HK" sz="1400" b="1" dirty="0">
                <a:latin typeface="Tahoma" panose="020B0604030504040204" pitchFamily="34" charset="0"/>
                <a:ea typeface="Tahoma" panose="020B0604030504040204" pitchFamily="34" charset="0"/>
                <a:cs typeface="Tahoma" panose="020B0604030504040204" pitchFamily="34" charset="0"/>
              </a:rPr>
              <a:t>) </a:t>
            </a:r>
          </a:p>
        </p:txBody>
      </p:sp>
      <p:sp>
        <p:nvSpPr>
          <p:cNvPr id="68" name="Text12"/>
          <p:cNvSpPr>
            <a:spLocks noChangeArrowheads="1"/>
          </p:cNvSpPr>
          <p:nvPr/>
        </p:nvSpPr>
        <p:spPr bwMode="auto">
          <a:xfrm>
            <a:off x="4767991" y="3068960"/>
            <a:ext cx="4022964" cy="2997615"/>
          </a:xfrm>
          <a:prstGeom prst="rect">
            <a:avLst/>
          </a:prstGeom>
          <a:noFill/>
          <a:ln w="6350">
            <a:noFill/>
            <a:miter lim="800000"/>
            <a:headEnd/>
            <a:tailEnd/>
          </a:ln>
        </p:spPr>
        <p:txBody>
          <a:bodyPr lIns="0" tIns="0" rIns="0" bIns="0">
            <a:spAutoFit/>
          </a:bodyPr>
          <a:lstStyle/>
          <a:p>
            <a:pPr marL="285750" lvl="1" indent="-285750" defTabSz="330200">
              <a:lnSpc>
                <a:spcPct val="93000"/>
              </a:lnSpc>
              <a:spcBef>
                <a:spcPts val="300"/>
              </a:spcBef>
              <a:buClr>
                <a:srgbClr val="000000"/>
              </a:buClr>
              <a:buSzPct val="100000"/>
              <a:buFont typeface="Wingdings" panose="05000000000000000000" pitchFamily="2" charset="2"/>
              <a:buChar char="ü"/>
            </a:pPr>
            <a:r>
              <a:rPr lang="en-US" sz="1400" dirty="0">
                <a:latin typeface="Tahoma" panose="020B0604030504040204" pitchFamily="34" charset="0"/>
                <a:ea typeface="Tahoma" panose="020B0604030504040204" pitchFamily="34" charset="0"/>
                <a:cs typeface="Tahoma" panose="020B0604030504040204" pitchFamily="34" charset="0"/>
              </a:rPr>
              <a:t>Al Fayed</a:t>
            </a:r>
            <a:r>
              <a:rPr lang="tr-TR" sz="1400" dirty="0">
                <a:latin typeface="Tahoma" panose="020B0604030504040204" pitchFamily="34" charset="0"/>
                <a:ea typeface="Tahoma" panose="020B0604030504040204" pitchFamily="34" charset="0"/>
                <a:cs typeface="Tahoma" panose="020B0604030504040204" pitchFamily="34" charset="0"/>
              </a:rPr>
              <a:t>,</a:t>
            </a:r>
            <a:r>
              <a:rPr lang="en-US" sz="1400" dirty="0">
                <a:latin typeface="Tahoma" panose="020B0604030504040204" pitchFamily="34" charset="0"/>
                <a:ea typeface="Tahoma" panose="020B0604030504040204" pitchFamily="34" charset="0"/>
                <a:cs typeface="Tahoma" panose="020B0604030504040204" pitchFamily="34" charset="0"/>
              </a:rPr>
              <a:t> </a:t>
            </a:r>
            <a:r>
              <a:rPr lang="tr-TR" sz="1400" dirty="0">
                <a:latin typeface="Tahoma" panose="020B0604030504040204" pitchFamily="34" charset="0"/>
                <a:ea typeface="Tahoma" panose="020B0604030504040204" pitchFamily="34" charset="0"/>
                <a:cs typeface="Tahoma" panose="020B0604030504040204" pitchFamily="34" charset="0"/>
              </a:rPr>
              <a:t>Fulham kulübünü 1997 yılında 9 milyon dolara satın almış ve yaklaşık 300 milyon dolar kaynak sağlamıştır. Fulham gelirlerini arttırmak üzere çeşitli ticari planlarını tamamlamıştır (web sitesinin yenilenmesi, kurumsal paketlerin geliştirilmesi vb</a:t>
            </a:r>
            <a:r>
              <a:rPr lang="en-GB" sz="1400" dirty="0">
                <a:latin typeface="Tahoma" panose="020B0604030504040204" pitchFamily="34" charset="0"/>
                <a:ea typeface="Tahoma" panose="020B0604030504040204" pitchFamily="34" charset="0"/>
                <a:cs typeface="Tahoma" panose="020B0604030504040204" pitchFamily="34" charset="0"/>
              </a:rPr>
              <a:t>.</a:t>
            </a:r>
            <a:r>
              <a:rPr lang="tr-TR" sz="1400" dirty="0">
                <a:latin typeface="Tahoma" panose="020B0604030504040204" pitchFamily="34" charset="0"/>
                <a:ea typeface="Tahoma" panose="020B0604030504040204" pitchFamily="34" charset="0"/>
                <a:cs typeface="Tahoma" panose="020B0604030504040204" pitchFamily="34" charset="0"/>
              </a:rPr>
              <a:t> gibi)</a:t>
            </a:r>
          </a:p>
          <a:p>
            <a:pPr marL="285750" lvl="1" indent="-285750" defTabSz="330200">
              <a:lnSpc>
                <a:spcPct val="93000"/>
              </a:lnSpc>
              <a:spcBef>
                <a:spcPts val="300"/>
              </a:spcBef>
              <a:buClr>
                <a:srgbClr val="000000"/>
              </a:buClr>
              <a:buSzPct val="100000"/>
              <a:buFont typeface="Wingdings" panose="05000000000000000000" pitchFamily="2" charset="2"/>
              <a:buChar char="ü"/>
            </a:pPr>
            <a:r>
              <a:rPr lang="en-GB" altLang="zh-HK" sz="1400" dirty="0">
                <a:latin typeface="Tahoma" panose="020B0604030504040204" pitchFamily="34" charset="0"/>
                <a:ea typeface="Tahoma" panose="020B0604030504040204" pitchFamily="34" charset="0"/>
                <a:cs typeface="Tahoma" panose="020B0604030504040204" pitchFamily="34" charset="0"/>
              </a:rPr>
              <a:t>Al Fayed </a:t>
            </a:r>
            <a:r>
              <a:rPr lang="tr-TR" altLang="zh-HK" sz="1400" dirty="0">
                <a:latin typeface="Tahoma" panose="020B0604030504040204" pitchFamily="34" charset="0"/>
                <a:ea typeface="Tahoma" panose="020B0604030504040204" pitchFamily="34" charset="0"/>
                <a:cs typeface="Tahoma" panose="020B0604030504040204" pitchFamily="34" charset="0"/>
              </a:rPr>
              <a:t>Kulübü 2013 yılında Amerikan Futbolu Kulübü Jacksonville Jaguar’ların sahibi </a:t>
            </a:r>
            <a:r>
              <a:rPr lang="en-GB" altLang="zh-HK" sz="1400" dirty="0" err="1">
                <a:latin typeface="Tahoma" panose="020B0604030504040204" pitchFamily="34" charset="0"/>
                <a:ea typeface="Tahoma" panose="020B0604030504040204" pitchFamily="34" charset="0"/>
                <a:cs typeface="Tahoma" panose="020B0604030504040204" pitchFamily="34" charset="0"/>
              </a:rPr>
              <a:t>Shahid</a:t>
            </a:r>
            <a:r>
              <a:rPr lang="en-GB" altLang="zh-HK" sz="1400" dirty="0">
                <a:latin typeface="Tahoma" panose="020B0604030504040204" pitchFamily="34" charset="0"/>
                <a:ea typeface="Tahoma" panose="020B0604030504040204" pitchFamily="34" charset="0"/>
                <a:cs typeface="Tahoma" panose="020B0604030504040204" pitchFamily="34" charset="0"/>
              </a:rPr>
              <a:t> Khan</a:t>
            </a:r>
            <a:r>
              <a:rPr lang="tr-TR" altLang="zh-HK" sz="1400" dirty="0">
                <a:latin typeface="Tahoma" panose="020B0604030504040204" pitchFamily="34" charset="0"/>
                <a:ea typeface="Tahoma" panose="020B0604030504040204" pitchFamily="34" charset="0"/>
                <a:cs typeface="Tahoma" panose="020B0604030504040204" pitchFamily="34" charset="0"/>
              </a:rPr>
              <a:t>’a satmıştır</a:t>
            </a:r>
            <a:r>
              <a:rPr lang="en-GB" altLang="zh-HK" sz="1400" dirty="0">
                <a:latin typeface="Tahoma" panose="020B0604030504040204" pitchFamily="34" charset="0"/>
                <a:ea typeface="Tahoma" panose="020B0604030504040204" pitchFamily="34" charset="0"/>
                <a:cs typeface="Tahoma" panose="020B0604030504040204" pitchFamily="34" charset="0"/>
              </a:rPr>
              <a:t>. </a:t>
            </a:r>
            <a:endParaRPr lang="en-US" altLang="zh-HK"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6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Fulham, 2011/12 sezonunda ligi 8. sırada bitirirken, 5.4 milyon Euro kar etmiş ve stadyumda %98 doluluk oranına erişmiştir. </a:t>
            </a:r>
            <a:endParaRPr lang="en-US" sz="1400" dirty="0">
              <a:latin typeface="Tahoma" panose="020B0604030504040204" pitchFamily="34" charset="0"/>
              <a:ea typeface="Tahoma" panose="020B0604030504040204" pitchFamily="34" charset="0"/>
              <a:cs typeface="Tahoma" panose="020B0604030504040204" pitchFamily="34" charset="0"/>
            </a:endParaRPr>
          </a:p>
          <a:p>
            <a:pPr marL="285750" lvl="1" indent="-285750" defTabSz="330200">
              <a:lnSpc>
                <a:spcPct val="93000"/>
              </a:lnSpc>
              <a:spcBef>
                <a:spcPts val="600"/>
              </a:spcBef>
              <a:buClr>
                <a:srgbClr val="000000"/>
              </a:buClr>
              <a:buSzPct val="100000"/>
              <a:buFont typeface="Wingdings" panose="05000000000000000000" pitchFamily="2" charset="2"/>
              <a:buChar char="ü"/>
            </a:pPr>
            <a:r>
              <a:rPr lang="tr-TR" altLang="zh-HK" sz="1400" dirty="0">
                <a:latin typeface="Tahoma" panose="020B0604030504040204" pitchFamily="34" charset="0"/>
                <a:ea typeface="Tahoma" panose="020B0604030504040204" pitchFamily="34" charset="0"/>
                <a:cs typeface="Tahoma" panose="020B0604030504040204" pitchFamily="34" charset="0"/>
              </a:rPr>
              <a:t>Kulüp sağlıklı ve sürdürülebilir bir </a:t>
            </a:r>
            <a:r>
              <a:rPr lang="en-US" altLang="zh-HK" sz="1400" dirty="0">
                <a:latin typeface="Tahoma" panose="020B0604030504040204" pitchFamily="34" charset="0"/>
                <a:ea typeface="Tahoma" panose="020B0604030504040204" pitchFamily="34" charset="0"/>
                <a:cs typeface="Tahoma" panose="020B0604030504040204" pitchFamily="34" charset="0"/>
              </a:rPr>
              <a:t>“</a:t>
            </a:r>
            <a:r>
              <a:rPr lang="tr-TR" altLang="zh-HK" sz="1400" dirty="0">
                <a:latin typeface="Tahoma" panose="020B0604030504040204" pitchFamily="34" charset="0"/>
                <a:ea typeface="Tahoma" panose="020B0604030504040204" pitchFamily="34" charset="0"/>
                <a:cs typeface="Tahoma" panose="020B0604030504040204" pitchFamily="34" charset="0"/>
              </a:rPr>
              <a:t>Besleyici Kulüp</a:t>
            </a:r>
            <a:r>
              <a:rPr lang="en-US" altLang="zh-HK" sz="1400" dirty="0">
                <a:latin typeface="Tahoma" panose="020B0604030504040204" pitchFamily="34" charset="0"/>
                <a:ea typeface="Tahoma" panose="020B0604030504040204" pitchFamily="34" charset="0"/>
                <a:cs typeface="Tahoma" panose="020B0604030504040204" pitchFamily="34" charset="0"/>
              </a:rPr>
              <a:t>“</a:t>
            </a:r>
            <a:r>
              <a:rPr lang="tr-TR" altLang="zh-HK" sz="1400" dirty="0">
                <a:latin typeface="Tahoma" panose="020B0604030504040204" pitchFamily="34" charset="0"/>
                <a:ea typeface="Tahoma" panose="020B0604030504040204" pitchFamily="34" charset="0"/>
                <a:cs typeface="Tahoma" panose="020B0604030504040204" pitchFamily="34" charset="0"/>
              </a:rPr>
              <a:t> konumundadır.</a:t>
            </a:r>
            <a:endParaRPr lang="en-US" altLang="zh-HK" sz="1400" dirty="0">
              <a:latin typeface="Tahoma" panose="020B0604030504040204" pitchFamily="34" charset="0"/>
              <a:ea typeface="Tahoma" panose="020B0604030504040204" pitchFamily="34" charset="0"/>
              <a:cs typeface="Tahoma" panose="020B0604030504040204" pitchFamily="34" charset="0"/>
            </a:endParaRPr>
          </a:p>
        </p:txBody>
      </p:sp>
      <p:pic>
        <p:nvPicPr>
          <p:cNvPr id="69" name="Picture 2"/>
          <p:cNvPicPr>
            <a:picLocks noChangeAspect="1" noChangeArrowheads="1"/>
          </p:cNvPicPr>
          <p:nvPr/>
        </p:nvPicPr>
        <p:blipFill>
          <a:blip r:embed="rId28" cstate="email">
            <a:extLst>
              <a:ext uri="{28A0092B-C50C-407E-A947-70E740481C1C}">
                <a14:useLocalDpi xmlns:a14="http://schemas.microsoft.com/office/drawing/2010/main" val="0"/>
              </a:ext>
            </a:extLst>
          </a:blip>
          <a:srcRect/>
          <a:stretch>
            <a:fillRect/>
          </a:stretch>
        </p:blipFill>
        <p:spPr bwMode="auto">
          <a:xfrm>
            <a:off x="8460863" y="1173667"/>
            <a:ext cx="407533" cy="520388"/>
          </a:xfrm>
          <a:prstGeom prst="rect">
            <a:avLst/>
          </a:prstGeom>
          <a:noFill/>
          <a:ln w="9525">
            <a:noFill/>
            <a:miter lim="800000"/>
            <a:headEnd/>
            <a:tailEnd/>
          </a:ln>
        </p:spPr>
      </p:pic>
      <p:graphicFrame>
        <p:nvGraphicFramePr>
          <p:cNvPr id="5" name="Object 61"/>
          <p:cNvGraphicFramePr>
            <a:graphicFrameLocks noChangeAspect="1"/>
          </p:cNvGraphicFramePr>
          <p:nvPr>
            <p:custDataLst>
              <p:tags r:id="rId1"/>
            </p:custDataLst>
            <p:extLst>
              <p:ext uri="{D42A27DB-BD31-4B8C-83A1-F6EECF244321}">
                <p14:modId xmlns:p14="http://schemas.microsoft.com/office/powerpoint/2010/main" val="4262994243"/>
              </p:ext>
            </p:extLst>
          </p:nvPr>
        </p:nvGraphicFramePr>
        <p:xfrm>
          <a:off x="4910832" y="1463576"/>
          <a:ext cx="4022790" cy="1250830"/>
        </p:xfrm>
        <a:graphic>
          <a:graphicData uri="http://schemas.openxmlformats.org/drawingml/2006/chart">
            <c:chart xmlns:c="http://schemas.openxmlformats.org/drawingml/2006/chart" xmlns:r="http://schemas.openxmlformats.org/officeDocument/2006/relationships" r:id="rId29"/>
          </a:graphicData>
        </a:graphic>
      </p:graphicFrame>
      <p:cxnSp>
        <p:nvCxnSpPr>
          <p:cNvPr id="71" name="Straight Connector 62"/>
          <p:cNvCxnSpPr/>
          <p:nvPr>
            <p:custDataLst>
              <p:tags r:id="rId2"/>
            </p:custDataLst>
          </p:nvPr>
        </p:nvCxnSpPr>
        <p:spPr bwMode="gray">
          <a:xfrm>
            <a:off x="8295960" y="2027554"/>
            <a:ext cx="0" cy="203200"/>
          </a:xfrm>
          <a:prstGeom prst="line">
            <a:avLst/>
          </a:prstGeom>
          <a:ln w="9525">
            <a:solidFill>
              <a:srgbClr val="A5011C"/>
            </a:solidFill>
            <a:headEnd type="none"/>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72" name="Straight Connector 63"/>
          <p:cNvCxnSpPr/>
          <p:nvPr>
            <p:custDataLst>
              <p:tags r:id="rId3"/>
            </p:custDataLst>
          </p:nvPr>
        </p:nvCxnSpPr>
        <p:spPr bwMode="gray">
          <a:xfrm>
            <a:off x="5352735" y="2027554"/>
            <a:ext cx="2943225" cy="0"/>
          </a:xfrm>
          <a:prstGeom prst="line">
            <a:avLst/>
          </a:prstGeom>
          <a:ln w="9525">
            <a:solidFill>
              <a:srgbClr val="A5011C"/>
            </a:solidFill>
            <a:headEnd type="none"/>
            <a:tailEnd type="none"/>
          </a:ln>
          <a:effectLst/>
        </p:spPr>
        <p:style>
          <a:lnRef idx="1">
            <a:schemeClr val="accent1"/>
          </a:lnRef>
          <a:fillRef idx="0">
            <a:schemeClr val="accent1"/>
          </a:fillRef>
          <a:effectRef idx="0">
            <a:schemeClr val="accent1"/>
          </a:effectRef>
          <a:fontRef idx="minor">
            <a:schemeClr val="tx1"/>
          </a:fontRef>
        </p:style>
      </p:cxnSp>
      <p:cxnSp>
        <p:nvCxnSpPr>
          <p:cNvPr id="73" name="Straight Connector 64"/>
          <p:cNvCxnSpPr/>
          <p:nvPr>
            <p:custDataLst>
              <p:tags r:id="rId4"/>
            </p:custDataLst>
          </p:nvPr>
        </p:nvCxnSpPr>
        <p:spPr bwMode="gray">
          <a:xfrm flipV="1">
            <a:off x="5352735" y="2027554"/>
            <a:ext cx="0" cy="250825"/>
          </a:xfrm>
          <a:prstGeom prst="line">
            <a:avLst/>
          </a:prstGeom>
          <a:ln w="9525">
            <a:solidFill>
              <a:srgbClr val="A5011C"/>
            </a:solidFill>
            <a:headEnd type="none"/>
            <a:tailEnd type="none"/>
          </a:ln>
          <a:effectLst/>
        </p:spPr>
        <p:style>
          <a:lnRef idx="1">
            <a:schemeClr val="accent1"/>
          </a:lnRef>
          <a:fillRef idx="0">
            <a:schemeClr val="accent1"/>
          </a:fillRef>
          <a:effectRef idx="0">
            <a:schemeClr val="accent1"/>
          </a:effectRef>
          <a:fontRef idx="minor">
            <a:schemeClr val="tx1"/>
          </a:fontRef>
        </p:style>
      </p:cxnSp>
      <p:sp>
        <p:nvSpPr>
          <p:cNvPr id="74" name="Text Placeholder 47"/>
          <p:cNvSpPr>
            <a:spLocks noGrp="1"/>
          </p:cNvSpPr>
          <p:nvPr>
            <p:custDataLst>
              <p:tags r:id="rId5"/>
            </p:custDataLst>
          </p:nvPr>
        </p:nvSpPr>
        <p:spPr bwMode="auto">
          <a:xfrm>
            <a:off x="8134035" y="2799079"/>
            <a:ext cx="530594" cy="84137"/>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40C587CC-8BF6-49A5-ACD4-AB7962D97810}" type="datetime'''''''''''''''''''2''''''''''''''''''''''0''12'''''''">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2012</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75" name="Text Placeholder 45"/>
          <p:cNvSpPr>
            <a:spLocks noGrp="1"/>
          </p:cNvSpPr>
          <p:nvPr>
            <p:custDataLst>
              <p:tags r:id="rId6"/>
            </p:custDataLst>
          </p:nvPr>
        </p:nvSpPr>
        <p:spPr bwMode="auto">
          <a:xfrm>
            <a:off x="7152960" y="2799079"/>
            <a:ext cx="530594" cy="84137"/>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86DC849A-2F85-4EB3-B789-7E2E9516B683}" type="datetime'''''2''''''''''''''''''''''0''''''''''''''''''''''1''''1'''''">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2011</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76" name="Text Placeholder 44"/>
          <p:cNvSpPr>
            <a:spLocks noGrp="1"/>
          </p:cNvSpPr>
          <p:nvPr>
            <p:custDataLst>
              <p:tags r:id="rId7"/>
            </p:custDataLst>
          </p:nvPr>
        </p:nvSpPr>
        <p:spPr bwMode="auto">
          <a:xfrm>
            <a:off x="6171885" y="2799079"/>
            <a:ext cx="530594" cy="84137"/>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E4D137D4-D33C-4D04-A6B2-CC2DCD457066}" type="datetime'''''''''2''''''''''''''''''''''''''0''''''''''''''1''0'''''">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2010</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77" name="Text Placeholder 43"/>
          <p:cNvSpPr>
            <a:spLocks noGrp="1"/>
          </p:cNvSpPr>
          <p:nvPr>
            <p:custDataLst>
              <p:tags r:id="rId8"/>
            </p:custDataLst>
          </p:nvPr>
        </p:nvSpPr>
        <p:spPr bwMode="auto">
          <a:xfrm>
            <a:off x="5190810" y="2799079"/>
            <a:ext cx="530594" cy="84137"/>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37FDB853-5A1A-417F-9CA1-D3AB89A3DF9D}" type="datetime'2''''''''''''''''''''''''''''''''''0''''0''''9'''''''''''''''">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2009</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78" name="Text Placeholder 29"/>
          <p:cNvSpPr>
            <a:spLocks noGrp="1"/>
          </p:cNvSpPr>
          <p:nvPr>
            <p:custDataLst>
              <p:tags r:id="rId9"/>
            </p:custDataLst>
          </p:nvPr>
        </p:nvSpPr>
        <p:spPr bwMode="auto">
          <a:xfrm>
            <a:off x="6595747" y="1908492"/>
            <a:ext cx="458787" cy="238125"/>
          </a:xfrm>
          <a:prstGeom prst="roundRect">
            <a:avLst>
              <a:gd name="adj" fmla="val 50000"/>
            </a:avLst>
          </a:prstGeom>
          <a:solidFill>
            <a:schemeClr val="bg1"/>
          </a:solidFill>
          <a:ln w="9525">
            <a:solidFill>
              <a:srgbClr val="A5011C"/>
            </a:solidFill>
          </a:ln>
          <a:effectLst/>
        </p:spPr>
        <p:txBody>
          <a:bodyPr vert="horz" wrap="none" lIns="14288" tIns="0" rIns="14288"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ct val="0"/>
              </a:spcBef>
            </a:pPr>
            <a:fld id="{05F966B6-FB2A-416C-8312-4E8BCB98E075}" type="datetime'''''''''''''''''''''''''''''''+''''2''''''''9''%'''">
              <a:rPr lang="en-US" sz="1100" b="0">
                <a:latin typeface="Tahoma" panose="020B0604030504040204" pitchFamily="34" charset="0"/>
                <a:ea typeface="Tahoma" panose="020B0604030504040204" pitchFamily="34" charset="0"/>
                <a:cs typeface="Tahoma" panose="020B0604030504040204" pitchFamily="34" charset="0"/>
              </a:rPr>
              <a:pPr algn="ctr">
                <a:lnSpc>
                  <a:spcPct val="100000"/>
                </a:lnSpc>
                <a:spcBef>
                  <a:spcPct val="0"/>
                </a:spcBef>
              </a:pPr>
              <a:t>+29%</a:t>
            </a:fld>
            <a:endParaRPr lang="en-US" sz="1100" b="0">
              <a:latin typeface="Tahoma" panose="020B0604030504040204" pitchFamily="34" charset="0"/>
              <a:ea typeface="Tahoma" panose="020B0604030504040204" pitchFamily="34" charset="0"/>
              <a:cs typeface="Tahoma" panose="020B0604030504040204" pitchFamily="34" charset="0"/>
              <a:sym typeface="+mn-lt"/>
            </a:endParaRPr>
          </a:p>
        </p:txBody>
      </p:sp>
      <p:sp>
        <p:nvSpPr>
          <p:cNvPr id="79" name="Rectangle 70"/>
          <p:cNvSpPr/>
          <p:nvPr>
            <p:custDataLst>
              <p:tags r:id="rId10"/>
            </p:custDataLst>
          </p:nvPr>
        </p:nvSpPr>
        <p:spPr bwMode="auto">
          <a:xfrm>
            <a:off x="5088037" y="6112194"/>
            <a:ext cx="179388" cy="117813"/>
          </a:xfrm>
          <a:prstGeom prst="rect">
            <a:avLst/>
          </a:prstGeom>
          <a:solidFill>
            <a:schemeClr val="accent2"/>
          </a:solidFill>
          <a:ln w="9525" cmpd="sng">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0" name="Text Placeholder 30"/>
          <p:cNvSpPr>
            <a:spLocks noGrp="1"/>
          </p:cNvSpPr>
          <p:nvPr>
            <p:custDataLst>
              <p:tags r:id="rId11"/>
            </p:custDataLst>
          </p:nvPr>
        </p:nvSpPr>
        <p:spPr bwMode="auto">
          <a:xfrm>
            <a:off x="6194524" y="6102669"/>
            <a:ext cx="393700" cy="134643"/>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Ücretler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81" name="Text Placeholder 31"/>
          <p:cNvSpPr>
            <a:spLocks noGrp="1"/>
          </p:cNvSpPr>
          <p:nvPr>
            <p:custDataLst>
              <p:tags r:id="rId12"/>
            </p:custDataLst>
          </p:nvPr>
        </p:nvSpPr>
        <p:spPr bwMode="auto">
          <a:xfrm>
            <a:off x="5318224" y="6102669"/>
            <a:ext cx="504825" cy="134643"/>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Gelirler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pic>
        <p:nvPicPr>
          <p:cNvPr id="90" name="Picture 5"/>
          <p:cNvPicPr>
            <a:picLocks noChangeArrowheads="1"/>
          </p:cNvPicPr>
          <p:nvPr/>
        </p:nvPicPr>
        <p:blipFill>
          <a:blip r:embed="rId30" cstate="email">
            <a:extLst>
              <a:ext uri="{28A0092B-C50C-407E-A947-70E740481C1C}">
                <a14:useLocalDpi xmlns:a14="http://schemas.microsoft.com/office/drawing/2010/main" val="0"/>
              </a:ext>
            </a:extLst>
          </a:blip>
          <a:srcRect/>
          <a:stretch>
            <a:fillRect/>
          </a:stretch>
        </p:blipFill>
        <p:spPr bwMode="auto">
          <a:xfrm>
            <a:off x="3981816" y="1203614"/>
            <a:ext cx="494919" cy="478236"/>
          </a:xfrm>
          <a:prstGeom prst="rect">
            <a:avLst/>
          </a:prstGeom>
          <a:noFill/>
          <a:ln w="9525">
            <a:noFill/>
            <a:miter lim="800000"/>
            <a:headEnd/>
            <a:tailEnd/>
          </a:ln>
        </p:spPr>
      </p:pic>
      <p:graphicFrame>
        <p:nvGraphicFramePr>
          <p:cNvPr id="4" name="Object 81"/>
          <p:cNvGraphicFramePr>
            <a:graphicFrameLocks noChangeAspect="1"/>
          </p:cNvGraphicFramePr>
          <p:nvPr>
            <p:custDataLst>
              <p:tags r:id="rId13"/>
            </p:custDataLst>
            <p:extLst>
              <p:ext uri="{D42A27DB-BD31-4B8C-83A1-F6EECF244321}">
                <p14:modId xmlns:p14="http://schemas.microsoft.com/office/powerpoint/2010/main" val="670213007"/>
              </p:ext>
            </p:extLst>
          </p:nvPr>
        </p:nvGraphicFramePr>
        <p:xfrm>
          <a:off x="283502" y="1465579"/>
          <a:ext cx="4165690" cy="1250830"/>
        </p:xfrm>
        <a:graphic>
          <a:graphicData uri="http://schemas.openxmlformats.org/drawingml/2006/chart">
            <c:chart xmlns:c="http://schemas.openxmlformats.org/drawingml/2006/chart" xmlns:r="http://schemas.openxmlformats.org/officeDocument/2006/relationships" r:id="rId31"/>
          </a:graphicData>
        </a:graphic>
      </p:graphicFrame>
      <p:cxnSp>
        <p:nvCxnSpPr>
          <p:cNvPr id="117" name="Straight Connector 82"/>
          <p:cNvCxnSpPr/>
          <p:nvPr>
            <p:custDataLst>
              <p:tags r:id="rId14"/>
            </p:custDataLst>
          </p:nvPr>
        </p:nvCxnSpPr>
        <p:spPr bwMode="gray">
          <a:xfrm>
            <a:off x="3890647" y="2065654"/>
            <a:ext cx="0" cy="203200"/>
          </a:xfrm>
          <a:prstGeom prst="line">
            <a:avLst/>
          </a:prstGeom>
          <a:ln w="9525">
            <a:solidFill>
              <a:srgbClr val="A5011C"/>
            </a:solidFill>
            <a:headEnd type="none"/>
            <a:tailEnd type="triangle" w="lg" len="lg"/>
          </a:ln>
          <a:effectLst/>
        </p:spPr>
        <p:style>
          <a:lnRef idx="1">
            <a:schemeClr val="accent1"/>
          </a:lnRef>
          <a:fillRef idx="0">
            <a:schemeClr val="accent1"/>
          </a:fillRef>
          <a:effectRef idx="0">
            <a:schemeClr val="accent1"/>
          </a:effectRef>
          <a:fontRef idx="minor">
            <a:schemeClr val="tx1"/>
          </a:fontRef>
        </p:style>
      </p:cxnSp>
      <p:cxnSp>
        <p:nvCxnSpPr>
          <p:cNvPr id="118" name="Straight Connector 83"/>
          <p:cNvCxnSpPr/>
          <p:nvPr>
            <p:custDataLst>
              <p:tags r:id="rId15"/>
            </p:custDataLst>
          </p:nvPr>
        </p:nvCxnSpPr>
        <p:spPr bwMode="gray">
          <a:xfrm>
            <a:off x="861697" y="2065654"/>
            <a:ext cx="3028950" cy="0"/>
          </a:xfrm>
          <a:prstGeom prst="line">
            <a:avLst/>
          </a:prstGeom>
          <a:ln w="9525">
            <a:solidFill>
              <a:srgbClr val="A5011C"/>
            </a:solidFill>
            <a:headEnd type="none"/>
            <a:tailEnd type="none"/>
          </a:ln>
          <a:effectLst/>
        </p:spPr>
        <p:style>
          <a:lnRef idx="1">
            <a:schemeClr val="accent1"/>
          </a:lnRef>
          <a:fillRef idx="0">
            <a:schemeClr val="accent1"/>
          </a:fillRef>
          <a:effectRef idx="0">
            <a:schemeClr val="accent1"/>
          </a:effectRef>
          <a:fontRef idx="minor">
            <a:schemeClr val="tx1"/>
          </a:fontRef>
        </p:style>
      </p:cxnSp>
      <p:cxnSp>
        <p:nvCxnSpPr>
          <p:cNvPr id="119" name="Straight Connector 84"/>
          <p:cNvCxnSpPr/>
          <p:nvPr>
            <p:custDataLst>
              <p:tags r:id="rId16"/>
            </p:custDataLst>
          </p:nvPr>
        </p:nvCxnSpPr>
        <p:spPr bwMode="gray">
          <a:xfrm flipV="1">
            <a:off x="861697" y="2065654"/>
            <a:ext cx="0" cy="203200"/>
          </a:xfrm>
          <a:prstGeom prst="line">
            <a:avLst/>
          </a:prstGeom>
          <a:ln w="9525">
            <a:solidFill>
              <a:srgbClr val="A5011C"/>
            </a:solidFill>
            <a:headEnd type="none"/>
            <a:tailEnd type="none"/>
          </a:ln>
          <a:effectLst/>
        </p:spPr>
        <p:style>
          <a:lnRef idx="1">
            <a:schemeClr val="accent1"/>
          </a:lnRef>
          <a:fillRef idx="0">
            <a:schemeClr val="accent1"/>
          </a:fillRef>
          <a:effectRef idx="0">
            <a:schemeClr val="accent1"/>
          </a:effectRef>
          <a:fontRef idx="minor">
            <a:schemeClr val="tx1"/>
          </a:fontRef>
        </p:style>
      </p:cxnSp>
      <p:sp>
        <p:nvSpPr>
          <p:cNvPr id="120" name="Text Placeholder 47"/>
          <p:cNvSpPr>
            <a:spLocks noGrp="1"/>
          </p:cNvSpPr>
          <p:nvPr>
            <p:custDataLst>
              <p:tags r:id="rId17"/>
            </p:custDataLst>
          </p:nvPr>
        </p:nvSpPr>
        <p:spPr bwMode="auto">
          <a:xfrm>
            <a:off x="3728721" y="2799079"/>
            <a:ext cx="500553" cy="168275"/>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B3ACCB29-1048-4449-B0D0-49F8CDC26EA7}" type="datetime'''''''''''''''''''2''''''''0''''1''''2'">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2012</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121" name="Text Placeholder 45"/>
          <p:cNvSpPr>
            <a:spLocks noGrp="1"/>
          </p:cNvSpPr>
          <p:nvPr>
            <p:custDataLst>
              <p:tags r:id="rId18"/>
            </p:custDataLst>
          </p:nvPr>
        </p:nvSpPr>
        <p:spPr bwMode="auto">
          <a:xfrm>
            <a:off x="2719071" y="2799079"/>
            <a:ext cx="500553" cy="168275"/>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FC723545-3F69-4566-BE08-034C7FA5E34C}" type="datetime'''20''''''''''''''''''''''''''1''''''''1'''''''''''">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2011</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122" name="Text Placeholder 44"/>
          <p:cNvSpPr>
            <a:spLocks noGrp="1"/>
          </p:cNvSpPr>
          <p:nvPr>
            <p:custDataLst>
              <p:tags r:id="rId19"/>
            </p:custDataLst>
          </p:nvPr>
        </p:nvSpPr>
        <p:spPr bwMode="auto">
          <a:xfrm>
            <a:off x="1709421" y="2799079"/>
            <a:ext cx="500553" cy="168275"/>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BAD3844E-E91F-4FBB-95E0-46DD591A5A46}" type="datetime'''''2''0''''''''''''''''''''1''''''''''''''''''''''''0'">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2010</a:t>
            </a:fld>
            <a:endParaRPr lang="en-US" sz="1100">
              <a:latin typeface="Tahoma" panose="020B0604030504040204" pitchFamily="34" charset="0"/>
              <a:ea typeface="Tahoma" panose="020B0604030504040204" pitchFamily="34" charset="0"/>
              <a:cs typeface="Tahoma" panose="020B0604030504040204" pitchFamily="34" charset="0"/>
              <a:sym typeface="+mn-lt"/>
            </a:endParaRPr>
          </a:p>
        </p:txBody>
      </p:sp>
      <p:sp>
        <p:nvSpPr>
          <p:cNvPr id="123" name="Text Placeholder 43"/>
          <p:cNvSpPr>
            <a:spLocks noGrp="1"/>
          </p:cNvSpPr>
          <p:nvPr>
            <p:custDataLst>
              <p:tags r:id="rId20"/>
            </p:custDataLst>
          </p:nvPr>
        </p:nvSpPr>
        <p:spPr bwMode="auto">
          <a:xfrm>
            <a:off x="699771" y="2799079"/>
            <a:ext cx="500553" cy="168275"/>
          </a:xfrm>
          <a:prstGeom prst="rect">
            <a:avLst/>
          </a:prstGeom>
          <a:noFill/>
          <a:effectLst/>
        </p:spPr>
        <p:txBody>
          <a:bodyPr vert="horz" wrap="square" lIns="0" tIns="0" rIns="0" bIns="0" rtlCol="0" anchor="t"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fld id="{E0B45F70-CCF3-4001-8BB9-7368EF6BB6B5}" type="datetime'''''''''''''''''''''''20''''''''''''''''''''''''''''0''''9'''">
              <a:rPr lang="en-US" sz="1100">
                <a:latin typeface="Tahoma" panose="020B0604030504040204" pitchFamily="34" charset="0"/>
                <a:ea typeface="Tahoma" panose="020B0604030504040204" pitchFamily="34" charset="0"/>
                <a:cs typeface="Tahoma" panose="020B0604030504040204" pitchFamily="34" charset="0"/>
              </a:rPr>
              <a:pPr>
                <a:lnSpc>
                  <a:spcPct val="100000"/>
                </a:lnSpc>
                <a:spcBef>
                  <a:spcPct val="0"/>
                </a:spcBef>
              </a:pPr>
              <a:t>2009</a:t>
            </a:fld>
            <a:endParaRPr lang="en-US" sz="110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124" name="Text Placeholder 29"/>
          <p:cNvSpPr>
            <a:spLocks noGrp="1"/>
          </p:cNvSpPr>
          <p:nvPr>
            <p:custDataLst>
              <p:tags r:id="rId21"/>
            </p:custDataLst>
          </p:nvPr>
        </p:nvSpPr>
        <p:spPr bwMode="auto">
          <a:xfrm>
            <a:off x="2185672" y="1946592"/>
            <a:ext cx="381000" cy="238125"/>
          </a:xfrm>
          <a:prstGeom prst="roundRect">
            <a:avLst>
              <a:gd name="adj" fmla="val 50000"/>
            </a:avLst>
          </a:prstGeom>
          <a:solidFill>
            <a:schemeClr val="bg1"/>
          </a:solidFill>
          <a:ln w="9525">
            <a:solidFill>
              <a:srgbClr val="A5011C"/>
            </a:solidFill>
          </a:ln>
          <a:effectLst/>
        </p:spPr>
        <p:txBody>
          <a:bodyPr vert="horz" wrap="none" lIns="14288" tIns="0" rIns="14288"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ct val="0"/>
              </a:spcBef>
            </a:pPr>
            <a:fld id="{A11A2ED9-0B5D-4193-AF25-DD2D5C8AACF6}" type="datetime'''''''''+''''''''''''''''''1''''''''%'''''''''">
              <a:rPr lang="en-US" sz="1100" b="0">
                <a:latin typeface="Tahoma" panose="020B0604030504040204" pitchFamily="34" charset="0"/>
                <a:ea typeface="Tahoma" panose="020B0604030504040204" pitchFamily="34" charset="0"/>
                <a:cs typeface="Tahoma" panose="020B0604030504040204" pitchFamily="34" charset="0"/>
              </a:rPr>
              <a:pPr algn="ctr">
                <a:lnSpc>
                  <a:spcPct val="100000"/>
                </a:lnSpc>
                <a:spcBef>
                  <a:spcPct val="0"/>
                </a:spcBef>
              </a:pPr>
              <a:t>+1%</a:t>
            </a:fld>
            <a:endParaRPr lang="en-US" sz="11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125" name="Rectangle 90"/>
          <p:cNvSpPr/>
          <p:nvPr>
            <p:custDataLst>
              <p:tags r:id="rId22"/>
            </p:custDataLst>
          </p:nvPr>
        </p:nvSpPr>
        <p:spPr bwMode="auto">
          <a:xfrm>
            <a:off x="508004" y="6103962"/>
            <a:ext cx="179388" cy="133350"/>
          </a:xfrm>
          <a:prstGeom prst="rect">
            <a:avLst/>
          </a:prstGeom>
          <a:solidFill>
            <a:schemeClr val="accent2"/>
          </a:solidFill>
          <a:ln w="9525" cmpd="sng">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13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6" name="Text Placeholder 30"/>
          <p:cNvSpPr>
            <a:spLocks noGrp="1"/>
          </p:cNvSpPr>
          <p:nvPr>
            <p:custDataLst>
              <p:tags r:id="rId23"/>
            </p:custDataLst>
          </p:nvPr>
        </p:nvSpPr>
        <p:spPr bwMode="auto">
          <a:xfrm>
            <a:off x="1658020" y="6084912"/>
            <a:ext cx="393700"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Ücretler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sp>
        <p:nvSpPr>
          <p:cNvPr id="127" name="Text Placeholder 31"/>
          <p:cNvSpPr>
            <a:spLocks noGrp="1"/>
          </p:cNvSpPr>
          <p:nvPr>
            <p:custDataLst>
              <p:tags r:id="rId24"/>
            </p:custDataLst>
          </p:nvPr>
        </p:nvSpPr>
        <p:spPr bwMode="auto">
          <a:xfrm>
            <a:off x="781720" y="6084912"/>
            <a:ext cx="504825" cy="152400"/>
          </a:xfrm>
          <a:prstGeom prst="rect">
            <a:avLst/>
          </a:prstGeom>
          <a:noFill/>
          <a:effectLst/>
        </p:spPr>
        <p:txBody>
          <a:bodyPr vert="horz" wrap="none" lIns="0" tIns="0" rIns="0" bIns="0" rtlCol="0" anchor="ctr" anchorCtr="0">
            <a:noAutofit/>
          </a:bodyPr>
          <a:lstStyle>
            <a:lvl1pPr marL="0" indent="0" algn="l" defTabSz="914400" rtl="0" eaLnBrk="1" latinLnBrk="0" hangingPunct="1">
              <a:lnSpc>
                <a:spcPct val="93000"/>
              </a:lnSpc>
              <a:spcBef>
                <a:spcPts val="0"/>
              </a:spcBef>
              <a:buFont typeface="Arial" pitchFamily="34" charset="0"/>
              <a:buNone/>
              <a:defRPr sz="1700" b="1" kern="1200">
                <a:solidFill>
                  <a:schemeClr val="tx1"/>
                </a:solidFill>
                <a:latin typeface="+mn-lt"/>
                <a:ea typeface="+mn-ea"/>
                <a:cs typeface="+mn-cs"/>
              </a:defRPr>
            </a:lvl1pPr>
            <a:lvl2pPr marL="230400" indent="-230400" algn="l" defTabSz="914400" rtl="0" eaLnBrk="1" latinLnBrk="0" hangingPunct="1">
              <a:lnSpc>
                <a:spcPct val="93000"/>
              </a:lnSpc>
              <a:spcBef>
                <a:spcPts val="1200"/>
              </a:spcBef>
              <a:buFont typeface="Arial" pitchFamily="34" charset="0"/>
              <a:buChar char="•"/>
              <a:defRPr sz="1700" kern="1200">
                <a:solidFill>
                  <a:schemeClr val="tx1"/>
                </a:solidFill>
                <a:latin typeface="+mn-lt"/>
                <a:ea typeface="+mn-ea"/>
                <a:cs typeface="+mn-cs"/>
              </a:defRPr>
            </a:lvl2pPr>
            <a:lvl3pPr marL="482400" indent="-234000" algn="l" defTabSz="914400" rtl="0" eaLnBrk="1" latinLnBrk="0" hangingPunct="1">
              <a:lnSpc>
                <a:spcPct val="93000"/>
              </a:lnSpc>
              <a:spcBef>
                <a:spcPts val="400"/>
              </a:spcBef>
              <a:buFont typeface="Arial" pitchFamily="34" charset="0"/>
              <a:buChar char="–"/>
              <a:defRPr sz="1700" kern="1200">
                <a:solidFill>
                  <a:schemeClr val="tx1"/>
                </a:solidFill>
                <a:latin typeface="+mn-lt"/>
                <a:ea typeface="+mn-ea"/>
                <a:cs typeface="+mn-cs"/>
              </a:defRPr>
            </a:lvl3pPr>
            <a:lvl4pPr marL="698400" indent="-201600" algn="l" defTabSz="914400" rtl="0" eaLnBrk="1" latinLnBrk="0" hangingPunct="1">
              <a:lnSpc>
                <a:spcPct val="93000"/>
              </a:lnSpc>
              <a:spcBef>
                <a:spcPts val="200"/>
              </a:spcBef>
              <a:buFont typeface="Arial" pitchFamily="34" charset="0"/>
              <a:buChar char="-"/>
              <a:defRPr sz="1700" kern="1200">
                <a:solidFill>
                  <a:schemeClr val="tx1"/>
                </a:solidFill>
                <a:latin typeface="+mn-lt"/>
                <a:ea typeface="+mn-ea"/>
                <a:cs typeface="+mn-cs"/>
              </a:defRPr>
            </a:lvl4pPr>
            <a:lvl5pPr marL="698400" indent="0" algn="l" defTabSz="914400" rtl="0" eaLnBrk="1" latinLnBrk="0" hangingPunct="1">
              <a:lnSpc>
                <a:spcPct val="93000"/>
              </a:lnSpc>
              <a:spcBef>
                <a:spcPts val="0"/>
              </a:spcBef>
              <a:buFont typeface="Arial" pitchFamily="34" charset="0"/>
              <a:buNone/>
              <a:defRPr sz="17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ct val="0"/>
              </a:spcBef>
            </a:pPr>
            <a:r>
              <a:rPr lang="tr-TR" sz="1000" b="0" dirty="0">
                <a:latin typeface="Tahoma" panose="020B0604030504040204" pitchFamily="34" charset="0"/>
                <a:ea typeface="Tahoma" panose="020B0604030504040204" pitchFamily="34" charset="0"/>
                <a:cs typeface="Tahoma" panose="020B0604030504040204" pitchFamily="34" charset="0"/>
              </a:rPr>
              <a:t>Gelirler</a:t>
            </a:r>
            <a:endParaRPr lang="en-US" sz="1000" b="0" dirty="0">
              <a:latin typeface="Tahoma" panose="020B0604030504040204" pitchFamily="34" charset="0"/>
              <a:ea typeface="Tahoma" panose="020B0604030504040204" pitchFamily="34" charset="0"/>
              <a:cs typeface="Tahoma" panose="020B0604030504040204" pitchFamily="34" charset="0"/>
              <a:sym typeface="+mn-lt"/>
            </a:endParaRPr>
          </a:p>
        </p:txBody>
      </p:sp>
      <p:grpSp>
        <p:nvGrpSpPr>
          <p:cNvPr id="128" name="Group 142"/>
          <p:cNvGrpSpPr/>
          <p:nvPr/>
        </p:nvGrpSpPr>
        <p:grpSpPr>
          <a:xfrm>
            <a:off x="2569854" y="1247228"/>
            <a:ext cx="1246983" cy="446827"/>
            <a:chOff x="2537175" y="2250013"/>
            <a:chExt cx="1246983" cy="446827"/>
          </a:xfrm>
        </p:grpSpPr>
        <p:sp>
          <p:nvSpPr>
            <p:cNvPr id="129" name="Right Triangle 143"/>
            <p:cNvSpPr/>
            <p:nvPr/>
          </p:nvSpPr>
          <p:spPr>
            <a:xfrm flipH="1">
              <a:off x="2559338" y="2326929"/>
              <a:ext cx="1224820" cy="369911"/>
            </a:xfrm>
            <a:prstGeom prst="rtTriangle">
              <a:avLst/>
            </a:prstGeom>
            <a:solidFill>
              <a:schemeClr val="accent2">
                <a:alpha val="50000"/>
              </a:schemeClr>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7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0" name="Rounded Rectangle 144"/>
            <p:cNvSpPr/>
            <p:nvPr/>
          </p:nvSpPr>
          <p:spPr>
            <a:xfrm>
              <a:off x="2537175" y="2589519"/>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1" name="Rounded Rectangle 145"/>
            <p:cNvSpPr/>
            <p:nvPr/>
          </p:nvSpPr>
          <p:spPr>
            <a:xfrm>
              <a:off x="2751267" y="2521617"/>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2" name="Rounded Rectangle 146"/>
            <p:cNvSpPr/>
            <p:nvPr/>
          </p:nvSpPr>
          <p:spPr>
            <a:xfrm>
              <a:off x="3393543" y="2317914"/>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3" name="Rounded Rectangle 147"/>
            <p:cNvSpPr/>
            <p:nvPr/>
          </p:nvSpPr>
          <p:spPr>
            <a:xfrm>
              <a:off x="3607637" y="2250013"/>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4" name="Rounded Rectangle 148"/>
            <p:cNvSpPr/>
            <p:nvPr/>
          </p:nvSpPr>
          <p:spPr>
            <a:xfrm>
              <a:off x="2965359" y="2453716"/>
              <a:ext cx="176521" cy="86295"/>
            </a:xfrm>
            <a:prstGeom prst="roundRect">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5" name="Rounded Rectangle 149"/>
            <p:cNvSpPr/>
            <p:nvPr/>
          </p:nvSpPr>
          <p:spPr>
            <a:xfrm>
              <a:off x="3179451" y="2385815"/>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6" name="Group 150"/>
          <p:cNvGrpSpPr/>
          <p:nvPr/>
        </p:nvGrpSpPr>
        <p:grpSpPr>
          <a:xfrm>
            <a:off x="7020272" y="1239280"/>
            <a:ext cx="1246983" cy="446827"/>
            <a:chOff x="2537175" y="2250013"/>
            <a:chExt cx="1246983" cy="446827"/>
          </a:xfrm>
        </p:grpSpPr>
        <p:sp>
          <p:nvSpPr>
            <p:cNvPr id="137" name="Right Triangle 151"/>
            <p:cNvSpPr/>
            <p:nvPr/>
          </p:nvSpPr>
          <p:spPr>
            <a:xfrm flipH="1">
              <a:off x="2559338" y="2326929"/>
              <a:ext cx="1224820" cy="369911"/>
            </a:xfrm>
            <a:prstGeom prst="rtTriangle">
              <a:avLst/>
            </a:prstGeom>
            <a:solidFill>
              <a:schemeClr val="accent2">
                <a:alpha val="50000"/>
              </a:schemeClr>
            </a:solidFill>
            <a:ln w="952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lnSpc>
                  <a:spcPct val="93000"/>
                </a:lnSpc>
                <a:spcBef>
                  <a:spcPts val="300"/>
                </a:spcBef>
              </a:pPr>
              <a:endParaRPr lang="en-US" sz="7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8" name="Rounded Rectangle 152"/>
            <p:cNvSpPr/>
            <p:nvPr/>
          </p:nvSpPr>
          <p:spPr>
            <a:xfrm>
              <a:off x="2537175" y="2589519"/>
              <a:ext cx="176521" cy="86295"/>
            </a:xfrm>
            <a:prstGeom prst="roundRect">
              <a:avLst/>
            </a:prstGeom>
            <a:solidFill>
              <a:srgbClr val="FF9D0B"/>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9" name="Rounded Rectangle 153"/>
            <p:cNvSpPr/>
            <p:nvPr/>
          </p:nvSpPr>
          <p:spPr>
            <a:xfrm>
              <a:off x="2751267" y="2521617"/>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0" name="Rounded Rectangle 154"/>
            <p:cNvSpPr/>
            <p:nvPr/>
          </p:nvSpPr>
          <p:spPr>
            <a:xfrm>
              <a:off x="3393543" y="2317914"/>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1" name="Rounded Rectangle 155"/>
            <p:cNvSpPr/>
            <p:nvPr/>
          </p:nvSpPr>
          <p:spPr>
            <a:xfrm>
              <a:off x="3607637" y="2250013"/>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2" name="Rounded Rectangle 156"/>
            <p:cNvSpPr/>
            <p:nvPr/>
          </p:nvSpPr>
          <p:spPr>
            <a:xfrm>
              <a:off x="2965359" y="2453716"/>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3" name="Rounded Rectangle 157"/>
            <p:cNvSpPr/>
            <p:nvPr/>
          </p:nvSpPr>
          <p:spPr>
            <a:xfrm>
              <a:off x="3179451" y="2385815"/>
              <a:ext cx="176521" cy="86295"/>
            </a:xfrm>
            <a:prstGeom prst="roundRect">
              <a:avLst/>
            </a:prstGeom>
            <a:solidFill>
              <a:schemeClr val="accent2"/>
            </a:solidFill>
            <a:ln w="9525" cmpd="sng">
              <a:solidFill>
                <a:srgbClr val="A5011C"/>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3000"/>
                </a:lnSpc>
                <a:spcBef>
                  <a:spcPts val="300"/>
                </a:spcBef>
              </a:pPr>
              <a:endParaRPr lang="en-US" sz="7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144" name="Line 6"/>
          <p:cNvSpPr>
            <a:spLocks noChangeShapeType="1"/>
          </p:cNvSpPr>
          <p:nvPr/>
        </p:nvSpPr>
        <p:spPr bwMode="auto">
          <a:xfrm>
            <a:off x="378528" y="1772816"/>
            <a:ext cx="4119207" cy="0"/>
          </a:xfrm>
          <a:prstGeom prst="line">
            <a:avLst/>
          </a:prstGeom>
          <a:noFill/>
          <a:ln w="22225">
            <a:solidFill>
              <a:srgbClr val="A5011C"/>
            </a:solidFill>
            <a:round/>
            <a:headEnd/>
            <a:tailEnd type="none" w="lg" len="lg"/>
          </a:ln>
        </p:spPr>
        <p:txBody>
          <a:bodyPr wrap="none" lIns="0" tIns="0" rIns="0" bIns="0" anchor="ctr"/>
          <a:lstStyle/>
          <a:p>
            <a:endParaRPr lang="en-US" altLang="zh-CN">
              <a:latin typeface="Tahoma" panose="020B0604030504040204" pitchFamily="34" charset="0"/>
              <a:ea typeface="Tahoma" panose="020B0604030504040204" pitchFamily="34" charset="0"/>
              <a:cs typeface="Tahoma" panose="020B0604030504040204" pitchFamily="34" charset="0"/>
            </a:endParaRPr>
          </a:p>
        </p:txBody>
      </p:sp>
      <p:sp>
        <p:nvSpPr>
          <p:cNvPr id="145" name="Line 6"/>
          <p:cNvSpPr>
            <a:spLocks noChangeShapeType="1"/>
          </p:cNvSpPr>
          <p:nvPr/>
        </p:nvSpPr>
        <p:spPr bwMode="auto">
          <a:xfrm>
            <a:off x="4716016" y="1772816"/>
            <a:ext cx="4119207" cy="0"/>
          </a:xfrm>
          <a:prstGeom prst="line">
            <a:avLst/>
          </a:prstGeom>
          <a:noFill/>
          <a:ln w="22225">
            <a:solidFill>
              <a:srgbClr val="A5011C"/>
            </a:solidFill>
            <a:round/>
            <a:headEnd/>
            <a:tailEnd type="none" w="lg" len="lg"/>
          </a:ln>
        </p:spPr>
        <p:txBody>
          <a:bodyPr wrap="none" lIns="0" tIns="0" rIns="0" bIns="0" anchor="ctr"/>
          <a:lstStyle/>
          <a:p>
            <a:endParaRPr lang="en-US" altLang="zh-CN">
              <a:latin typeface="Tahoma" panose="020B0604030504040204" pitchFamily="34" charset="0"/>
              <a:ea typeface="Tahoma" panose="020B0604030504040204" pitchFamily="34" charset="0"/>
              <a:cs typeface="Tahoma" panose="020B0604030504040204" pitchFamily="34" charset="0"/>
            </a:endParaRPr>
          </a:p>
        </p:txBody>
      </p:sp>
      <p:cxnSp>
        <p:nvCxnSpPr>
          <p:cNvPr id="146" name="Straight Connector 228"/>
          <p:cNvCxnSpPr/>
          <p:nvPr>
            <p:custDataLst>
              <p:tags r:id="rId25"/>
            </p:custDataLst>
          </p:nvPr>
        </p:nvCxnSpPr>
        <p:spPr bwMode="gray">
          <a:xfrm>
            <a:off x="1363805" y="6161112"/>
            <a:ext cx="219075" cy="0"/>
          </a:xfrm>
          <a:prstGeom prst="line">
            <a:avLst/>
          </a:prstGeom>
          <a:ln w="19050">
            <a:solidFill>
              <a:srgbClr val="FF9D0B"/>
            </a:solidFill>
            <a:headEnd type="none"/>
            <a:tailEnd type="none"/>
          </a:ln>
          <a:effectLst/>
        </p:spPr>
        <p:style>
          <a:lnRef idx="1">
            <a:schemeClr val="accent1"/>
          </a:lnRef>
          <a:fillRef idx="0">
            <a:schemeClr val="accent1"/>
          </a:fillRef>
          <a:effectRef idx="0">
            <a:schemeClr val="accent1"/>
          </a:effectRef>
          <a:fontRef idx="minor">
            <a:schemeClr val="tx1"/>
          </a:fontRef>
        </p:style>
      </p:cxnSp>
      <p:cxnSp>
        <p:nvCxnSpPr>
          <p:cNvPr id="147" name="Straight Connector 228"/>
          <p:cNvCxnSpPr/>
          <p:nvPr>
            <p:custDataLst>
              <p:tags r:id="rId26"/>
            </p:custDataLst>
          </p:nvPr>
        </p:nvCxnSpPr>
        <p:spPr bwMode="gray">
          <a:xfrm>
            <a:off x="5920376" y="6178869"/>
            <a:ext cx="219075" cy="0"/>
          </a:xfrm>
          <a:prstGeom prst="line">
            <a:avLst/>
          </a:prstGeom>
          <a:ln w="19050">
            <a:solidFill>
              <a:srgbClr val="FF9D0B"/>
            </a:solidFill>
            <a:headEnd type="none"/>
            <a:tailEnd type="none"/>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940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LLSTATE" val="0"/>
</p:tagLst>
</file>

<file path=ppt/tags/tag10.xml><?xml version="1.0" encoding="utf-8"?>
<p:tagLst xmlns:a="http://schemas.openxmlformats.org/drawingml/2006/main" xmlns:r="http://schemas.openxmlformats.org/officeDocument/2006/relationships" xmlns:p="http://schemas.openxmlformats.org/presentationml/2006/main">
  <p:tag name="NULLSTATE" val="0"/>
</p:tagLst>
</file>

<file path=ppt/tags/tag11.xml><?xml version="1.0" encoding="utf-8"?>
<p:tagLst xmlns:a="http://schemas.openxmlformats.org/drawingml/2006/main" xmlns:r="http://schemas.openxmlformats.org/officeDocument/2006/relationships" xmlns:p="http://schemas.openxmlformats.org/presentationml/2006/main">
  <p:tag name="NULLSTATE" val="0"/>
</p:tagLst>
</file>

<file path=ppt/tags/tag12.xml><?xml version="1.0" encoding="utf-8"?>
<p:tagLst xmlns:a="http://schemas.openxmlformats.org/drawingml/2006/main" xmlns:r="http://schemas.openxmlformats.org/officeDocument/2006/relationships" xmlns:p="http://schemas.openxmlformats.org/presentationml/2006/main">
  <p:tag name="NULLSTATE" val="0"/>
</p:tagLst>
</file>

<file path=ppt/tags/tag13.xml><?xml version="1.0" encoding="utf-8"?>
<p:tagLst xmlns:a="http://schemas.openxmlformats.org/drawingml/2006/main" xmlns:r="http://schemas.openxmlformats.org/officeDocument/2006/relationships" xmlns:p="http://schemas.openxmlformats.org/presentationml/2006/main">
  <p:tag name="NULLSTATE" val="0"/>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YoFemJcwfU6uDSJDSuz5X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lCf6pU6JKEq4.zKFumPYB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vZNg5bIvaEuQTFj7aTITB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t_nyUfXz4E2Zl2q.4eHRL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UNSAMGz7UU2GAqpaNYipu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XN.mWbnGnEOHzL1In6Wp0g"/>
</p:tagLst>
</file>

<file path=ppt/tags/tag2.xml><?xml version="1.0" encoding="utf-8"?>
<p:tagLst xmlns:a="http://schemas.openxmlformats.org/drawingml/2006/main" xmlns:r="http://schemas.openxmlformats.org/officeDocument/2006/relationships" xmlns:p="http://schemas.openxmlformats.org/presentationml/2006/main">
  <p:tag name="NULLSTATE" val="0"/>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5BvNgYz4qEW5o6wSQYOkL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djhfF11TLE.6E3Zwbf.mZ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F5zxgso_hkyBBD8Hg4bTs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c1UmF7QlqUGTIEcN7u0iT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grrz.CEzdESDXqColHgZ5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3FtVeJuvEEy7BCm2256W_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EnRC0uS4hUWiCzYCatN6M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qz4NLeo.DUe3ln9qHGXen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SEam18OJ8kOM5unIFAYBG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Xb9IGAbFkSMWnc1JCN9NA"/>
</p:tagLst>
</file>

<file path=ppt/tags/tag3.xml><?xml version="1.0" encoding="utf-8"?>
<p:tagLst xmlns:a="http://schemas.openxmlformats.org/drawingml/2006/main" xmlns:r="http://schemas.openxmlformats.org/officeDocument/2006/relationships" xmlns:p="http://schemas.openxmlformats.org/presentationml/2006/main">
  <p:tag name="NULLSTATE" val="0"/>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keGAXev7jUOJhZyh9BP92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dgEdzjYJlUmy5DRomSokc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tmebpowGKUytYf5TOthbl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tYlzW5xUnE.vaJlNklJiI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9iDi_JEr1UKx2L38rni53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zfZupCNxfkiF7kDkVwLUA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MWA9OgFEjU20GPpZ3KT8D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OgnS_CpMd066zWBQQ7iDA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fWHnaGZU4kq9VCNmfsaT8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rX_3AopQjkmnC5d1zzituA"/>
</p:tagLst>
</file>

<file path=ppt/tags/tag4.xml><?xml version="1.0" encoding="utf-8"?>
<p:tagLst xmlns:a="http://schemas.openxmlformats.org/drawingml/2006/main" xmlns:r="http://schemas.openxmlformats.org/officeDocument/2006/relationships" xmlns:p="http://schemas.openxmlformats.org/presentationml/2006/main">
  <p:tag name="NULLSTATE" val="0"/>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mZjWQsd6yUGQNyJxFh511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5iw.sOYOUq_LYdIRVuVE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jnMFADvUbkSdu_ZvR3ftw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7PApD8f3zkOqeW4ZTQ2d6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711zdUqqrkud44Qf8mU6Q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AaukRH7pEuKPkRlecRWM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10EMv29vJEWHSFeh1gS76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yWnntMGCk0ef17UlFrqLU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wqW5T5SCe0O36f.QXA7ho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5Z47V5klW02KgOeXpgN55A"/>
</p:tagLst>
</file>

<file path=ppt/tags/tag5.xml><?xml version="1.0" encoding="utf-8"?>
<p:tagLst xmlns:a="http://schemas.openxmlformats.org/drawingml/2006/main" xmlns:r="http://schemas.openxmlformats.org/officeDocument/2006/relationships" xmlns:p="http://schemas.openxmlformats.org/presentationml/2006/main">
  <p:tag name="NULLSTATE" val="0"/>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kJGVHsDym0m1OiytiljS4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8fBlJx9E.ESxd2qi2hkaQ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PKMtlzK8n0aBQIKtRPUKL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MgtQx.Gy_ku57EAJzZuFq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1F1pQaHMEUOpqjcJ24mKd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pZeLeG2sK0SyRK4eSbn.L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W.5eh7_tl0GcfgiIN3eb1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EiHylwHJ8E2dTIN9_46Xn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SDdIBr6CZESOzEVFx1qZp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FT7nA7M5yUuuXrYLTcmNFQ"/>
</p:tagLst>
</file>

<file path=ppt/tags/tag6.xml><?xml version="1.0" encoding="utf-8"?>
<p:tagLst xmlns:a="http://schemas.openxmlformats.org/drawingml/2006/main" xmlns:r="http://schemas.openxmlformats.org/officeDocument/2006/relationships" xmlns:p="http://schemas.openxmlformats.org/presentationml/2006/main">
  <p:tag name="NULLSTATE" val="0"/>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o2o51sDSEOzOBIw9G4qy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FVDT34QLvUSKEV1ccEkPn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mZ.ifex90G8nPFephhkc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ypq6C7q7KkaBDBwYO_mQl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x5lkkHM0xU2SUMDybjiyn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7xSJE2JN.ECedXxjA27F4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jacGpIR6FUmNY1wU_251r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qVRbBCwnekqP2W6JkMp7d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Xb9IGAbFkSMWnc1JCN9N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Xb9IGAbFkSMWnc1JCN9NA"/>
</p:tagLst>
</file>

<file path=ppt/tags/tag7.xml><?xml version="1.0" encoding="utf-8"?>
<p:tagLst xmlns:a="http://schemas.openxmlformats.org/drawingml/2006/main" xmlns:r="http://schemas.openxmlformats.org/officeDocument/2006/relationships" xmlns:p="http://schemas.openxmlformats.org/presentationml/2006/main">
  <p:tag name="NULLSTATE" val="0"/>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8.xml><?xml version="1.0" encoding="utf-8"?>
<p:tagLst xmlns:a="http://schemas.openxmlformats.org/drawingml/2006/main" xmlns:r="http://schemas.openxmlformats.org/officeDocument/2006/relationships" xmlns:p="http://schemas.openxmlformats.org/presentationml/2006/main">
  <p:tag name="NULLSTATE" val="0"/>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YgQ0eMk.UEGW2JsiHFDqD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X1.i9joZG06HkAY.zDPVaQ"/>
</p:tagLst>
</file>

<file path=ppt/tags/tag9.xml><?xml version="1.0" encoding="utf-8"?>
<p:tagLst xmlns:a="http://schemas.openxmlformats.org/drawingml/2006/main" xmlns:r="http://schemas.openxmlformats.org/officeDocument/2006/relationships" xmlns:p="http://schemas.openxmlformats.org/presentationml/2006/main">
  <p:tag name="NULLSTATE"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4279</TotalTime>
  <Words>6610</Words>
  <Application>Microsoft Office PowerPoint</Application>
  <PresentationFormat>On-screen Show (4:3)</PresentationFormat>
  <Paragraphs>815</Paragraphs>
  <Slides>24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1" baseType="lpstr">
      <vt:lpstr>Arial</vt:lpstr>
      <vt:lpstr>Calibri</vt:lpstr>
      <vt:lpstr>Monotype Corsiva</vt:lpstr>
      <vt:lpstr>Tahoma</vt:lpstr>
      <vt:lpstr>Wingdings</vt:lpstr>
      <vt:lpstr>Office Theme</vt:lpstr>
      <vt:lpstr>Chart</vt:lpstr>
      <vt:lpstr>Futbol’da İyi Yönetim Prensipleri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FC Barcelona Vaka Analizi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Galatasaray Spor Kulübü Olağan Genel Kurul Toplantısı</dc:title>
  <dc:creator>Mete Ikiz</dc:creator>
  <cp:lastModifiedBy>Mete İkiz</cp:lastModifiedBy>
  <cp:revision>167</cp:revision>
  <cp:lastPrinted>2017-03-25T05:20:30Z</cp:lastPrinted>
  <dcterms:created xsi:type="dcterms:W3CDTF">2017-03-24T00:51:08Z</dcterms:created>
  <dcterms:modified xsi:type="dcterms:W3CDTF">2026-08-05T08:15:46Z</dcterms:modified>
</cp:coreProperties>
</file>