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heme/themeOverride2.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7.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8.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9.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0.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35" r:id="rId2"/>
    <p:sldId id="508" r:id="rId3"/>
    <p:sldId id="429" r:id="rId4"/>
    <p:sldId id="428" r:id="rId5"/>
    <p:sldId id="430" r:id="rId6"/>
    <p:sldId id="431" r:id="rId7"/>
    <p:sldId id="417" r:id="rId8"/>
    <p:sldId id="424" r:id="rId9"/>
    <p:sldId id="432" r:id="rId10"/>
    <p:sldId id="507" r:id="rId11"/>
    <p:sldId id="433" r:id="rId12"/>
    <p:sldId id="434" r:id="rId13"/>
    <p:sldId id="435" r:id="rId14"/>
    <p:sldId id="436" r:id="rId15"/>
    <p:sldId id="437" r:id="rId16"/>
    <p:sldId id="421" r:id="rId17"/>
    <p:sldId id="420" r:id="rId18"/>
    <p:sldId id="425" r:id="rId19"/>
    <p:sldId id="496" r:id="rId20"/>
    <p:sldId id="495" r:id="rId21"/>
    <p:sldId id="503" r:id="rId22"/>
    <p:sldId id="497" r:id="rId23"/>
    <p:sldId id="499" r:id="rId24"/>
    <p:sldId id="504" r:id="rId25"/>
    <p:sldId id="498" r:id="rId26"/>
    <p:sldId id="500" r:id="rId27"/>
    <p:sldId id="505" r:id="rId28"/>
    <p:sldId id="502" r:id="rId29"/>
    <p:sldId id="506" r:id="rId30"/>
    <p:sldId id="276" r:id="rId31"/>
  </p:sldIdLst>
  <p:sldSz cx="9144000" cy="6858000" type="screen4x3"/>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FFFF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352468-FF34-4554-9C1F-CE3647F9D724}" v="19" dt="2026-10-01T07:57:21.551"/>
    <p1510:client id="{E365ED1C-2FB7-4F34-89EB-7CC8A3FCD83D}" v="47" dt="2026-09-30T16:04:17.0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3" autoAdjust="0"/>
    <p:restoredTop sz="94655" autoAdjust="0"/>
  </p:normalViewPr>
  <p:slideViewPr>
    <p:cSldViewPr>
      <p:cViewPr varScale="1">
        <p:scale>
          <a:sx n="89" d="100"/>
          <a:sy n="89" d="100"/>
        </p:scale>
        <p:origin x="826" y="4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981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te İkiz" userId="0363cc5c3dd680cf" providerId="LiveId" clId="{104BB516-ED38-4ECF-9971-D5A12ED8CAA3}"/>
    <pc:docChg chg="undo redo custSel addSld delSld modSld sldOrd">
      <pc:chgData name="Mete İkiz" userId="0363cc5c3dd680cf" providerId="LiveId" clId="{104BB516-ED38-4ECF-9971-D5A12ED8CAA3}" dt="2026-10-01T08:30:40.144" v="3253" actId="255"/>
      <pc:docMkLst>
        <pc:docMk/>
      </pc:docMkLst>
      <pc:sldChg chg="modSp del mod">
        <pc:chgData name="Mete İkiz" userId="0363cc5c3dd680cf" providerId="LiveId" clId="{104BB516-ED38-4ECF-9971-D5A12ED8CAA3}" dt="2026-10-01T06:16:01.992" v="1203" actId="47"/>
        <pc:sldMkLst>
          <pc:docMk/>
          <pc:sldMk cId="853689285" sldId="257"/>
        </pc:sldMkLst>
        <pc:spChg chg="mod">
          <ac:chgData name="Mete İkiz" userId="0363cc5c3dd680cf" providerId="LiveId" clId="{104BB516-ED38-4ECF-9971-D5A12ED8CAA3}" dt="2026-09-30T16:03:16.269" v="1154" actId="20577"/>
          <ac:spMkLst>
            <pc:docMk/>
            <pc:sldMk cId="853689285" sldId="257"/>
            <ac:spMk id="10" creationId="{00000000-0000-0000-0000-000000000000}"/>
          </ac:spMkLst>
        </pc:spChg>
      </pc:sldChg>
      <pc:sldChg chg="del">
        <pc:chgData name="Mete İkiz" userId="0363cc5c3dd680cf" providerId="LiveId" clId="{104BB516-ED38-4ECF-9971-D5A12ED8CAA3}" dt="2026-10-01T06:18:05.003" v="1315" actId="47"/>
        <pc:sldMkLst>
          <pc:docMk/>
          <pc:sldMk cId="1930575034" sldId="265"/>
        </pc:sldMkLst>
      </pc:sldChg>
      <pc:sldChg chg="modSp add mod">
        <pc:chgData name="Mete İkiz" userId="0363cc5c3dd680cf" providerId="LiveId" clId="{104BB516-ED38-4ECF-9971-D5A12ED8CAA3}" dt="2026-10-01T06:18:51.759" v="1318" actId="255"/>
        <pc:sldMkLst>
          <pc:docMk/>
          <pc:sldMk cId="2693121688" sldId="276"/>
        </pc:sldMkLst>
        <pc:spChg chg="mod">
          <ac:chgData name="Mete İkiz" userId="0363cc5c3dd680cf" providerId="LiveId" clId="{104BB516-ED38-4ECF-9971-D5A12ED8CAA3}" dt="2026-10-01T06:18:51.759" v="1318" actId="255"/>
          <ac:spMkLst>
            <pc:docMk/>
            <pc:sldMk cId="2693121688" sldId="276"/>
            <ac:spMk id="5" creationId="{00000000-0000-0000-0000-000000000000}"/>
          </ac:spMkLst>
        </pc:spChg>
      </pc:sldChg>
      <pc:sldChg chg="addSp delSp modSp add mod">
        <pc:chgData name="Mete İkiz" userId="0363cc5c3dd680cf" providerId="LiveId" clId="{104BB516-ED38-4ECF-9971-D5A12ED8CAA3}" dt="2026-10-01T08:30:40.144" v="3253" actId="255"/>
        <pc:sldMkLst>
          <pc:docMk/>
          <pc:sldMk cId="3166297139" sldId="335"/>
        </pc:sldMkLst>
        <pc:spChg chg="add del mod">
          <ac:chgData name="Mete İkiz" userId="0363cc5c3dd680cf" providerId="LiveId" clId="{104BB516-ED38-4ECF-9971-D5A12ED8CAA3}" dt="2026-10-01T06:17:04.932" v="1305"/>
          <ac:spMkLst>
            <pc:docMk/>
            <pc:sldMk cId="3166297139" sldId="335"/>
            <ac:spMk id="2" creationId="{3CD2C6E1-B4F5-148B-1FE7-1618CC63D31D}"/>
          </ac:spMkLst>
        </pc:spChg>
        <pc:spChg chg="add del mod">
          <ac:chgData name="Mete İkiz" userId="0363cc5c3dd680cf" providerId="LiveId" clId="{104BB516-ED38-4ECF-9971-D5A12ED8CAA3}" dt="2026-10-01T06:17:06.016" v="1308"/>
          <ac:spMkLst>
            <pc:docMk/>
            <pc:sldMk cId="3166297139" sldId="335"/>
            <ac:spMk id="3" creationId="{5327AB1E-8E2F-59EC-0938-7B6149334A30}"/>
          </ac:spMkLst>
        </pc:spChg>
        <pc:spChg chg="mod">
          <ac:chgData name="Mete İkiz" userId="0363cc5c3dd680cf" providerId="LiveId" clId="{104BB516-ED38-4ECF-9971-D5A12ED8CAA3}" dt="2026-10-01T08:30:40.144" v="3253" actId="255"/>
          <ac:spMkLst>
            <pc:docMk/>
            <pc:sldMk cId="3166297139" sldId="335"/>
            <ac:spMk id="4" creationId="{00000000-0000-0000-0000-000000000000}"/>
          </ac:spMkLst>
        </pc:spChg>
        <pc:spChg chg="mod">
          <ac:chgData name="Mete İkiz" userId="0363cc5c3dd680cf" providerId="LiveId" clId="{104BB516-ED38-4ECF-9971-D5A12ED8CAA3}" dt="2026-10-01T07:41:05.622" v="2252" actId="1036"/>
          <ac:spMkLst>
            <pc:docMk/>
            <pc:sldMk cId="3166297139" sldId="335"/>
            <ac:spMk id="5" creationId="{00000000-0000-0000-0000-000000000000}"/>
          </ac:spMkLst>
        </pc:spChg>
        <pc:spChg chg="add del mod">
          <ac:chgData name="Mete İkiz" userId="0363cc5c3dd680cf" providerId="LiveId" clId="{104BB516-ED38-4ECF-9971-D5A12ED8CAA3}" dt="2026-10-01T07:41:17" v="2254"/>
          <ac:spMkLst>
            <pc:docMk/>
            <pc:sldMk cId="3166297139" sldId="335"/>
            <ac:spMk id="6" creationId="{A54B7239-9C4E-CADB-9CD5-B289320664C6}"/>
          </ac:spMkLst>
        </pc:spChg>
      </pc:sldChg>
      <pc:sldChg chg="del">
        <pc:chgData name="Mete İkiz" userId="0363cc5c3dd680cf" providerId="LiveId" clId="{104BB516-ED38-4ECF-9971-D5A12ED8CAA3}" dt="2026-09-30T09:19:51.059" v="1032" actId="47"/>
        <pc:sldMkLst>
          <pc:docMk/>
          <pc:sldMk cId="2930909818" sldId="385"/>
        </pc:sldMkLst>
      </pc:sldChg>
      <pc:sldChg chg="del">
        <pc:chgData name="Mete İkiz" userId="0363cc5c3dd680cf" providerId="LiveId" clId="{104BB516-ED38-4ECF-9971-D5A12ED8CAA3}" dt="2026-09-30T11:12:03.067" v="1145" actId="47"/>
        <pc:sldMkLst>
          <pc:docMk/>
          <pc:sldMk cId="3310173755" sldId="388"/>
        </pc:sldMkLst>
      </pc:sldChg>
      <pc:sldChg chg="del">
        <pc:chgData name="Mete İkiz" userId="0363cc5c3dd680cf" providerId="LiveId" clId="{104BB516-ED38-4ECF-9971-D5A12ED8CAA3}" dt="2026-10-01T06:19:01.958" v="1319" actId="47"/>
        <pc:sldMkLst>
          <pc:docMk/>
          <pc:sldMk cId="3731673998" sldId="390"/>
        </pc:sldMkLst>
      </pc:sldChg>
      <pc:sldChg chg="del">
        <pc:chgData name="Mete İkiz" userId="0363cc5c3dd680cf" providerId="LiveId" clId="{104BB516-ED38-4ECF-9971-D5A12ED8CAA3}" dt="2026-09-30T09:19:46.666" v="1031" actId="47"/>
        <pc:sldMkLst>
          <pc:docMk/>
          <pc:sldMk cId="2825564531" sldId="399"/>
        </pc:sldMkLst>
      </pc:sldChg>
      <pc:sldChg chg="del">
        <pc:chgData name="Mete İkiz" userId="0363cc5c3dd680cf" providerId="LiveId" clId="{104BB516-ED38-4ECF-9971-D5A12ED8CAA3}" dt="2026-09-30T11:12:06.374" v="1146" actId="47"/>
        <pc:sldMkLst>
          <pc:docMk/>
          <pc:sldMk cId="385354292" sldId="400"/>
        </pc:sldMkLst>
      </pc:sldChg>
      <pc:sldChg chg="del">
        <pc:chgData name="Mete İkiz" userId="0363cc5c3dd680cf" providerId="LiveId" clId="{104BB516-ED38-4ECF-9971-D5A12ED8CAA3}" dt="2026-09-30T11:12:08.820" v="1147" actId="47"/>
        <pc:sldMkLst>
          <pc:docMk/>
          <pc:sldMk cId="878987147" sldId="405"/>
        </pc:sldMkLst>
      </pc:sldChg>
      <pc:sldChg chg="del">
        <pc:chgData name="Mete İkiz" userId="0363cc5c3dd680cf" providerId="LiveId" clId="{104BB516-ED38-4ECF-9971-D5A12ED8CAA3}" dt="2026-09-30T11:12:11.093" v="1148" actId="47"/>
        <pc:sldMkLst>
          <pc:docMk/>
          <pc:sldMk cId="2848219703" sldId="406"/>
        </pc:sldMkLst>
      </pc:sldChg>
      <pc:sldChg chg="add del">
        <pc:chgData name="Mete İkiz" userId="0363cc5c3dd680cf" providerId="LiveId" clId="{104BB516-ED38-4ECF-9971-D5A12ED8CAA3}" dt="2026-10-01T07:29:42.385" v="1925" actId="47"/>
        <pc:sldMkLst>
          <pc:docMk/>
          <pc:sldMk cId="2716962661" sldId="407"/>
        </pc:sldMkLst>
      </pc:sldChg>
      <pc:sldChg chg="del">
        <pc:chgData name="Mete İkiz" userId="0363cc5c3dd680cf" providerId="LiveId" clId="{104BB516-ED38-4ECF-9971-D5A12ED8CAA3}" dt="2026-10-01T07:29:43.326" v="1926" actId="47"/>
        <pc:sldMkLst>
          <pc:docMk/>
          <pc:sldMk cId="1835939997" sldId="408"/>
        </pc:sldMkLst>
      </pc:sldChg>
      <pc:sldChg chg="del">
        <pc:chgData name="Mete İkiz" userId="0363cc5c3dd680cf" providerId="LiveId" clId="{104BB516-ED38-4ECF-9971-D5A12ED8CAA3}" dt="2026-09-30T09:20:21.931" v="1033" actId="47"/>
        <pc:sldMkLst>
          <pc:docMk/>
          <pc:sldMk cId="2077705570" sldId="409"/>
        </pc:sldMkLst>
      </pc:sldChg>
      <pc:sldChg chg="del">
        <pc:chgData name="Mete İkiz" userId="0363cc5c3dd680cf" providerId="LiveId" clId="{104BB516-ED38-4ECF-9971-D5A12ED8CAA3}" dt="2026-10-01T07:29:44.205" v="1927" actId="47"/>
        <pc:sldMkLst>
          <pc:docMk/>
          <pc:sldMk cId="3640117171" sldId="410"/>
        </pc:sldMkLst>
      </pc:sldChg>
      <pc:sldChg chg="del">
        <pc:chgData name="Mete İkiz" userId="0363cc5c3dd680cf" providerId="LiveId" clId="{104BB516-ED38-4ECF-9971-D5A12ED8CAA3}" dt="2026-10-01T07:29:51.455" v="1928" actId="47"/>
        <pc:sldMkLst>
          <pc:docMk/>
          <pc:sldMk cId="2997954152" sldId="411"/>
        </pc:sldMkLst>
      </pc:sldChg>
      <pc:sldChg chg="del">
        <pc:chgData name="Mete İkiz" userId="0363cc5c3dd680cf" providerId="LiveId" clId="{104BB516-ED38-4ECF-9971-D5A12ED8CAA3}" dt="2026-10-01T07:29:55.947" v="1929" actId="47"/>
        <pc:sldMkLst>
          <pc:docMk/>
          <pc:sldMk cId="1915854802" sldId="412"/>
        </pc:sldMkLst>
      </pc:sldChg>
      <pc:sldChg chg="del">
        <pc:chgData name="Mete İkiz" userId="0363cc5c3dd680cf" providerId="LiveId" clId="{104BB516-ED38-4ECF-9971-D5A12ED8CAA3}" dt="2026-10-01T07:29:58.941" v="1931" actId="47"/>
        <pc:sldMkLst>
          <pc:docMk/>
          <pc:sldMk cId="591245801" sldId="413"/>
        </pc:sldMkLst>
      </pc:sldChg>
      <pc:sldChg chg="del">
        <pc:chgData name="Mete İkiz" userId="0363cc5c3dd680cf" providerId="LiveId" clId="{104BB516-ED38-4ECF-9971-D5A12ED8CAA3}" dt="2026-10-01T07:30:00.996" v="1932" actId="47"/>
        <pc:sldMkLst>
          <pc:docMk/>
          <pc:sldMk cId="3582859329" sldId="414"/>
        </pc:sldMkLst>
      </pc:sldChg>
      <pc:sldChg chg="add del">
        <pc:chgData name="Mete İkiz" userId="0363cc5c3dd680cf" providerId="LiveId" clId="{104BB516-ED38-4ECF-9971-D5A12ED8CAA3}" dt="2026-10-01T07:30:36.698" v="1935" actId="47"/>
        <pc:sldMkLst>
          <pc:docMk/>
          <pc:sldMk cId="1905610956" sldId="415"/>
        </pc:sldMkLst>
      </pc:sldChg>
      <pc:sldChg chg="add del">
        <pc:chgData name="Mete İkiz" userId="0363cc5c3dd680cf" providerId="LiveId" clId="{104BB516-ED38-4ECF-9971-D5A12ED8CAA3}" dt="2026-10-01T07:31:57.849" v="1955" actId="47"/>
        <pc:sldMkLst>
          <pc:docMk/>
          <pc:sldMk cId="3950856435" sldId="416"/>
        </pc:sldMkLst>
      </pc:sldChg>
      <pc:sldChg chg="del">
        <pc:chgData name="Mete İkiz" userId="0363cc5c3dd680cf" providerId="LiveId" clId="{104BB516-ED38-4ECF-9971-D5A12ED8CAA3}" dt="2026-10-01T07:32:13.569" v="1956" actId="2696"/>
        <pc:sldMkLst>
          <pc:docMk/>
          <pc:sldMk cId="1474346766" sldId="417"/>
        </pc:sldMkLst>
      </pc:sldChg>
      <pc:sldChg chg="modSp add mod">
        <pc:chgData name="Mete İkiz" userId="0363cc5c3dd680cf" providerId="LiveId" clId="{104BB516-ED38-4ECF-9971-D5A12ED8CAA3}" dt="2026-10-01T07:50:37.375" v="2473" actId="255"/>
        <pc:sldMkLst>
          <pc:docMk/>
          <pc:sldMk cId="2617398258" sldId="417"/>
        </pc:sldMkLst>
        <pc:spChg chg="mod">
          <ac:chgData name="Mete İkiz" userId="0363cc5c3dd680cf" providerId="LiveId" clId="{104BB516-ED38-4ECF-9971-D5A12ED8CAA3}" dt="2026-10-01T07:50:37.375" v="2473" actId="255"/>
          <ac:spMkLst>
            <pc:docMk/>
            <pc:sldMk cId="2617398258" sldId="417"/>
            <ac:spMk id="11" creationId="{0EAEA0D8-4B47-FEED-C4AD-B53CFCA81F71}"/>
          </ac:spMkLst>
        </pc:spChg>
      </pc:sldChg>
      <pc:sldChg chg="del">
        <pc:chgData name="Mete İkiz" userId="0363cc5c3dd680cf" providerId="LiveId" clId="{104BB516-ED38-4ECF-9971-D5A12ED8CAA3}" dt="2026-09-30T16:10:18.022" v="1199" actId="47"/>
        <pc:sldMkLst>
          <pc:docMk/>
          <pc:sldMk cId="2519697166" sldId="418"/>
        </pc:sldMkLst>
      </pc:sldChg>
      <pc:sldChg chg="del">
        <pc:chgData name="Mete İkiz" userId="0363cc5c3dd680cf" providerId="LiveId" clId="{104BB516-ED38-4ECF-9971-D5A12ED8CAA3}" dt="2026-09-30T16:10:21.172" v="1201" actId="47"/>
        <pc:sldMkLst>
          <pc:docMk/>
          <pc:sldMk cId="2283139124" sldId="419"/>
        </pc:sldMkLst>
      </pc:sldChg>
      <pc:sldChg chg="del">
        <pc:chgData name="Mete İkiz" userId="0363cc5c3dd680cf" providerId="LiveId" clId="{104BB516-ED38-4ECF-9971-D5A12ED8CAA3}" dt="2026-09-30T11:14:12.647" v="1151" actId="2696"/>
        <pc:sldMkLst>
          <pc:docMk/>
          <pc:sldMk cId="1810239567" sldId="420"/>
        </pc:sldMkLst>
      </pc:sldChg>
      <pc:sldChg chg="modSp add mod">
        <pc:chgData name="Mete İkiz" userId="0363cc5c3dd680cf" providerId="LiveId" clId="{104BB516-ED38-4ECF-9971-D5A12ED8CAA3}" dt="2026-10-01T08:08:34.304" v="3119" actId="20577"/>
        <pc:sldMkLst>
          <pc:docMk/>
          <pc:sldMk cId="1823616297" sldId="420"/>
        </pc:sldMkLst>
        <pc:spChg chg="mod">
          <ac:chgData name="Mete İkiz" userId="0363cc5c3dd680cf" providerId="LiveId" clId="{104BB516-ED38-4ECF-9971-D5A12ED8CAA3}" dt="2026-10-01T08:08:34.304" v="3119" actId="20577"/>
          <ac:spMkLst>
            <pc:docMk/>
            <pc:sldMk cId="1823616297" sldId="420"/>
            <ac:spMk id="4" creationId="{BE0DDCE0-97F4-1915-5D9B-82D6AD181357}"/>
          </ac:spMkLst>
        </pc:spChg>
      </pc:sldChg>
      <pc:sldChg chg="add del">
        <pc:chgData name="Mete İkiz" userId="0363cc5c3dd680cf" providerId="LiveId" clId="{104BB516-ED38-4ECF-9971-D5A12ED8CAA3}" dt="2026-09-30T16:04:05.379" v="1155" actId="2696"/>
        <pc:sldMkLst>
          <pc:docMk/>
          <pc:sldMk cId="4155722321" sldId="420"/>
        </pc:sldMkLst>
      </pc:sldChg>
      <pc:sldChg chg="modSp add mod">
        <pc:chgData name="Mete İkiz" userId="0363cc5c3dd680cf" providerId="LiveId" clId="{104BB516-ED38-4ECF-9971-D5A12ED8CAA3}" dt="2026-10-01T08:08:03.260" v="3116" actId="113"/>
        <pc:sldMkLst>
          <pc:docMk/>
          <pc:sldMk cId="958298857" sldId="421"/>
        </pc:sldMkLst>
        <pc:spChg chg="mod">
          <ac:chgData name="Mete İkiz" userId="0363cc5c3dd680cf" providerId="LiveId" clId="{104BB516-ED38-4ECF-9971-D5A12ED8CAA3}" dt="2026-10-01T08:08:03.260" v="3116" actId="113"/>
          <ac:spMkLst>
            <pc:docMk/>
            <pc:sldMk cId="958298857" sldId="421"/>
            <ac:spMk id="4" creationId="{498B14BE-CA80-613D-D024-2BB945D4FC62}"/>
          </ac:spMkLst>
        </pc:spChg>
      </pc:sldChg>
      <pc:sldChg chg="del">
        <pc:chgData name="Mete İkiz" userId="0363cc5c3dd680cf" providerId="LiveId" clId="{104BB516-ED38-4ECF-9971-D5A12ED8CAA3}" dt="2026-09-30T11:14:12.647" v="1151" actId="2696"/>
        <pc:sldMkLst>
          <pc:docMk/>
          <pc:sldMk cId="1125014933" sldId="421"/>
        </pc:sldMkLst>
      </pc:sldChg>
      <pc:sldChg chg="add del">
        <pc:chgData name="Mete İkiz" userId="0363cc5c3dd680cf" providerId="LiveId" clId="{104BB516-ED38-4ECF-9971-D5A12ED8CAA3}" dt="2026-09-30T16:04:05.379" v="1155" actId="2696"/>
        <pc:sldMkLst>
          <pc:docMk/>
          <pc:sldMk cId="1887470089" sldId="421"/>
        </pc:sldMkLst>
      </pc:sldChg>
      <pc:sldChg chg="del">
        <pc:chgData name="Mete İkiz" userId="0363cc5c3dd680cf" providerId="LiveId" clId="{104BB516-ED38-4ECF-9971-D5A12ED8CAA3}" dt="2026-09-30T09:22:34.847" v="1034" actId="47"/>
        <pc:sldMkLst>
          <pc:docMk/>
          <pc:sldMk cId="416352745" sldId="422"/>
        </pc:sldMkLst>
      </pc:sldChg>
      <pc:sldChg chg="del">
        <pc:chgData name="Mete İkiz" userId="0363cc5c3dd680cf" providerId="LiveId" clId="{104BB516-ED38-4ECF-9971-D5A12ED8CAA3}" dt="2026-09-30T09:22:36.501" v="1035" actId="47"/>
        <pc:sldMkLst>
          <pc:docMk/>
          <pc:sldMk cId="855007640" sldId="423"/>
        </pc:sldMkLst>
      </pc:sldChg>
      <pc:sldChg chg="del">
        <pc:chgData name="Mete İkiz" userId="0363cc5c3dd680cf" providerId="LiveId" clId="{104BB516-ED38-4ECF-9971-D5A12ED8CAA3}" dt="2026-10-01T07:32:13.569" v="1956" actId="2696"/>
        <pc:sldMkLst>
          <pc:docMk/>
          <pc:sldMk cId="359507294" sldId="424"/>
        </pc:sldMkLst>
      </pc:sldChg>
      <pc:sldChg chg="modSp add mod">
        <pc:chgData name="Mete İkiz" userId="0363cc5c3dd680cf" providerId="LiveId" clId="{104BB516-ED38-4ECF-9971-D5A12ED8CAA3}" dt="2026-10-01T07:52:47.108" v="2562" actId="113"/>
        <pc:sldMkLst>
          <pc:docMk/>
          <pc:sldMk cId="2076735377" sldId="424"/>
        </pc:sldMkLst>
        <pc:spChg chg="mod">
          <ac:chgData name="Mete İkiz" userId="0363cc5c3dd680cf" providerId="LiveId" clId="{104BB516-ED38-4ECF-9971-D5A12ED8CAA3}" dt="2026-10-01T07:52:47.108" v="2562" actId="113"/>
          <ac:spMkLst>
            <pc:docMk/>
            <pc:sldMk cId="2076735377" sldId="424"/>
            <ac:spMk id="11" creationId="{79A2E249-EF87-52E3-7D63-49683B6017FB}"/>
          </ac:spMkLst>
        </pc:spChg>
      </pc:sldChg>
      <pc:sldChg chg="del">
        <pc:chgData name="Mete İkiz" userId="0363cc5c3dd680cf" providerId="LiveId" clId="{104BB516-ED38-4ECF-9971-D5A12ED8CAA3}" dt="2026-09-30T11:14:12.647" v="1151" actId="2696"/>
        <pc:sldMkLst>
          <pc:docMk/>
          <pc:sldMk cId="157594382" sldId="425"/>
        </pc:sldMkLst>
      </pc:sldChg>
      <pc:sldChg chg="add del">
        <pc:chgData name="Mete İkiz" userId="0363cc5c3dd680cf" providerId="LiveId" clId="{104BB516-ED38-4ECF-9971-D5A12ED8CAA3}" dt="2026-09-30T16:04:05.379" v="1155" actId="2696"/>
        <pc:sldMkLst>
          <pc:docMk/>
          <pc:sldMk cId="387233997" sldId="425"/>
        </pc:sldMkLst>
      </pc:sldChg>
      <pc:sldChg chg="addSp delSp modSp add mod">
        <pc:chgData name="Mete İkiz" userId="0363cc5c3dd680cf" providerId="LiveId" clId="{104BB516-ED38-4ECF-9971-D5A12ED8CAA3}" dt="2026-10-01T08:11:08.672" v="3170" actId="113"/>
        <pc:sldMkLst>
          <pc:docMk/>
          <pc:sldMk cId="716371265" sldId="425"/>
        </pc:sldMkLst>
        <pc:spChg chg="add del mod">
          <ac:chgData name="Mete İkiz" userId="0363cc5c3dd680cf" providerId="LiveId" clId="{104BB516-ED38-4ECF-9971-D5A12ED8CAA3}" dt="2026-10-01T08:11:08.672" v="3170" actId="113"/>
          <ac:spMkLst>
            <pc:docMk/>
            <pc:sldMk cId="716371265" sldId="425"/>
            <ac:spMk id="4" creationId="{BB48CBDB-236B-76E4-D1D9-30F063B152ED}"/>
          </ac:spMkLst>
        </pc:spChg>
      </pc:sldChg>
      <pc:sldChg chg="del">
        <pc:chgData name="Mete İkiz" userId="0363cc5c3dd680cf" providerId="LiveId" clId="{104BB516-ED38-4ECF-9971-D5A12ED8CAA3}" dt="2026-09-30T16:10:20.166" v="1200" actId="47"/>
        <pc:sldMkLst>
          <pc:docMk/>
          <pc:sldMk cId="3237989729" sldId="426"/>
        </pc:sldMkLst>
      </pc:sldChg>
      <pc:sldChg chg="del">
        <pc:chgData name="Mete İkiz" userId="0363cc5c3dd680cf" providerId="LiveId" clId="{104BB516-ED38-4ECF-9971-D5A12ED8CAA3}" dt="2026-10-01T07:29:57.164" v="1930" actId="47"/>
        <pc:sldMkLst>
          <pc:docMk/>
          <pc:sldMk cId="1281455607" sldId="427"/>
        </pc:sldMkLst>
      </pc:sldChg>
      <pc:sldChg chg="addSp delSp modSp add mod setBg">
        <pc:chgData name="Mete İkiz" userId="0363cc5c3dd680cf" providerId="LiveId" clId="{104BB516-ED38-4ECF-9971-D5A12ED8CAA3}" dt="2026-10-01T07:43:54.121" v="2311" actId="20577"/>
        <pc:sldMkLst>
          <pc:docMk/>
          <pc:sldMk cId="3704539801" sldId="428"/>
        </pc:sldMkLst>
        <pc:spChg chg="del">
          <ac:chgData name="Mete İkiz" userId="0363cc5c3dd680cf" providerId="LiveId" clId="{104BB516-ED38-4ECF-9971-D5A12ED8CAA3}" dt="2026-09-30T07:58:41.658" v="45" actId="478"/>
          <ac:spMkLst>
            <pc:docMk/>
            <pc:sldMk cId="3704539801" sldId="428"/>
            <ac:spMk id="2" creationId="{EBA1C7CD-49B9-52C3-0867-26F84BD4CDB1}"/>
          </ac:spMkLst>
        </pc:spChg>
        <pc:spChg chg="add mod">
          <ac:chgData name="Mete İkiz" userId="0363cc5c3dd680cf" providerId="LiveId" clId="{104BB516-ED38-4ECF-9971-D5A12ED8CAA3}" dt="2026-10-01T07:43:54.121" v="2311" actId="20577"/>
          <ac:spMkLst>
            <pc:docMk/>
            <pc:sldMk cId="3704539801" sldId="428"/>
            <ac:spMk id="5" creationId="{7A7C64F0-7F62-FEFD-49E7-1A03837021E1}"/>
          </ac:spMkLst>
        </pc:spChg>
        <pc:spChg chg="mod">
          <ac:chgData name="Mete İkiz" userId="0363cc5c3dd680cf" providerId="LiveId" clId="{104BB516-ED38-4ECF-9971-D5A12ED8CAA3}" dt="2026-09-30T08:21:13.410" v="248" actId="20577"/>
          <ac:spMkLst>
            <pc:docMk/>
            <pc:sldMk cId="3704539801" sldId="428"/>
            <ac:spMk id="15" creationId="{5F3A07C8-75B1-8A9B-8387-6CACB967E712}"/>
          </ac:spMkLst>
        </pc:spChg>
        <pc:graphicFrameChg chg="add del mod">
          <ac:chgData name="Mete İkiz" userId="0363cc5c3dd680cf" providerId="LiveId" clId="{104BB516-ED38-4ECF-9971-D5A12ED8CAA3}" dt="2026-09-30T08:20:45.758" v="228" actId="478"/>
          <ac:graphicFrameMkLst>
            <pc:docMk/>
            <pc:sldMk cId="3704539801" sldId="428"/>
            <ac:graphicFrameMk id="3" creationId="{DB815CFF-D6C9-DB4F-6974-3704ACA1A9C0}"/>
          </ac:graphicFrameMkLst>
        </pc:graphicFrameChg>
        <pc:graphicFrameChg chg="add mod">
          <ac:chgData name="Mete İkiz" userId="0363cc5c3dd680cf" providerId="LiveId" clId="{104BB516-ED38-4ECF-9971-D5A12ED8CAA3}" dt="2026-10-01T06:59:59.437" v="1490" actId="14100"/>
          <ac:graphicFrameMkLst>
            <pc:docMk/>
            <pc:sldMk cId="3704539801" sldId="428"/>
            <ac:graphicFrameMk id="11" creationId="{38D2F3EA-9620-4C77-EF34-6C9347F88491}"/>
          </ac:graphicFrameMkLst>
        </pc:graphicFrameChg>
        <pc:picChg chg="del">
          <ac:chgData name="Mete İkiz" userId="0363cc5c3dd680cf" providerId="LiveId" clId="{104BB516-ED38-4ECF-9971-D5A12ED8CAA3}" dt="2026-09-30T07:58:37.874" v="44" actId="478"/>
          <ac:picMkLst>
            <pc:docMk/>
            <pc:sldMk cId="3704539801" sldId="428"/>
            <ac:picMk id="16" creationId="{3240E990-9234-717C-354E-EE84DF9895C4}"/>
          </ac:picMkLst>
        </pc:picChg>
      </pc:sldChg>
      <pc:sldChg chg="modSp add mod ord">
        <pc:chgData name="Mete İkiz" userId="0363cc5c3dd680cf" providerId="LiveId" clId="{104BB516-ED38-4ECF-9971-D5A12ED8CAA3}" dt="2026-10-01T07:43:20.019" v="2308" actId="20577"/>
        <pc:sldMkLst>
          <pc:docMk/>
          <pc:sldMk cId="3965639544" sldId="429"/>
        </pc:sldMkLst>
        <pc:spChg chg="mod">
          <ac:chgData name="Mete İkiz" userId="0363cc5c3dd680cf" providerId="LiveId" clId="{104BB516-ED38-4ECF-9971-D5A12ED8CAA3}" dt="2026-10-01T07:43:20.019" v="2308" actId="20577"/>
          <ac:spMkLst>
            <pc:docMk/>
            <pc:sldMk cId="3965639544" sldId="429"/>
            <ac:spMk id="5" creationId="{03F5A8CD-0B04-350D-675C-37158C87F7E5}"/>
          </ac:spMkLst>
        </pc:spChg>
        <pc:graphicFrameChg chg="mod">
          <ac:chgData name="Mete İkiz" userId="0363cc5c3dd680cf" providerId="LiveId" clId="{104BB516-ED38-4ECF-9971-D5A12ED8CAA3}" dt="2026-10-01T07:41:53.332" v="2261" actId="14100"/>
          <ac:graphicFrameMkLst>
            <pc:docMk/>
            <pc:sldMk cId="3965639544" sldId="429"/>
            <ac:graphicFrameMk id="3" creationId="{2DF3948C-681A-47C6-A976-458929B909B5}"/>
          </ac:graphicFrameMkLst>
        </pc:graphicFrameChg>
      </pc:sldChg>
      <pc:sldChg chg="addSp delSp modSp add mod setBg">
        <pc:chgData name="Mete İkiz" userId="0363cc5c3dd680cf" providerId="LiveId" clId="{104BB516-ED38-4ECF-9971-D5A12ED8CAA3}" dt="2026-10-01T07:45:20.401" v="2333" actId="20577"/>
        <pc:sldMkLst>
          <pc:docMk/>
          <pc:sldMk cId="345842874" sldId="430"/>
        </pc:sldMkLst>
        <pc:spChg chg="mod">
          <ac:chgData name="Mete İkiz" userId="0363cc5c3dd680cf" providerId="LiveId" clId="{104BB516-ED38-4ECF-9971-D5A12ED8CAA3}" dt="2026-10-01T07:45:20.401" v="2333" actId="20577"/>
          <ac:spMkLst>
            <pc:docMk/>
            <pc:sldMk cId="345842874" sldId="430"/>
            <ac:spMk id="5" creationId="{98AF5531-5492-9018-C615-43BAB0B05929}"/>
          </ac:spMkLst>
        </pc:spChg>
        <pc:spChg chg="mod">
          <ac:chgData name="Mete İkiz" userId="0363cc5c3dd680cf" providerId="LiveId" clId="{104BB516-ED38-4ECF-9971-D5A12ED8CAA3}" dt="2026-10-01T07:44:16.728" v="2316" actId="1035"/>
          <ac:spMkLst>
            <pc:docMk/>
            <pc:sldMk cId="345842874" sldId="430"/>
            <ac:spMk id="7" creationId="{CDBCCA68-535A-19D6-C9A7-6E80383FE037}"/>
          </ac:spMkLst>
        </pc:spChg>
        <pc:spChg chg="mod">
          <ac:chgData name="Mete İkiz" userId="0363cc5c3dd680cf" providerId="LiveId" clId="{104BB516-ED38-4ECF-9971-D5A12ED8CAA3}" dt="2026-09-30T08:23:54.203" v="349" actId="20577"/>
          <ac:spMkLst>
            <pc:docMk/>
            <pc:sldMk cId="345842874" sldId="430"/>
            <ac:spMk id="15" creationId="{3263D3FE-7082-D446-DF35-2AA238C925F1}"/>
          </ac:spMkLst>
        </pc:spChg>
        <pc:graphicFrameChg chg="add del mod">
          <ac:chgData name="Mete İkiz" userId="0363cc5c3dd680cf" providerId="LiveId" clId="{104BB516-ED38-4ECF-9971-D5A12ED8CAA3}" dt="2026-10-01T07:44:28.670" v="2317" actId="478"/>
          <ac:graphicFrameMkLst>
            <pc:docMk/>
            <pc:sldMk cId="345842874" sldId="430"/>
            <ac:graphicFrameMk id="2" creationId="{F7291B47-B4B7-67F9-9BBE-E3BCF03E97D9}"/>
          </ac:graphicFrameMkLst>
        </pc:graphicFrameChg>
        <pc:graphicFrameChg chg="add mod">
          <ac:chgData name="Mete İkiz" userId="0363cc5c3dd680cf" providerId="LiveId" clId="{104BB516-ED38-4ECF-9971-D5A12ED8CAA3}" dt="2026-10-01T07:45:03.888" v="2323" actId="14100"/>
          <ac:graphicFrameMkLst>
            <pc:docMk/>
            <pc:sldMk cId="345842874" sldId="430"/>
            <ac:graphicFrameMk id="3" creationId="{F7291B47-B4B7-67F9-9BBE-E3BCF03E97D9}"/>
          </ac:graphicFrameMkLst>
        </pc:graphicFrameChg>
        <pc:graphicFrameChg chg="del">
          <ac:chgData name="Mete İkiz" userId="0363cc5c3dd680cf" providerId="LiveId" clId="{104BB516-ED38-4ECF-9971-D5A12ED8CAA3}" dt="2026-09-30T08:23:59.963" v="350" actId="478"/>
          <ac:graphicFrameMkLst>
            <pc:docMk/>
            <pc:sldMk cId="345842874" sldId="430"/>
            <ac:graphicFrameMk id="11" creationId="{4C1B7887-4BAB-7C3E-45CF-91DCE65C6C82}"/>
          </ac:graphicFrameMkLst>
        </pc:graphicFrameChg>
      </pc:sldChg>
      <pc:sldChg chg="addSp delSp modSp add mod">
        <pc:chgData name="Mete İkiz" userId="0363cc5c3dd680cf" providerId="LiveId" clId="{104BB516-ED38-4ECF-9971-D5A12ED8CAA3}" dt="2026-10-01T07:48:03.026" v="2387" actId="20577"/>
        <pc:sldMkLst>
          <pc:docMk/>
          <pc:sldMk cId="2254616330" sldId="431"/>
        </pc:sldMkLst>
        <pc:spChg chg="mod">
          <ac:chgData name="Mete İkiz" userId="0363cc5c3dd680cf" providerId="LiveId" clId="{104BB516-ED38-4ECF-9971-D5A12ED8CAA3}" dt="2026-10-01T07:48:03.026" v="2387" actId="20577"/>
          <ac:spMkLst>
            <pc:docMk/>
            <pc:sldMk cId="2254616330" sldId="431"/>
            <ac:spMk id="5" creationId="{28EB1734-1868-9966-0DF9-57AE675AD1D0}"/>
          </ac:spMkLst>
        </pc:spChg>
        <pc:spChg chg="mod">
          <ac:chgData name="Mete İkiz" userId="0363cc5c3dd680cf" providerId="LiveId" clId="{104BB516-ED38-4ECF-9971-D5A12ED8CAA3}" dt="2026-09-30T08:26:55.008" v="381" actId="20577"/>
          <ac:spMkLst>
            <pc:docMk/>
            <pc:sldMk cId="2254616330" sldId="431"/>
            <ac:spMk id="15" creationId="{FB507F71-90E7-A5FB-3109-1C5D55CA7E21}"/>
          </ac:spMkLst>
        </pc:spChg>
        <pc:graphicFrameChg chg="del">
          <ac:chgData name="Mete İkiz" userId="0363cc5c3dd680cf" providerId="LiveId" clId="{104BB516-ED38-4ECF-9971-D5A12ED8CAA3}" dt="2026-09-30T08:27:00.923" v="382" actId="478"/>
          <ac:graphicFrameMkLst>
            <pc:docMk/>
            <pc:sldMk cId="2254616330" sldId="431"/>
            <ac:graphicFrameMk id="2" creationId="{746AE4D6-B5BD-9BAB-28EB-2DDDAF4AAC5A}"/>
          </ac:graphicFrameMkLst>
        </pc:graphicFrameChg>
        <pc:graphicFrameChg chg="add mod">
          <ac:chgData name="Mete İkiz" userId="0363cc5c3dd680cf" providerId="LiveId" clId="{104BB516-ED38-4ECF-9971-D5A12ED8CAA3}" dt="2026-09-30T08:36:58.258" v="397" actId="14100"/>
          <ac:graphicFrameMkLst>
            <pc:docMk/>
            <pc:sldMk cId="2254616330" sldId="431"/>
            <ac:graphicFrameMk id="3" creationId="{808506BB-2CB1-9C47-FB25-CA07286BDEC6}"/>
          </ac:graphicFrameMkLst>
        </pc:graphicFrameChg>
      </pc:sldChg>
      <pc:sldChg chg="add del">
        <pc:chgData name="Mete İkiz" userId="0363cc5c3dd680cf" providerId="LiveId" clId="{104BB516-ED38-4ECF-9971-D5A12ED8CAA3}" dt="2026-09-30T08:35:34.184" v="390" actId="47"/>
        <pc:sldMkLst>
          <pc:docMk/>
          <pc:sldMk cId="967911479" sldId="432"/>
        </pc:sldMkLst>
      </pc:sldChg>
      <pc:sldChg chg="addSp delSp modSp add mod">
        <pc:chgData name="Mete İkiz" userId="0363cc5c3dd680cf" providerId="LiveId" clId="{104BB516-ED38-4ECF-9971-D5A12ED8CAA3}" dt="2026-10-01T07:03:19.519" v="1533" actId="1036"/>
        <pc:sldMkLst>
          <pc:docMk/>
          <pc:sldMk cId="1197074850" sldId="432"/>
        </pc:sldMkLst>
        <pc:spChg chg="mod">
          <ac:chgData name="Mete İkiz" userId="0363cc5c3dd680cf" providerId="LiveId" clId="{104BB516-ED38-4ECF-9971-D5A12ED8CAA3}" dt="2026-10-01T07:03:14.423" v="1529" actId="1036"/>
          <ac:spMkLst>
            <pc:docMk/>
            <pc:sldMk cId="1197074850" sldId="432"/>
            <ac:spMk id="5" creationId="{F84E0A6F-EFDC-7F3B-A0A0-73C0D79E4004}"/>
          </ac:spMkLst>
        </pc:spChg>
        <pc:spChg chg="mod">
          <ac:chgData name="Mete İkiz" userId="0363cc5c3dd680cf" providerId="LiveId" clId="{104BB516-ED38-4ECF-9971-D5A12ED8CAA3}" dt="2026-09-30T08:38:12.774" v="422" actId="27636"/>
          <ac:spMkLst>
            <pc:docMk/>
            <pc:sldMk cId="1197074850" sldId="432"/>
            <ac:spMk id="15" creationId="{08F256A5-9CC3-70C7-63FC-DE681CFC7D8B}"/>
          </ac:spMkLst>
        </pc:spChg>
        <pc:graphicFrameChg chg="add del mod">
          <ac:chgData name="Mete İkiz" userId="0363cc5c3dd680cf" providerId="LiveId" clId="{104BB516-ED38-4ECF-9971-D5A12ED8CAA3}" dt="2026-10-01T06:29:44.126" v="1361" actId="478"/>
          <ac:graphicFrameMkLst>
            <pc:docMk/>
            <pc:sldMk cId="1197074850" sldId="432"/>
            <ac:graphicFrameMk id="2" creationId="{54D4F30B-753B-F326-EBE6-A4777D4769E0}"/>
          </ac:graphicFrameMkLst>
        </pc:graphicFrameChg>
        <pc:graphicFrameChg chg="del">
          <ac:chgData name="Mete İkiz" userId="0363cc5c3dd680cf" providerId="LiveId" clId="{104BB516-ED38-4ECF-9971-D5A12ED8CAA3}" dt="2026-09-30T08:41:23.606" v="423" actId="478"/>
          <ac:graphicFrameMkLst>
            <pc:docMk/>
            <pc:sldMk cId="1197074850" sldId="432"/>
            <ac:graphicFrameMk id="3" creationId="{01B75A46-0DEA-067F-0351-5211079FE6A4}"/>
          </ac:graphicFrameMkLst>
        </pc:graphicFrameChg>
        <pc:graphicFrameChg chg="add mod">
          <ac:chgData name="Mete İkiz" userId="0363cc5c3dd680cf" providerId="LiveId" clId="{104BB516-ED38-4ECF-9971-D5A12ED8CAA3}" dt="2026-10-01T07:03:19.519" v="1533" actId="1036"/>
          <ac:graphicFrameMkLst>
            <pc:docMk/>
            <pc:sldMk cId="1197074850" sldId="432"/>
            <ac:graphicFrameMk id="3" creationId="{54D4F30B-753B-F326-EBE6-A4777D4769E0}"/>
          </ac:graphicFrameMkLst>
        </pc:graphicFrameChg>
        <pc:picChg chg="add del">
          <ac:chgData name="Mete İkiz" userId="0363cc5c3dd680cf" providerId="LiveId" clId="{104BB516-ED38-4ECF-9971-D5A12ED8CAA3}" dt="2026-09-30T08:43:51.955" v="431" actId="22"/>
          <ac:picMkLst>
            <pc:docMk/>
            <pc:sldMk cId="1197074850" sldId="432"/>
            <ac:picMk id="11" creationId="{264A969C-9598-80FA-E91E-F58CAF97C922}"/>
          </ac:picMkLst>
        </pc:picChg>
      </pc:sldChg>
      <pc:sldChg chg="addSp delSp modSp add mod">
        <pc:chgData name="Mete İkiz" userId="0363cc5c3dd680cf" providerId="LiveId" clId="{104BB516-ED38-4ECF-9971-D5A12ED8CAA3}" dt="2026-10-01T07:55:30.747" v="2645" actId="207"/>
        <pc:sldMkLst>
          <pc:docMk/>
          <pc:sldMk cId="437450319" sldId="433"/>
        </pc:sldMkLst>
        <pc:spChg chg="mod">
          <ac:chgData name="Mete İkiz" userId="0363cc5c3dd680cf" providerId="LiveId" clId="{104BB516-ED38-4ECF-9971-D5A12ED8CAA3}" dt="2026-10-01T07:55:30.747" v="2645" actId="207"/>
          <ac:spMkLst>
            <pc:docMk/>
            <pc:sldMk cId="437450319" sldId="433"/>
            <ac:spMk id="5" creationId="{64153978-7347-6327-A8AB-9AEB933430C4}"/>
          </ac:spMkLst>
        </pc:spChg>
        <pc:spChg chg="mod">
          <ac:chgData name="Mete İkiz" userId="0363cc5c3dd680cf" providerId="LiveId" clId="{104BB516-ED38-4ECF-9971-D5A12ED8CAA3}" dt="2026-09-30T08:46:50.224" v="504" actId="27636"/>
          <ac:spMkLst>
            <pc:docMk/>
            <pc:sldMk cId="437450319" sldId="433"/>
            <ac:spMk id="15" creationId="{9D8DBFFA-4C9C-62A9-BC61-F96FD1971302}"/>
          </ac:spMkLst>
        </pc:spChg>
        <pc:graphicFrameChg chg="del">
          <ac:chgData name="Mete İkiz" userId="0363cc5c3dd680cf" providerId="LiveId" clId="{104BB516-ED38-4ECF-9971-D5A12ED8CAA3}" dt="2026-09-30T08:46:59.141" v="505" actId="478"/>
          <ac:graphicFrameMkLst>
            <pc:docMk/>
            <pc:sldMk cId="437450319" sldId="433"/>
            <ac:graphicFrameMk id="2" creationId="{91630B44-7A79-072F-D0E2-9A0AD1C35E73}"/>
          </ac:graphicFrameMkLst>
        </pc:graphicFrameChg>
        <pc:graphicFrameChg chg="add mod">
          <ac:chgData name="Mete İkiz" userId="0363cc5c3dd680cf" providerId="LiveId" clId="{104BB516-ED38-4ECF-9971-D5A12ED8CAA3}" dt="2026-09-30T08:48:48.576" v="530" actId="14100"/>
          <ac:graphicFrameMkLst>
            <pc:docMk/>
            <pc:sldMk cId="437450319" sldId="433"/>
            <ac:graphicFrameMk id="3" creationId="{231BE2BA-BF23-0719-A7C9-CFE140B154EA}"/>
          </ac:graphicFrameMkLst>
        </pc:graphicFrameChg>
      </pc:sldChg>
      <pc:sldChg chg="delSp add del mod">
        <pc:chgData name="Mete İkiz" userId="0363cc5c3dd680cf" providerId="LiveId" clId="{104BB516-ED38-4ECF-9971-D5A12ED8CAA3}" dt="2026-09-30T08:35:33.240" v="389" actId="47"/>
        <pc:sldMkLst>
          <pc:docMk/>
          <pc:sldMk cId="2225661928" sldId="433"/>
        </pc:sldMkLst>
        <pc:graphicFrameChg chg="del">
          <ac:chgData name="Mete İkiz" userId="0363cc5c3dd680cf" providerId="LiveId" clId="{104BB516-ED38-4ECF-9971-D5A12ED8CAA3}" dt="2026-09-30T08:34:10.698" v="387" actId="478"/>
          <ac:graphicFrameMkLst>
            <pc:docMk/>
            <pc:sldMk cId="2225661928" sldId="433"/>
            <ac:graphicFrameMk id="2" creationId="{C0B758FA-6F91-19FC-EC30-499976C2427F}"/>
          </ac:graphicFrameMkLst>
        </pc:graphicFrameChg>
      </pc:sldChg>
      <pc:sldChg chg="addSp delSp modSp add mod">
        <pc:chgData name="Mete İkiz" userId="0363cc5c3dd680cf" providerId="LiveId" clId="{104BB516-ED38-4ECF-9971-D5A12ED8CAA3}" dt="2026-10-01T07:06:13.833" v="1563" actId="255"/>
        <pc:sldMkLst>
          <pc:docMk/>
          <pc:sldMk cId="934558355" sldId="434"/>
        </pc:sldMkLst>
        <pc:spChg chg="mod">
          <ac:chgData name="Mete İkiz" userId="0363cc5c3dd680cf" providerId="LiveId" clId="{104BB516-ED38-4ECF-9971-D5A12ED8CAA3}" dt="2026-09-30T08:51:19.038" v="561" actId="1036"/>
          <ac:spMkLst>
            <pc:docMk/>
            <pc:sldMk cId="934558355" sldId="434"/>
            <ac:spMk id="5" creationId="{11AE92AD-F5E9-D8EA-4EC6-4F2E12D93034}"/>
          </ac:spMkLst>
        </pc:spChg>
        <pc:spChg chg="mod">
          <ac:chgData name="Mete İkiz" userId="0363cc5c3dd680cf" providerId="LiveId" clId="{104BB516-ED38-4ECF-9971-D5A12ED8CAA3}" dt="2026-09-30T08:49:41.920" v="541" actId="27636"/>
          <ac:spMkLst>
            <pc:docMk/>
            <pc:sldMk cId="934558355" sldId="434"/>
            <ac:spMk id="15" creationId="{B5698368-E228-638C-DB78-ADE405EFD3B1}"/>
          </ac:spMkLst>
        </pc:spChg>
        <pc:graphicFrameChg chg="add mod">
          <ac:chgData name="Mete İkiz" userId="0363cc5c3dd680cf" providerId="LiveId" clId="{104BB516-ED38-4ECF-9971-D5A12ED8CAA3}" dt="2026-10-01T07:06:13.833" v="1563" actId="255"/>
          <ac:graphicFrameMkLst>
            <pc:docMk/>
            <pc:sldMk cId="934558355" sldId="434"/>
            <ac:graphicFrameMk id="2" creationId="{C2DFD612-044C-1C19-CB56-EDEB03F02E9E}"/>
          </ac:graphicFrameMkLst>
        </pc:graphicFrameChg>
        <pc:graphicFrameChg chg="del">
          <ac:chgData name="Mete İkiz" userId="0363cc5c3dd680cf" providerId="LiveId" clId="{104BB516-ED38-4ECF-9971-D5A12ED8CAA3}" dt="2026-09-30T08:49:48.104" v="542" actId="478"/>
          <ac:graphicFrameMkLst>
            <pc:docMk/>
            <pc:sldMk cId="934558355" sldId="434"/>
            <ac:graphicFrameMk id="3" creationId="{932A34E3-1A2B-C37D-0AED-77FC1A4B90AE}"/>
          </ac:graphicFrameMkLst>
        </pc:graphicFrameChg>
      </pc:sldChg>
      <pc:sldChg chg="addSp delSp modSp add mod">
        <pc:chgData name="Mete İkiz" userId="0363cc5c3dd680cf" providerId="LiveId" clId="{104BB516-ED38-4ECF-9971-D5A12ED8CAA3}" dt="2026-10-01T07:57:48.898" v="2667"/>
        <pc:sldMkLst>
          <pc:docMk/>
          <pc:sldMk cId="308132835" sldId="435"/>
        </pc:sldMkLst>
        <pc:spChg chg="add del mod">
          <ac:chgData name="Mete İkiz" userId="0363cc5c3dd680cf" providerId="LiveId" clId="{104BB516-ED38-4ECF-9971-D5A12ED8CAA3}" dt="2026-10-01T07:57:48.898" v="2667"/>
          <ac:spMkLst>
            <pc:docMk/>
            <pc:sldMk cId="308132835" sldId="435"/>
            <ac:spMk id="3" creationId="{F1636CB4-D2AA-A7CE-834A-91EBB4C56851}"/>
          </ac:spMkLst>
        </pc:spChg>
        <pc:spChg chg="mod">
          <ac:chgData name="Mete İkiz" userId="0363cc5c3dd680cf" providerId="LiveId" clId="{104BB516-ED38-4ECF-9971-D5A12ED8CAA3}" dt="2026-10-01T07:57:40.634" v="2665" actId="20577"/>
          <ac:spMkLst>
            <pc:docMk/>
            <pc:sldMk cId="308132835" sldId="435"/>
            <ac:spMk id="5" creationId="{E044187C-7173-93DF-7786-E524D8684899}"/>
          </ac:spMkLst>
        </pc:spChg>
        <pc:spChg chg="mod">
          <ac:chgData name="Mete İkiz" userId="0363cc5c3dd680cf" providerId="LiveId" clId="{104BB516-ED38-4ECF-9971-D5A12ED8CAA3}" dt="2026-09-30T08:51:49.006" v="585" actId="27636"/>
          <ac:spMkLst>
            <pc:docMk/>
            <pc:sldMk cId="308132835" sldId="435"/>
            <ac:spMk id="15" creationId="{DD01166D-0D5C-D899-7869-A0BC388033DB}"/>
          </ac:spMkLst>
        </pc:spChg>
        <pc:graphicFrameChg chg="add mod">
          <ac:chgData name="Mete İkiz" userId="0363cc5c3dd680cf" providerId="LiveId" clId="{104BB516-ED38-4ECF-9971-D5A12ED8CAA3}" dt="2026-09-30T08:53:45.753" v="602" actId="14100"/>
          <ac:graphicFrameMkLst>
            <pc:docMk/>
            <pc:sldMk cId="308132835" sldId="435"/>
            <ac:graphicFrameMk id="2" creationId="{5668E84D-51DE-53D0-7901-898B3155F084}"/>
          </ac:graphicFrameMkLst>
        </pc:graphicFrameChg>
        <pc:graphicFrameChg chg="del">
          <ac:chgData name="Mete İkiz" userId="0363cc5c3dd680cf" providerId="LiveId" clId="{104BB516-ED38-4ECF-9971-D5A12ED8CAA3}" dt="2026-09-30T08:51:53.710" v="586" actId="478"/>
          <ac:graphicFrameMkLst>
            <pc:docMk/>
            <pc:sldMk cId="308132835" sldId="435"/>
            <ac:graphicFrameMk id="3" creationId="{185E4B14-0660-167C-FBE0-AE33DD6A835F}"/>
          </ac:graphicFrameMkLst>
        </pc:graphicFrameChg>
        <pc:graphicFrameChg chg="add del mod">
          <ac:chgData name="Mete İkiz" userId="0363cc5c3dd680cf" providerId="LiveId" clId="{104BB516-ED38-4ECF-9971-D5A12ED8CAA3}" dt="2026-09-30T08:52:51.476" v="597" actId="478"/>
          <ac:graphicFrameMkLst>
            <pc:docMk/>
            <pc:sldMk cId="308132835" sldId="435"/>
            <ac:graphicFrameMk id="4" creationId="{5668E84D-51DE-53D0-7901-898B3155F084}"/>
          </ac:graphicFrameMkLst>
        </pc:graphicFrameChg>
      </pc:sldChg>
      <pc:sldChg chg="addSp delSp modSp add mod">
        <pc:chgData name="Mete İkiz" userId="0363cc5c3dd680cf" providerId="LiveId" clId="{104BB516-ED38-4ECF-9971-D5A12ED8CAA3}" dt="2026-10-01T07:58:01.847" v="2668" actId="6549"/>
        <pc:sldMkLst>
          <pc:docMk/>
          <pc:sldMk cId="2596905330" sldId="436"/>
        </pc:sldMkLst>
        <pc:spChg chg="mod">
          <ac:chgData name="Mete İkiz" userId="0363cc5c3dd680cf" providerId="LiveId" clId="{104BB516-ED38-4ECF-9971-D5A12ED8CAA3}" dt="2026-10-01T07:58:01.847" v="2668" actId="6549"/>
          <ac:spMkLst>
            <pc:docMk/>
            <pc:sldMk cId="2596905330" sldId="436"/>
            <ac:spMk id="5" creationId="{4098D4DE-56B1-4E00-5239-C649C47C7E54}"/>
          </ac:spMkLst>
        </pc:spChg>
        <pc:spChg chg="mod">
          <ac:chgData name="Mete İkiz" userId="0363cc5c3dd680cf" providerId="LiveId" clId="{104BB516-ED38-4ECF-9971-D5A12ED8CAA3}" dt="2026-09-30T08:55:19.721" v="644" actId="20577"/>
          <ac:spMkLst>
            <pc:docMk/>
            <pc:sldMk cId="2596905330" sldId="436"/>
            <ac:spMk id="15" creationId="{D5D779E1-F3A0-1B95-EFB2-1847B74BDC07}"/>
          </ac:spMkLst>
        </pc:spChg>
        <pc:graphicFrameChg chg="del">
          <ac:chgData name="Mete İkiz" userId="0363cc5c3dd680cf" providerId="LiveId" clId="{104BB516-ED38-4ECF-9971-D5A12ED8CAA3}" dt="2026-09-30T08:55:05.840" v="620" actId="478"/>
          <ac:graphicFrameMkLst>
            <pc:docMk/>
            <pc:sldMk cId="2596905330" sldId="436"/>
            <ac:graphicFrameMk id="2" creationId="{E3A690FF-27B5-5F90-3016-B01D60BE6F7A}"/>
          </ac:graphicFrameMkLst>
        </pc:graphicFrameChg>
        <pc:graphicFrameChg chg="add mod">
          <ac:chgData name="Mete İkiz" userId="0363cc5c3dd680cf" providerId="LiveId" clId="{104BB516-ED38-4ECF-9971-D5A12ED8CAA3}" dt="2026-09-30T08:57:44.906" v="693" actId="14100"/>
          <ac:graphicFrameMkLst>
            <pc:docMk/>
            <pc:sldMk cId="2596905330" sldId="436"/>
            <ac:graphicFrameMk id="3" creationId="{21E9FDBC-4EF6-1254-438B-C9127EF30B5F}"/>
          </ac:graphicFrameMkLst>
        </pc:graphicFrameChg>
      </pc:sldChg>
      <pc:sldChg chg="delSp modSp add mod">
        <pc:chgData name="Mete İkiz" userId="0363cc5c3dd680cf" providerId="LiveId" clId="{104BB516-ED38-4ECF-9971-D5A12ED8CAA3}" dt="2026-10-01T08:07:01.641" v="3110" actId="20577"/>
        <pc:sldMkLst>
          <pc:docMk/>
          <pc:sldMk cId="1332085275" sldId="437"/>
        </pc:sldMkLst>
        <pc:spChg chg="mod">
          <ac:chgData name="Mete İkiz" userId="0363cc5c3dd680cf" providerId="LiveId" clId="{104BB516-ED38-4ECF-9971-D5A12ED8CAA3}" dt="2026-10-01T08:07:01.641" v="3110" actId="20577"/>
          <ac:spMkLst>
            <pc:docMk/>
            <pc:sldMk cId="1332085275" sldId="437"/>
            <ac:spMk id="5" creationId="{54B64F70-3590-47BC-2D2C-2EB8728160F8}"/>
          </ac:spMkLst>
        </pc:spChg>
        <pc:spChg chg="mod">
          <ac:chgData name="Mete İkiz" userId="0363cc5c3dd680cf" providerId="LiveId" clId="{104BB516-ED38-4ECF-9971-D5A12ED8CAA3}" dt="2026-10-01T08:05:48.239" v="3024" actId="14100"/>
          <ac:spMkLst>
            <pc:docMk/>
            <pc:sldMk cId="1332085275" sldId="437"/>
            <ac:spMk id="6" creationId="{C4FC0E43-655D-C7A1-563A-DD616EDE1AA7}"/>
          </ac:spMkLst>
        </pc:spChg>
        <pc:spChg chg="mod">
          <ac:chgData name="Mete İkiz" userId="0363cc5c3dd680cf" providerId="LiveId" clId="{104BB516-ED38-4ECF-9971-D5A12ED8CAA3}" dt="2026-09-30T08:58:10.613" v="713" actId="20577"/>
          <ac:spMkLst>
            <pc:docMk/>
            <pc:sldMk cId="1332085275" sldId="437"/>
            <ac:spMk id="15" creationId="{A5BAA576-F79B-AA31-D549-2504AD6ABF64}"/>
          </ac:spMkLst>
        </pc:spChg>
        <pc:graphicFrameChg chg="del">
          <ac:chgData name="Mete İkiz" userId="0363cc5c3dd680cf" providerId="LiveId" clId="{104BB516-ED38-4ECF-9971-D5A12ED8CAA3}" dt="2026-09-30T08:58:18.253" v="714" actId="478"/>
          <ac:graphicFrameMkLst>
            <pc:docMk/>
            <pc:sldMk cId="1332085275" sldId="437"/>
            <ac:graphicFrameMk id="2" creationId="{66164F31-559F-8F9A-A801-73FBF36F5E37}"/>
          </ac:graphicFrameMkLst>
        </pc:graphicFrameChg>
      </pc:sldChg>
      <pc:sldChg chg="modSp add mod">
        <pc:chgData name="Mete İkiz" userId="0363cc5c3dd680cf" providerId="LiveId" clId="{104BB516-ED38-4ECF-9971-D5A12ED8CAA3}" dt="2026-10-01T08:15:34.832" v="3252" actId="1035"/>
        <pc:sldMkLst>
          <pc:docMk/>
          <pc:sldMk cId="3395233727" sldId="495"/>
        </pc:sldMkLst>
        <pc:spChg chg="mod">
          <ac:chgData name="Mete İkiz" userId="0363cc5c3dd680cf" providerId="LiveId" clId="{104BB516-ED38-4ECF-9971-D5A12ED8CAA3}" dt="2026-10-01T07:17:35.570" v="1728" actId="20577"/>
          <ac:spMkLst>
            <pc:docMk/>
            <pc:sldMk cId="3395233727" sldId="495"/>
            <ac:spMk id="3" creationId="{12D3A5A0-E5DA-4891-408A-05F80D058A64}"/>
          </ac:spMkLst>
        </pc:spChg>
        <pc:spChg chg="mod">
          <ac:chgData name="Mete İkiz" userId="0363cc5c3dd680cf" providerId="LiveId" clId="{104BB516-ED38-4ECF-9971-D5A12ED8CAA3}" dt="2026-09-30T11:00:34.536" v="1046" actId="14100"/>
          <ac:spMkLst>
            <pc:docMk/>
            <pc:sldMk cId="3395233727" sldId="495"/>
            <ac:spMk id="6" creationId="{2838CA90-5D35-52F9-457F-D584ADAAA749}"/>
          </ac:spMkLst>
        </pc:spChg>
        <pc:spChg chg="mod">
          <ac:chgData name="Mete İkiz" userId="0363cc5c3dd680cf" providerId="LiveId" clId="{104BB516-ED38-4ECF-9971-D5A12ED8CAA3}" dt="2026-10-01T08:15:34.832" v="3252" actId="1035"/>
          <ac:spMkLst>
            <pc:docMk/>
            <pc:sldMk cId="3395233727" sldId="495"/>
            <ac:spMk id="15" creationId="{E3DBA1A1-BF97-F48E-E32F-08253887A937}"/>
          </ac:spMkLst>
        </pc:spChg>
      </pc:sldChg>
      <pc:sldChg chg="modSp add mod">
        <pc:chgData name="Mete İkiz" userId="0363cc5c3dd680cf" providerId="LiveId" clId="{104BB516-ED38-4ECF-9971-D5A12ED8CAA3}" dt="2026-10-01T07:17:03.692" v="1722" actId="1036"/>
        <pc:sldMkLst>
          <pc:docMk/>
          <pc:sldMk cId="4205368886" sldId="496"/>
        </pc:sldMkLst>
        <pc:spChg chg="mod">
          <ac:chgData name="Mete İkiz" userId="0363cc5c3dd680cf" providerId="LiveId" clId="{104BB516-ED38-4ECF-9971-D5A12ED8CAA3}" dt="2026-10-01T07:17:03.692" v="1722" actId="1036"/>
          <ac:spMkLst>
            <pc:docMk/>
            <pc:sldMk cId="4205368886" sldId="496"/>
            <ac:spMk id="3" creationId="{DD324D9F-4F46-1972-CCA5-A6768529F959}"/>
          </ac:spMkLst>
        </pc:spChg>
        <pc:spChg chg="mod">
          <ac:chgData name="Mete İkiz" userId="0363cc5c3dd680cf" providerId="LiveId" clId="{104BB516-ED38-4ECF-9971-D5A12ED8CAA3}" dt="2026-10-01T07:17:00.538" v="1720" actId="14100"/>
          <ac:spMkLst>
            <pc:docMk/>
            <pc:sldMk cId="4205368886" sldId="496"/>
            <ac:spMk id="6" creationId="{A55C3665-EE0F-64B6-9CF6-666713E8A0B5}"/>
          </ac:spMkLst>
        </pc:spChg>
        <pc:spChg chg="mod">
          <ac:chgData name="Mete İkiz" userId="0363cc5c3dd680cf" providerId="LiveId" clId="{104BB516-ED38-4ECF-9971-D5A12ED8CAA3}" dt="2026-10-01T07:16:37.547" v="1719" actId="20577"/>
          <ac:spMkLst>
            <pc:docMk/>
            <pc:sldMk cId="4205368886" sldId="496"/>
            <ac:spMk id="15" creationId="{F497C051-599F-774A-F19B-5CF90C599F1A}"/>
          </ac:spMkLst>
        </pc:spChg>
      </pc:sldChg>
      <pc:sldChg chg="modSp add mod">
        <pc:chgData name="Mete İkiz" userId="0363cc5c3dd680cf" providerId="LiveId" clId="{104BB516-ED38-4ECF-9971-D5A12ED8CAA3}" dt="2026-10-01T08:15:14.089" v="3239" actId="20577"/>
        <pc:sldMkLst>
          <pc:docMk/>
          <pc:sldMk cId="3966257096" sldId="497"/>
        </pc:sldMkLst>
        <pc:spChg chg="mod">
          <ac:chgData name="Mete İkiz" userId="0363cc5c3dd680cf" providerId="LiveId" clId="{104BB516-ED38-4ECF-9971-D5A12ED8CAA3}" dt="2026-10-01T08:12:24.923" v="3176" actId="20577"/>
          <ac:spMkLst>
            <pc:docMk/>
            <pc:sldMk cId="3966257096" sldId="497"/>
            <ac:spMk id="3" creationId="{E60751FA-9E97-6C25-E29F-54185AD6C45E}"/>
          </ac:spMkLst>
        </pc:spChg>
        <pc:spChg chg="mod">
          <ac:chgData name="Mete İkiz" userId="0363cc5c3dd680cf" providerId="LiveId" clId="{104BB516-ED38-4ECF-9971-D5A12ED8CAA3}" dt="2026-10-01T08:12:13.710" v="3172" actId="14100"/>
          <ac:spMkLst>
            <pc:docMk/>
            <pc:sldMk cId="3966257096" sldId="497"/>
            <ac:spMk id="6" creationId="{40B5042E-27FC-C931-8EEA-FB81C46339ED}"/>
          </ac:spMkLst>
        </pc:spChg>
        <pc:spChg chg="mod">
          <ac:chgData name="Mete İkiz" userId="0363cc5c3dd680cf" providerId="LiveId" clId="{104BB516-ED38-4ECF-9971-D5A12ED8CAA3}" dt="2026-10-01T08:15:14.089" v="3239" actId="20577"/>
          <ac:spMkLst>
            <pc:docMk/>
            <pc:sldMk cId="3966257096" sldId="497"/>
            <ac:spMk id="15" creationId="{8E775CC4-55AA-2296-17A2-5364A8E98BA8}"/>
          </ac:spMkLst>
        </pc:spChg>
      </pc:sldChg>
      <pc:sldChg chg="modSp add mod ord">
        <pc:chgData name="Mete İkiz" userId="0363cc5c3dd680cf" providerId="LiveId" clId="{104BB516-ED38-4ECF-9971-D5A12ED8CAA3}" dt="2026-10-01T08:14:23.806" v="3217" actId="20577"/>
        <pc:sldMkLst>
          <pc:docMk/>
          <pc:sldMk cId="1570903623" sldId="498"/>
        </pc:sldMkLst>
        <pc:spChg chg="mod">
          <ac:chgData name="Mete İkiz" userId="0363cc5c3dd680cf" providerId="LiveId" clId="{104BB516-ED38-4ECF-9971-D5A12ED8CAA3}" dt="2026-10-01T07:25:01.667" v="1865" actId="20577"/>
          <ac:spMkLst>
            <pc:docMk/>
            <pc:sldMk cId="1570903623" sldId="498"/>
            <ac:spMk id="3" creationId="{38C2C892-EBB8-787A-A012-CFDACC01B3E2}"/>
          </ac:spMkLst>
        </pc:spChg>
        <pc:spChg chg="mod">
          <ac:chgData name="Mete İkiz" userId="0363cc5c3dd680cf" providerId="LiveId" clId="{104BB516-ED38-4ECF-9971-D5A12ED8CAA3}" dt="2026-10-01T08:13:26.935" v="3183" actId="14100"/>
          <ac:spMkLst>
            <pc:docMk/>
            <pc:sldMk cId="1570903623" sldId="498"/>
            <ac:spMk id="6" creationId="{9BDE67A7-6296-033B-9D8F-5C8BE8AE3F8D}"/>
          </ac:spMkLst>
        </pc:spChg>
        <pc:spChg chg="mod">
          <ac:chgData name="Mete İkiz" userId="0363cc5c3dd680cf" providerId="LiveId" clId="{104BB516-ED38-4ECF-9971-D5A12ED8CAA3}" dt="2026-10-01T08:14:23.806" v="3217" actId="20577"/>
          <ac:spMkLst>
            <pc:docMk/>
            <pc:sldMk cId="1570903623" sldId="498"/>
            <ac:spMk id="15" creationId="{82C804DE-044F-64A9-AC2D-9846BDAE7A73}"/>
          </ac:spMkLst>
        </pc:spChg>
      </pc:sldChg>
      <pc:sldChg chg="modSp add mod">
        <pc:chgData name="Mete İkiz" userId="0363cc5c3dd680cf" providerId="LiveId" clId="{104BB516-ED38-4ECF-9971-D5A12ED8CAA3}" dt="2026-10-01T08:15:06.435" v="3233" actId="1035"/>
        <pc:sldMkLst>
          <pc:docMk/>
          <pc:sldMk cId="1225006200" sldId="499"/>
        </pc:sldMkLst>
        <pc:spChg chg="mod">
          <ac:chgData name="Mete İkiz" userId="0363cc5c3dd680cf" providerId="LiveId" clId="{104BB516-ED38-4ECF-9971-D5A12ED8CAA3}" dt="2026-10-01T08:12:42.785" v="3179" actId="20577"/>
          <ac:spMkLst>
            <pc:docMk/>
            <pc:sldMk cId="1225006200" sldId="499"/>
            <ac:spMk id="11" creationId="{B12A1B4D-8E85-5629-FC7D-9294C1199069}"/>
          </ac:spMkLst>
        </pc:spChg>
        <pc:spChg chg="mod">
          <ac:chgData name="Mete İkiz" userId="0363cc5c3dd680cf" providerId="LiveId" clId="{104BB516-ED38-4ECF-9971-D5A12ED8CAA3}" dt="2026-10-01T08:15:06.435" v="3233" actId="1035"/>
          <ac:spMkLst>
            <pc:docMk/>
            <pc:sldMk cId="1225006200" sldId="499"/>
            <ac:spMk id="15" creationId="{B3CDAD7D-0D2A-39D3-9683-5B13E00083DF}"/>
          </ac:spMkLst>
        </pc:spChg>
      </pc:sldChg>
      <pc:sldChg chg="delSp modSp add mod">
        <pc:chgData name="Mete İkiz" userId="0363cc5c3dd680cf" providerId="LiveId" clId="{104BB516-ED38-4ECF-9971-D5A12ED8CAA3}" dt="2026-10-01T08:14:13.477" v="3211" actId="20577"/>
        <pc:sldMkLst>
          <pc:docMk/>
          <pc:sldMk cId="1797484999" sldId="500"/>
        </pc:sldMkLst>
        <pc:spChg chg="mod">
          <ac:chgData name="Mete İkiz" userId="0363cc5c3dd680cf" providerId="LiveId" clId="{104BB516-ED38-4ECF-9971-D5A12ED8CAA3}" dt="2026-10-01T07:26:23.570" v="1902" actId="20577"/>
          <ac:spMkLst>
            <pc:docMk/>
            <pc:sldMk cId="1797484999" sldId="500"/>
            <ac:spMk id="11" creationId="{F83832AF-1EFF-5234-EA7C-5263EAD21EA5}"/>
          </ac:spMkLst>
        </pc:spChg>
        <pc:spChg chg="mod">
          <ac:chgData name="Mete İkiz" userId="0363cc5c3dd680cf" providerId="LiveId" clId="{104BB516-ED38-4ECF-9971-D5A12ED8CAA3}" dt="2026-10-01T08:14:13.477" v="3211" actId="20577"/>
          <ac:spMkLst>
            <pc:docMk/>
            <pc:sldMk cId="1797484999" sldId="500"/>
            <ac:spMk id="15" creationId="{F701B52C-F417-1F5A-82BD-30B49EEC7C6B}"/>
          </ac:spMkLst>
        </pc:spChg>
        <pc:picChg chg="del">
          <ac:chgData name="Mete İkiz" userId="0363cc5c3dd680cf" providerId="LiveId" clId="{104BB516-ED38-4ECF-9971-D5A12ED8CAA3}" dt="2026-09-30T11:08:21.568" v="1109" actId="478"/>
          <ac:picMkLst>
            <pc:docMk/>
            <pc:sldMk cId="1797484999" sldId="500"/>
            <ac:picMk id="2" creationId="{5570A80A-2826-A153-8097-C84DCF539290}"/>
          </ac:picMkLst>
        </pc:picChg>
      </pc:sldChg>
      <pc:sldChg chg="add del">
        <pc:chgData name="Mete İkiz" userId="0363cc5c3dd680cf" providerId="LiveId" clId="{104BB516-ED38-4ECF-9971-D5A12ED8CAA3}" dt="2026-09-30T11:10:43.232" v="1134" actId="47"/>
        <pc:sldMkLst>
          <pc:docMk/>
          <pc:sldMk cId="2729075409" sldId="501"/>
        </pc:sldMkLst>
      </pc:sldChg>
      <pc:sldChg chg="modSp add mod">
        <pc:chgData name="Mete İkiz" userId="0363cc5c3dd680cf" providerId="LiveId" clId="{104BB516-ED38-4ECF-9971-D5A12ED8CAA3}" dt="2026-10-01T08:14:01.071" v="3195" actId="20577"/>
        <pc:sldMkLst>
          <pc:docMk/>
          <pc:sldMk cId="42038850" sldId="502"/>
        </pc:sldMkLst>
        <pc:spChg chg="mod">
          <ac:chgData name="Mete İkiz" userId="0363cc5c3dd680cf" providerId="LiveId" clId="{104BB516-ED38-4ECF-9971-D5A12ED8CAA3}" dt="2026-10-01T08:14:01.071" v="3195" actId="20577"/>
          <ac:spMkLst>
            <pc:docMk/>
            <pc:sldMk cId="42038850" sldId="502"/>
            <ac:spMk id="15" creationId="{D7133B9B-ED23-BAC1-F011-FCA05E104A9A}"/>
          </ac:spMkLst>
        </pc:spChg>
        <pc:spChg chg="mod">
          <ac:chgData name="Mete İkiz" userId="0363cc5c3dd680cf" providerId="LiveId" clId="{104BB516-ED38-4ECF-9971-D5A12ED8CAA3}" dt="2026-10-01T07:28:45.579" v="1923" actId="115"/>
          <ac:spMkLst>
            <pc:docMk/>
            <pc:sldMk cId="42038850" sldId="502"/>
            <ac:spMk id="16" creationId="{D9D2159B-C389-7C4D-7DF9-6028148B1F32}"/>
          </ac:spMkLst>
        </pc:spChg>
      </pc:sldChg>
      <pc:sldChg chg="modSp add mod">
        <pc:chgData name="Mete İkiz" userId="0363cc5c3dd680cf" providerId="LiveId" clId="{104BB516-ED38-4ECF-9971-D5A12ED8CAA3}" dt="2026-10-01T08:15:19.010" v="3245" actId="20577"/>
        <pc:sldMkLst>
          <pc:docMk/>
          <pc:sldMk cId="64116789" sldId="503"/>
        </pc:sldMkLst>
        <pc:spChg chg="mod">
          <ac:chgData name="Mete İkiz" userId="0363cc5c3dd680cf" providerId="LiveId" clId="{104BB516-ED38-4ECF-9971-D5A12ED8CAA3}" dt="2026-10-01T07:19:15.816" v="1770" actId="20577"/>
          <ac:spMkLst>
            <pc:docMk/>
            <pc:sldMk cId="64116789" sldId="503"/>
            <ac:spMk id="3" creationId="{D1639C3E-FB87-E8DA-A772-E500CA1A20DA}"/>
          </ac:spMkLst>
        </pc:spChg>
        <pc:spChg chg="mod">
          <ac:chgData name="Mete İkiz" userId="0363cc5c3dd680cf" providerId="LiveId" clId="{104BB516-ED38-4ECF-9971-D5A12ED8CAA3}" dt="2026-09-30T11:01:16.609" v="1049" actId="14100"/>
          <ac:spMkLst>
            <pc:docMk/>
            <pc:sldMk cId="64116789" sldId="503"/>
            <ac:spMk id="6" creationId="{F000D354-AE25-46AE-7641-7319F36469DA}"/>
          </ac:spMkLst>
        </pc:spChg>
        <pc:spChg chg="mod">
          <ac:chgData name="Mete İkiz" userId="0363cc5c3dd680cf" providerId="LiveId" clId="{104BB516-ED38-4ECF-9971-D5A12ED8CAA3}" dt="2026-10-01T08:15:19.010" v="3245" actId="20577"/>
          <ac:spMkLst>
            <pc:docMk/>
            <pc:sldMk cId="64116789" sldId="503"/>
            <ac:spMk id="15" creationId="{14CE10A0-BC04-5F1A-0E5D-9DFA3DCD9EDF}"/>
          </ac:spMkLst>
        </pc:spChg>
      </pc:sldChg>
      <pc:sldChg chg="modSp add mod ord">
        <pc:chgData name="Mete İkiz" userId="0363cc5c3dd680cf" providerId="LiveId" clId="{104BB516-ED38-4ECF-9971-D5A12ED8CAA3}" dt="2026-10-01T08:14:41.648" v="3226" actId="1036"/>
        <pc:sldMkLst>
          <pc:docMk/>
          <pc:sldMk cId="2636329988" sldId="504"/>
        </pc:sldMkLst>
        <pc:spChg chg="mod">
          <ac:chgData name="Mete İkiz" userId="0363cc5c3dd680cf" providerId="LiveId" clId="{104BB516-ED38-4ECF-9971-D5A12ED8CAA3}" dt="2026-10-01T08:12:56.158" v="3181" actId="20577"/>
          <ac:spMkLst>
            <pc:docMk/>
            <pc:sldMk cId="2636329988" sldId="504"/>
            <ac:spMk id="3" creationId="{B562E5AA-3CF7-1BDB-4C1F-E62019A4231F}"/>
          </ac:spMkLst>
        </pc:spChg>
        <pc:spChg chg="mod">
          <ac:chgData name="Mete İkiz" userId="0363cc5c3dd680cf" providerId="LiveId" clId="{104BB516-ED38-4ECF-9971-D5A12ED8CAA3}" dt="2026-10-01T08:13:04.373" v="3182" actId="14100"/>
          <ac:spMkLst>
            <pc:docMk/>
            <pc:sldMk cId="2636329988" sldId="504"/>
            <ac:spMk id="6" creationId="{837D63EB-A30A-4AC7-3D8D-1C267EB2D0B7}"/>
          </ac:spMkLst>
        </pc:spChg>
        <pc:spChg chg="mod">
          <ac:chgData name="Mete İkiz" userId="0363cc5c3dd680cf" providerId="LiveId" clId="{104BB516-ED38-4ECF-9971-D5A12ED8CAA3}" dt="2026-10-01T08:14:41.648" v="3226" actId="1036"/>
          <ac:spMkLst>
            <pc:docMk/>
            <pc:sldMk cId="2636329988" sldId="504"/>
            <ac:spMk id="7" creationId="{6F95DE68-F4F1-7BED-4182-E0C2AFC28178}"/>
          </ac:spMkLst>
        </pc:spChg>
        <pc:spChg chg="mod">
          <ac:chgData name="Mete İkiz" userId="0363cc5c3dd680cf" providerId="LiveId" clId="{104BB516-ED38-4ECF-9971-D5A12ED8CAA3}" dt="2026-10-01T08:14:33.979" v="3223" actId="20577"/>
          <ac:spMkLst>
            <pc:docMk/>
            <pc:sldMk cId="2636329988" sldId="504"/>
            <ac:spMk id="15" creationId="{BC8A73D9-A78D-F049-2DC9-10F625A51F5C}"/>
          </ac:spMkLst>
        </pc:spChg>
      </pc:sldChg>
      <pc:sldChg chg="modSp add mod">
        <pc:chgData name="Mete İkiz" userId="0363cc5c3dd680cf" providerId="LiveId" clId="{104BB516-ED38-4ECF-9971-D5A12ED8CAA3}" dt="2026-10-01T08:14:07.126" v="3205" actId="20577"/>
        <pc:sldMkLst>
          <pc:docMk/>
          <pc:sldMk cId="3290930930" sldId="505"/>
        </pc:sldMkLst>
        <pc:spChg chg="mod">
          <ac:chgData name="Mete İkiz" userId="0363cc5c3dd680cf" providerId="LiveId" clId="{104BB516-ED38-4ECF-9971-D5A12ED8CAA3}" dt="2026-10-01T07:27:29.777" v="1917" actId="20577"/>
          <ac:spMkLst>
            <pc:docMk/>
            <pc:sldMk cId="3290930930" sldId="505"/>
            <ac:spMk id="11" creationId="{B7297549-C315-C771-6966-D2D279925C53}"/>
          </ac:spMkLst>
        </pc:spChg>
        <pc:spChg chg="mod">
          <ac:chgData name="Mete İkiz" userId="0363cc5c3dd680cf" providerId="LiveId" clId="{104BB516-ED38-4ECF-9971-D5A12ED8CAA3}" dt="2026-10-01T08:14:07.126" v="3205" actId="20577"/>
          <ac:spMkLst>
            <pc:docMk/>
            <pc:sldMk cId="3290930930" sldId="505"/>
            <ac:spMk id="15" creationId="{D2E6DF82-7836-152A-860C-396D37C80F52}"/>
          </ac:spMkLst>
        </pc:spChg>
      </pc:sldChg>
      <pc:sldChg chg="modSp add mod">
        <pc:chgData name="Mete İkiz" userId="0363cc5c3dd680cf" providerId="LiveId" clId="{104BB516-ED38-4ECF-9971-D5A12ED8CAA3}" dt="2026-10-01T08:13:54.883" v="3189" actId="20577"/>
        <pc:sldMkLst>
          <pc:docMk/>
          <pc:sldMk cId="1783048966" sldId="506"/>
        </pc:sldMkLst>
        <pc:spChg chg="mod">
          <ac:chgData name="Mete İkiz" userId="0363cc5c3dd680cf" providerId="LiveId" clId="{104BB516-ED38-4ECF-9971-D5A12ED8CAA3}" dt="2026-10-01T08:13:54.883" v="3189" actId="20577"/>
          <ac:spMkLst>
            <pc:docMk/>
            <pc:sldMk cId="1783048966" sldId="506"/>
            <ac:spMk id="15" creationId="{89935188-6671-F138-95B7-D40B16277978}"/>
          </ac:spMkLst>
        </pc:spChg>
        <pc:spChg chg="mod">
          <ac:chgData name="Mete İkiz" userId="0363cc5c3dd680cf" providerId="LiveId" clId="{104BB516-ED38-4ECF-9971-D5A12ED8CAA3}" dt="2026-10-01T07:29:17.407" v="1924" actId="207"/>
          <ac:spMkLst>
            <pc:docMk/>
            <pc:sldMk cId="1783048966" sldId="506"/>
            <ac:spMk id="16" creationId="{615DFEA7-38B9-9B9F-D776-3CFF902B1583}"/>
          </ac:spMkLst>
        </pc:spChg>
      </pc:sldChg>
      <pc:sldChg chg="addSp delSp modSp add mod">
        <pc:chgData name="Mete İkiz" userId="0363cc5c3dd680cf" providerId="LiveId" clId="{104BB516-ED38-4ECF-9971-D5A12ED8CAA3}" dt="2026-10-01T07:54:22.789" v="2622" actId="1035"/>
        <pc:sldMkLst>
          <pc:docMk/>
          <pc:sldMk cId="3524681278" sldId="507"/>
        </pc:sldMkLst>
        <pc:spChg chg="mod">
          <ac:chgData name="Mete İkiz" userId="0363cc5c3dd680cf" providerId="LiveId" clId="{104BB516-ED38-4ECF-9971-D5A12ED8CAA3}" dt="2026-10-01T07:54:22.789" v="2622" actId="1035"/>
          <ac:spMkLst>
            <pc:docMk/>
            <pc:sldMk cId="3524681278" sldId="507"/>
            <ac:spMk id="5" creationId="{AE2BBBDC-459D-4829-CD4D-5EC728C0E266}"/>
          </ac:spMkLst>
        </pc:spChg>
        <pc:spChg chg="mod">
          <ac:chgData name="Mete İkiz" userId="0363cc5c3dd680cf" providerId="LiveId" clId="{104BB516-ED38-4ECF-9971-D5A12ED8CAA3}" dt="2026-10-01T06:28:54.103" v="1359" actId="20577"/>
          <ac:spMkLst>
            <pc:docMk/>
            <pc:sldMk cId="3524681278" sldId="507"/>
            <ac:spMk id="15" creationId="{234F7349-FB81-12BD-4EC1-8E4EFFDFB7B0}"/>
          </ac:spMkLst>
        </pc:spChg>
        <pc:graphicFrameChg chg="del">
          <ac:chgData name="Mete İkiz" userId="0363cc5c3dd680cf" providerId="LiveId" clId="{104BB516-ED38-4ECF-9971-D5A12ED8CAA3}" dt="2026-10-01T06:29:04.725" v="1360" actId="478"/>
          <ac:graphicFrameMkLst>
            <pc:docMk/>
            <pc:sldMk cId="3524681278" sldId="507"/>
            <ac:graphicFrameMk id="2" creationId="{FA1E252F-74FA-3E7E-2014-60395AA96C5D}"/>
          </ac:graphicFrameMkLst>
        </pc:graphicFrameChg>
        <pc:graphicFrameChg chg="add mod">
          <ac:chgData name="Mete İkiz" userId="0363cc5c3dd680cf" providerId="LiveId" clId="{104BB516-ED38-4ECF-9971-D5A12ED8CAA3}" dt="2026-10-01T07:54:18.875" v="2619" actId="14100"/>
          <ac:graphicFrameMkLst>
            <pc:docMk/>
            <pc:sldMk cId="3524681278" sldId="507"/>
            <ac:graphicFrameMk id="3" creationId="{7072005F-AB5E-B9C3-AAA7-69BF52987CC0}"/>
          </ac:graphicFrameMkLst>
        </pc:graphicFrameChg>
      </pc:sldChg>
      <pc:sldChg chg="addSp delSp modSp add mod">
        <pc:chgData name="Mete İkiz" userId="0363cc5c3dd680cf" providerId="LiveId" clId="{104BB516-ED38-4ECF-9971-D5A12ED8CAA3}" dt="2026-10-01T06:56:36.680" v="1441" actId="20577"/>
        <pc:sldMkLst>
          <pc:docMk/>
          <pc:sldMk cId="1204731834" sldId="508"/>
        </pc:sldMkLst>
        <pc:spChg chg="del">
          <ac:chgData name="Mete İkiz" userId="0363cc5c3dd680cf" providerId="LiveId" clId="{104BB516-ED38-4ECF-9971-D5A12ED8CAA3}" dt="2026-10-01T06:56:06.850" v="1420" actId="478"/>
          <ac:spMkLst>
            <pc:docMk/>
            <pc:sldMk cId="1204731834" sldId="508"/>
            <ac:spMk id="5" creationId="{E90C2129-5E2D-C21D-5CD7-C80BF26164FB}"/>
          </ac:spMkLst>
        </pc:spChg>
        <pc:spChg chg="mod">
          <ac:chgData name="Mete İkiz" userId="0363cc5c3dd680cf" providerId="LiveId" clId="{104BB516-ED38-4ECF-9971-D5A12ED8CAA3}" dt="2026-10-01T06:56:36.680" v="1441" actId="20577"/>
          <ac:spMkLst>
            <pc:docMk/>
            <pc:sldMk cId="1204731834" sldId="508"/>
            <ac:spMk id="15" creationId="{0BC7E16E-6B32-D4FD-8F56-10C1A469D452}"/>
          </ac:spMkLst>
        </pc:spChg>
        <pc:graphicFrameChg chg="del">
          <ac:chgData name="Mete İkiz" userId="0363cc5c3dd680cf" providerId="LiveId" clId="{104BB516-ED38-4ECF-9971-D5A12ED8CAA3}" dt="2026-10-01T06:56:03.570" v="1419" actId="478"/>
          <ac:graphicFrameMkLst>
            <pc:docMk/>
            <pc:sldMk cId="1204731834" sldId="508"/>
            <ac:graphicFrameMk id="3" creationId="{19524F12-EBA4-60C1-55F9-889592B904BE}"/>
          </ac:graphicFrameMkLst>
        </pc:graphicFrameChg>
        <pc:picChg chg="add mod">
          <ac:chgData name="Mete İkiz" userId="0363cc5c3dd680cf" providerId="LiveId" clId="{104BB516-ED38-4ECF-9971-D5A12ED8CAA3}" dt="2026-10-01T06:56:23.298" v="1423" actId="14100"/>
          <ac:picMkLst>
            <pc:docMk/>
            <pc:sldMk cId="1204731834" sldId="508"/>
            <ac:picMk id="4" creationId="{C197AE24-8F15-E48E-30C3-9DB3B03CD59F}"/>
          </ac:picMkLst>
        </pc:picChg>
      </pc:sldChg>
      <pc:sldChg chg="new del">
        <pc:chgData name="Mete İkiz" userId="0363cc5c3dd680cf" providerId="LiveId" clId="{104BB516-ED38-4ECF-9971-D5A12ED8CAA3}" dt="2026-10-01T07:34:24.433" v="2028" actId="680"/>
        <pc:sldMkLst>
          <pc:docMk/>
          <pc:sldMk cId="1698493537" sldId="509"/>
        </pc:sldMkLst>
      </pc:sldChg>
      <pc:sldMasterChg chg="delSldLayout">
        <pc:chgData name="Mete İkiz" userId="0363cc5c3dd680cf" providerId="LiveId" clId="{104BB516-ED38-4ECF-9971-D5A12ED8CAA3}" dt="2026-10-01T06:18:05.003" v="1315" actId="47"/>
        <pc:sldMasterMkLst>
          <pc:docMk/>
          <pc:sldMasterMk cId="2735272249" sldId="2147483648"/>
        </pc:sldMasterMkLst>
        <pc:sldLayoutChg chg="del">
          <pc:chgData name="Mete İkiz" userId="0363cc5c3dd680cf" providerId="LiveId" clId="{104BB516-ED38-4ECF-9971-D5A12ED8CAA3}" dt="2026-10-01T06:18:05.003" v="1315" actId="47"/>
          <pc:sldLayoutMkLst>
            <pc:docMk/>
            <pc:sldMasterMk cId="2735272249" sldId="2147483648"/>
            <pc:sldLayoutMk cId="3447246245" sldId="2147483660"/>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d.docs.live.net/0363cc5c3dd680cf/Microsoft%20Copilot%20Chat%20Files/Documents/Outlook%20Files/Desktop/METE/GALATASARAY/0_GSSK_GS%20Sportif/Dursun%20&#214;zbek/GS%20Sportif%20A.&#350;._Dursun%20&#214;zbek%20Ba&#351;kanl&#305;k%20D&#246;nemleri%20Mali%20Performans&#30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Gelirler!$A$1:$A$11</c:f>
              <c:strCache>
                <c:ptCount val="10"/>
                <c:pt idx="0">
                  <c:v>2022-23 SEZONU</c:v>
                </c:pt>
                <c:pt idx="3">
                  <c:v>2023-24 SEZONU</c:v>
                </c:pt>
                <c:pt idx="6">
                  <c:v>2024-25 SEZONU</c:v>
                </c:pt>
                <c:pt idx="9">
                  <c:v>2025-26 SEZONU</c:v>
                </c:pt>
              </c:strCache>
            </c:strRef>
          </c:cat>
          <c:val>
            <c:numRef>
              <c:f>Gelirler!$B$1:$B$11</c:f>
              <c:numCache>
                <c:formatCode>General</c:formatCode>
                <c:ptCount val="11"/>
                <c:pt idx="0">
                  <c:v>90</c:v>
                </c:pt>
                <c:pt idx="3">
                  <c:v>281</c:v>
                </c:pt>
                <c:pt idx="6">
                  <c:v>279</c:v>
                </c:pt>
                <c:pt idx="9">
                  <c:v>425</c:v>
                </c:pt>
              </c:numCache>
            </c:numRef>
          </c:val>
          <c:extLst>
            <c:ext xmlns:c16="http://schemas.microsoft.com/office/drawing/2014/chart" uri="{C3380CC4-5D6E-409C-BE32-E72D297353CC}">
              <c16:uniqueId val="{00000000-EDC2-4E8E-AF8E-DD478616BAFD}"/>
            </c:ext>
          </c:extLst>
        </c:ser>
        <c:dLbls>
          <c:showLegendKey val="0"/>
          <c:showVal val="0"/>
          <c:showCatName val="0"/>
          <c:showSerName val="0"/>
          <c:showPercent val="0"/>
          <c:showBubbleSize val="0"/>
        </c:dLbls>
        <c:gapWidth val="150"/>
        <c:shape val="box"/>
        <c:axId val="19748000"/>
        <c:axId val="1257692592"/>
        <c:axId val="0"/>
      </c:bar3DChart>
      <c:catAx>
        <c:axId val="197480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1257692592"/>
        <c:crosses val="autoZero"/>
        <c:auto val="1"/>
        <c:lblAlgn val="ctr"/>
        <c:lblOffset val="100"/>
        <c:noMultiLvlLbl val="0"/>
      </c:catAx>
      <c:valAx>
        <c:axId val="125769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480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'Brüt Kar'!$A$1:$A$10</c:f>
              <c:strCache>
                <c:ptCount val="10"/>
                <c:pt idx="0">
                  <c:v>2022-23 SEZONU</c:v>
                </c:pt>
                <c:pt idx="3">
                  <c:v>2023-24 SEZONU</c:v>
                </c:pt>
                <c:pt idx="6">
                  <c:v>2024-25 SEZONU</c:v>
                </c:pt>
                <c:pt idx="9">
                  <c:v>2025-26 SEZONU</c:v>
                </c:pt>
              </c:strCache>
            </c:strRef>
          </c:cat>
          <c:val>
            <c:numRef>
              <c:f>'Brüt Kar'!$B$1:$B$10</c:f>
              <c:numCache>
                <c:formatCode>General</c:formatCode>
                <c:ptCount val="10"/>
                <c:pt idx="0">
                  <c:v>-28</c:v>
                </c:pt>
                <c:pt idx="3">
                  <c:v>11</c:v>
                </c:pt>
                <c:pt idx="6">
                  <c:v>-40</c:v>
                </c:pt>
                <c:pt idx="9">
                  <c:v>15</c:v>
                </c:pt>
              </c:numCache>
            </c:numRef>
          </c:val>
          <c:extLst>
            <c:ext xmlns:c16="http://schemas.microsoft.com/office/drawing/2014/chart" uri="{C3380CC4-5D6E-409C-BE32-E72D297353CC}">
              <c16:uniqueId val="{00000000-8AF7-4463-A76F-418CE0245BA8}"/>
            </c:ext>
          </c:extLst>
        </c:ser>
        <c:dLbls>
          <c:showLegendKey val="0"/>
          <c:showVal val="0"/>
          <c:showCatName val="0"/>
          <c:showSerName val="0"/>
          <c:showPercent val="0"/>
          <c:showBubbleSize val="0"/>
        </c:dLbls>
        <c:gapWidth val="150"/>
        <c:shape val="box"/>
        <c:axId val="717580896"/>
        <c:axId val="1257598992"/>
        <c:axId val="0"/>
      </c:bar3DChart>
      <c:catAx>
        <c:axId val="7175808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1257598992"/>
        <c:crosses val="autoZero"/>
        <c:auto val="1"/>
        <c:lblAlgn val="ctr"/>
        <c:lblOffset val="100"/>
        <c:noMultiLvlLbl val="0"/>
      </c:catAx>
      <c:valAx>
        <c:axId val="125759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7580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val>
            <c:numRef>
              <c:f>'Esas Faaliyet Zararı'!$A$1:$A$11</c:f>
              <c:numCache>
                <c:formatCode>General</c:formatCode>
                <c:ptCount val="11"/>
                <c:pt idx="0">
                  <c:v>0</c:v>
                </c:pt>
                <c:pt idx="3">
                  <c:v>0</c:v>
                </c:pt>
                <c:pt idx="6">
                  <c:v>0</c:v>
                </c:pt>
                <c:pt idx="9">
                  <c:v>0</c:v>
                </c:pt>
              </c:numCache>
            </c:numRef>
          </c:val>
          <c:extLst>
            <c:ext xmlns:c16="http://schemas.microsoft.com/office/drawing/2014/chart" uri="{C3380CC4-5D6E-409C-BE32-E72D297353CC}">
              <c16:uniqueId val="{00000000-9638-4254-B823-F5CDB784FA7E}"/>
            </c:ext>
          </c:extLst>
        </c:ser>
        <c:ser>
          <c:idx val="1"/>
          <c:order val="1"/>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'Esas Faaliyet Zararı'!$B$1:$B$11</c:f>
              <c:numCache>
                <c:formatCode>General</c:formatCode>
                <c:ptCount val="11"/>
                <c:pt idx="0">
                  <c:v>-50</c:v>
                </c:pt>
                <c:pt idx="3">
                  <c:v>-53</c:v>
                </c:pt>
                <c:pt idx="6">
                  <c:v>-96</c:v>
                </c:pt>
                <c:pt idx="9">
                  <c:v>-67</c:v>
                </c:pt>
              </c:numCache>
            </c:numRef>
          </c:val>
          <c:extLst>
            <c:ext xmlns:c16="http://schemas.microsoft.com/office/drawing/2014/chart" uri="{C3380CC4-5D6E-409C-BE32-E72D297353CC}">
              <c16:uniqueId val="{00000001-9638-4254-B823-F5CDB784FA7E}"/>
            </c:ext>
          </c:extLst>
        </c:ser>
        <c:dLbls>
          <c:showLegendKey val="0"/>
          <c:showVal val="0"/>
          <c:showCatName val="0"/>
          <c:showSerName val="0"/>
          <c:showPercent val="0"/>
          <c:showBubbleSize val="0"/>
        </c:dLbls>
        <c:gapWidth val="150"/>
        <c:shape val="box"/>
        <c:axId val="19747072"/>
        <c:axId val="1257768912"/>
        <c:axId val="0"/>
      </c:bar3DChart>
      <c:catAx>
        <c:axId val="19747072"/>
        <c:scaling>
          <c:orientation val="minMax"/>
        </c:scaling>
        <c:delete val="1"/>
        <c:axPos val="b"/>
        <c:majorTickMark val="none"/>
        <c:minorTickMark val="none"/>
        <c:tickLblPos val="nextTo"/>
        <c:crossAx val="1257768912"/>
        <c:crosses val="autoZero"/>
        <c:auto val="1"/>
        <c:lblAlgn val="ctr"/>
        <c:lblOffset val="100"/>
        <c:noMultiLvlLbl val="0"/>
      </c:catAx>
      <c:valAx>
        <c:axId val="12577689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47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val>
            <c:numRef>
              <c:f>'Dönem Karı'!$A$1:$A$11</c:f>
              <c:numCache>
                <c:formatCode>General</c:formatCode>
                <c:ptCount val="11"/>
                <c:pt idx="0">
                  <c:v>0</c:v>
                </c:pt>
                <c:pt idx="3">
                  <c:v>0</c:v>
                </c:pt>
                <c:pt idx="6">
                  <c:v>0</c:v>
                </c:pt>
                <c:pt idx="9">
                  <c:v>0</c:v>
                </c:pt>
              </c:numCache>
            </c:numRef>
          </c:val>
          <c:extLst>
            <c:ext xmlns:c16="http://schemas.microsoft.com/office/drawing/2014/chart" uri="{C3380CC4-5D6E-409C-BE32-E72D297353CC}">
              <c16:uniqueId val="{00000000-91DA-4315-B1A0-FB7D0295D27D}"/>
            </c:ext>
          </c:extLst>
        </c:ser>
        <c:ser>
          <c:idx val="1"/>
          <c:order val="1"/>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'Dönem Karı'!$B$1:$B$11</c:f>
              <c:numCache>
                <c:formatCode>General</c:formatCode>
                <c:ptCount val="11"/>
                <c:pt idx="0">
                  <c:v>-49</c:v>
                </c:pt>
                <c:pt idx="3">
                  <c:v>98</c:v>
                </c:pt>
                <c:pt idx="6">
                  <c:v>-23</c:v>
                </c:pt>
                <c:pt idx="9">
                  <c:v>12</c:v>
                </c:pt>
              </c:numCache>
            </c:numRef>
          </c:val>
          <c:extLst>
            <c:ext xmlns:c16="http://schemas.microsoft.com/office/drawing/2014/chart" uri="{C3380CC4-5D6E-409C-BE32-E72D297353CC}">
              <c16:uniqueId val="{00000001-91DA-4315-B1A0-FB7D0295D27D}"/>
            </c:ext>
          </c:extLst>
        </c:ser>
        <c:dLbls>
          <c:showLegendKey val="0"/>
          <c:showVal val="0"/>
          <c:showCatName val="0"/>
          <c:showSerName val="0"/>
          <c:showPercent val="0"/>
          <c:showBubbleSize val="0"/>
        </c:dLbls>
        <c:gapWidth val="150"/>
        <c:shape val="box"/>
        <c:axId val="1305199136"/>
        <c:axId val="1257520272"/>
        <c:axId val="0"/>
      </c:bar3DChart>
      <c:catAx>
        <c:axId val="1305199136"/>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7520272"/>
        <c:crosses val="autoZero"/>
        <c:auto val="1"/>
        <c:lblAlgn val="ctr"/>
        <c:lblOffset val="100"/>
        <c:noMultiLvlLbl val="0"/>
      </c:catAx>
      <c:valAx>
        <c:axId val="125752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5199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val>
            <c:numRef>
              <c:f>'Takım Maliyeti'!$A$1:$A$11</c:f>
              <c:numCache>
                <c:formatCode>General</c:formatCode>
                <c:ptCount val="11"/>
                <c:pt idx="0">
                  <c:v>0</c:v>
                </c:pt>
                <c:pt idx="3">
                  <c:v>0</c:v>
                </c:pt>
                <c:pt idx="6">
                  <c:v>0</c:v>
                </c:pt>
                <c:pt idx="9">
                  <c:v>0</c:v>
                </c:pt>
              </c:numCache>
            </c:numRef>
          </c:val>
          <c:extLst>
            <c:ext xmlns:c16="http://schemas.microsoft.com/office/drawing/2014/chart" uri="{C3380CC4-5D6E-409C-BE32-E72D297353CC}">
              <c16:uniqueId val="{00000000-BA7B-4266-9CCD-F249D7D45E8F}"/>
            </c:ext>
          </c:extLst>
        </c:ser>
        <c:ser>
          <c:idx val="1"/>
          <c:order val="1"/>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'Takım Maliyeti'!$B$1:$B$11</c:f>
              <c:numCache>
                <c:formatCode>General</c:formatCode>
                <c:ptCount val="11"/>
                <c:pt idx="0">
                  <c:v>82</c:v>
                </c:pt>
                <c:pt idx="3">
                  <c:v>190</c:v>
                </c:pt>
                <c:pt idx="6">
                  <c:v>229</c:v>
                </c:pt>
                <c:pt idx="9">
                  <c:v>298</c:v>
                </c:pt>
              </c:numCache>
            </c:numRef>
          </c:val>
          <c:extLst>
            <c:ext xmlns:c16="http://schemas.microsoft.com/office/drawing/2014/chart" uri="{C3380CC4-5D6E-409C-BE32-E72D297353CC}">
              <c16:uniqueId val="{00000001-BA7B-4266-9CCD-F249D7D45E8F}"/>
            </c:ext>
          </c:extLst>
        </c:ser>
        <c:dLbls>
          <c:showLegendKey val="0"/>
          <c:showVal val="0"/>
          <c:showCatName val="0"/>
          <c:showSerName val="0"/>
          <c:showPercent val="0"/>
          <c:showBubbleSize val="0"/>
        </c:dLbls>
        <c:gapWidth val="150"/>
        <c:shape val="box"/>
        <c:axId val="334164512"/>
        <c:axId val="1257753072"/>
        <c:axId val="0"/>
      </c:bar3DChart>
      <c:catAx>
        <c:axId val="334164512"/>
        <c:scaling>
          <c:orientation val="minMax"/>
        </c:scaling>
        <c:delete val="1"/>
        <c:axPos val="b"/>
        <c:majorTickMark val="none"/>
        <c:minorTickMark val="none"/>
        <c:tickLblPos val="nextTo"/>
        <c:crossAx val="1257753072"/>
        <c:crosses val="autoZero"/>
        <c:auto val="1"/>
        <c:lblAlgn val="ctr"/>
        <c:lblOffset val="100"/>
        <c:noMultiLvlLbl val="0"/>
      </c:catAx>
      <c:valAx>
        <c:axId val="125775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41645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val>
            <c:numRef>
              <c:f>'Net Defter Değeri'!$A$1:$A$11</c:f>
              <c:numCache>
                <c:formatCode>General</c:formatCode>
                <c:ptCount val="11"/>
                <c:pt idx="0">
                  <c:v>0</c:v>
                </c:pt>
                <c:pt idx="3">
                  <c:v>0</c:v>
                </c:pt>
                <c:pt idx="6">
                  <c:v>0</c:v>
                </c:pt>
                <c:pt idx="9">
                  <c:v>0</c:v>
                </c:pt>
              </c:numCache>
            </c:numRef>
          </c:val>
          <c:extLst>
            <c:ext xmlns:c16="http://schemas.microsoft.com/office/drawing/2014/chart" uri="{C3380CC4-5D6E-409C-BE32-E72D297353CC}">
              <c16:uniqueId val="{00000000-874F-433F-90FB-55FCD18FEA38}"/>
            </c:ext>
          </c:extLst>
        </c:ser>
        <c:ser>
          <c:idx val="1"/>
          <c:order val="1"/>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'Net Defter Değeri'!$B$1:$B$11</c:f>
              <c:numCache>
                <c:formatCode>General</c:formatCode>
                <c:ptCount val="11"/>
                <c:pt idx="0">
                  <c:v>44</c:v>
                </c:pt>
                <c:pt idx="3">
                  <c:v>79</c:v>
                </c:pt>
                <c:pt idx="6">
                  <c:v>93</c:v>
                </c:pt>
                <c:pt idx="9">
                  <c:v>203</c:v>
                </c:pt>
              </c:numCache>
            </c:numRef>
          </c:val>
          <c:extLst>
            <c:ext xmlns:c16="http://schemas.microsoft.com/office/drawing/2014/chart" uri="{C3380CC4-5D6E-409C-BE32-E72D297353CC}">
              <c16:uniqueId val="{00000001-874F-433F-90FB-55FCD18FEA38}"/>
            </c:ext>
          </c:extLst>
        </c:ser>
        <c:dLbls>
          <c:showLegendKey val="0"/>
          <c:showVal val="0"/>
          <c:showCatName val="0"/>
          <c:showSerName val="0"/>
          <c:showPercent val="0"/>
          <c:showBubbleSize val="0"/>
        </c:dLbls>
        <c:gapWidth val="150"/>
        <c:shape val="box"/>
        <c:axId val="1277769471"/>
        <c:axId val="778382191"/>
        <c:axId val="0"/>
      </c:bar3DChart>
      <c:catAx>
        <c:axId val="1277769471"/>
        <c:scaling>
          <c:orientation val="minMax"/>
        </c:scaling>
        <c:delete val="1"/>
        <c:axPos val="b"/>
        <c:majorTickMark val="none"/>
        <c:minorTickMark val="none"/>
        <c:tickLblPos val="nextTo"/>
        <c:crossAx val="778382191"/>
        <c:crosses val="autoZero"/>
        <c:auto val="1"/>
        <c:lblAlgn val="ctr"/>
        <c:lblOffset val="100"/>
        <c:noMultiLvlLbl val="0"/>
      </c:catAx>
      <c:valAx>
        <c:axId val="7783821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776947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'Şarta Bağlı Yükümlülükler'!$A$1:$A$10</c:f>
              <c:strCache>
                <c:ptCount val="10"/>
                <c:pt idx="0">
                  <c:v>2022-23 SEZONU</c:v>
                </c:pt>
                <c:pt idx="3">
                  <c:v>2023-24 SEZONU</c:v>
                </c:pt>
                <c:pt idx="6">
                  <c:v>2024-25 SEZONU</c:v>
                </c:pt>
                <c:pt idx="9">
                  <c:v>2025-26 SEZONU</c:v>
                </c:pt>
              </c:strCache>
            </c:strRef>
          </c:cat>
          <c:val>
            <c:numRef>
              <c:f>'Şarta Bağlı Yükümlülükler'!$B$1:$B$10</c:f>
              <c:numCache>
                <c:formatCode>General</c:formatCode>
                <c:ptCount val="10"/>
                <c:pt idx="0">
                  <c:v>78</c:v>
                </c:pt>
                <c:pt idx="3">
                  <c:v>191</c:v>
                </c:pt>
                <c:pt idx="6">
                  <c:v>157</c:v>
                </c:pt>
                <c:pt idx="9">
                  <c:v>264</c:v>
                </c:pt>
              </c:numCache>
            </c:numRef>
          </c:val>
          <c:extLst>
            <c:ext xmlns:c16="http://schemas.microsoft.com/office/drawing/2014/chart" uri="{C3380CC4-5D6E-409C-BE32-E72D297353CC}">
              <c16:uniqueId val="{00000000-8074-4637-93D9-95C8FA78FA82}"/>
            </c:ext>
          </c:extLst>
        </c:ser>
        <c:dLbls>
          <c:showLegendKey val="0"/>
          <c:showVal val="0"/>
          <c:showCatName val="0"/>
          <c:showSerName val="0"/>
          <c:showPercent val="0"/>
          <c:showBubbleSize val="0"/>
        </c:dLbls>
        <c:gapWidth val="150"/>
        <c:shape val="box"/>
        <c:axId val="334169616"/>
        <c:axId val="1257776592"/>
        <c:axId val="0"/>
      </c:bar3DChart>
      <c:catAx>
        <c:axId val="3341696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1257776592"/>
        <c:crosses val="autoZero"/>
        <c:auto val="1"/>
        <c:lblAlgn val="ctr"/>
        <c:lblOffset val="100"/>
        <c:noMultiLvlLbl val="0"/>
      </c:catAx>
      <c:valAx>
        <c:axId val="125777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34169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'Toplam Yükümlülükler'!$A$1:$A$10</c:f>
              <c:strCache>
                <c:ptCount val="10"/>
                <c:pt idx="0">
                  <c:v>2022-23 SEZONU</c:v>
                </c:pt>
                <c:pt idx="3">
                  <c:v>2023-24 SEZONU</c:v>
                </c:pt>
                <c:pt idx="6">
                  <c:v>2024-25 SEZONU</c:v>
                </c:pt>
                <c:pt idx="9">
                  <c:v>2025-26 SEZONU</c:v>
                </c:pt>
              </c:strCache>
            </c:strRef>
          </c:cat>
          <c:val>
            <c:numRef>
              <c:f>'Toplam Yükümlülükler'!$B$1:$B$10</c:f>
              <c:numCache>
                <c:formatCode>General</c:formatCode>
                <c:ptCount val="10"/>
                <c:pt idx="0">
                  <c:v>346</c:v>
                </c:pt>
                <c:pt idx="3">
                  <c:v>304</c:v>
                </c:pt>
                <c:pt idx="6">
                  <c:v>541</c:v>
                </c:pt>
                <c:pt idx="9">
                  <c:v>503</c:v>
                </c:pt>
              </c:numCache>
            </c:numRef>
          </c:val>
          <c:extLst>
            <c:ext xmlns:c16="http://schemas.microsoft.com/office/drawing/2014/chart" uri="{C3380CC4-5D6E-409C-BE32-E72D297353CC}">
              <c16:uniqueId val="{00000000-692D-4E00-AA4F-C6BB7B9106A3}"/>
            </c:ext>
          </c:extLst>
        </c:ser>
        <c:dLbls>
          <c:showLegendKey val="0"/>
          <c:showVal val="0"/>
          <c:showCatName val="0"/>
          <c:showSerName val="0"/>
          <c:showPercent val="0"/>
          <c:showBubbleSize val="0"/>
        </c:dLbls>
        <c:gapWidth val="150"/>
        <c:shape val="box"/>
        <c:axId val="169446528"/>
        <c:axId val="1257523632"/>
        <c:axId val="0"/>
      </c:bar3DChart>
      <c:catAx>
        <c:axId val="1694465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1257523632"/>
        <c:crosses val="autoZero"/>
        <c:auto val="1"/>
        <c:lblAlgn val="ctr"/>
        <c:lblOffset val="100"/>
        <c:noMultiLvlLbl val="0"/>
      </c:catAx>
      <c:valAx>
        <c:axId val="125752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9446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Özkaynaklar!$A$1:$A$10</c:f>
              <c:strCache>
                <c:ptCount val="10"/>
                <c:pt idx="0">
                  <c:v>2022-23 SEZONU</c:v>
                </c:pt>
                <c:pt idx="3">
                  <c:v>2023-24 SEZONU</c:v>
                </c:pt>
                <c:pt idx="6">
                  <c:v>2024-25 SEZONU</c:v>
                </c:pt>
                <c:pt idx="9">
                  <c:v>2025-26 SEZONU</c:v>
                </c:pt>
              </c:strCache>
            </c:strRef>
          </c:cat>
          <c:val>
            <c:numRef>
              <c:f>Özkaynaklar!$B$1:$B$10</c:f>
              <c:numCache>
                <c:formatCode>General</c:formatCode>
                <c:ptCount val="10"/>
                <c:pt idx="0">
                  <c:v>-96</c:v>
                </c:pt>
                <c:pt idx="3">
                  <c:v>30</c:v>
                </c:pt>
                <c:pt idx="6">
                  <c:v>122</c:v>
                </c:pt>
                <c:pt idx="9">
                  <c:v>254</c:v>
                </c:pt>
              </c:numCache>
            </c:numRef>
          </c:val>
          <c:extLst>
            <c:ext xmlns:c16="http://schemas.microsoft.com/office/drawing/2014/chart" uri="{C3380CC4-5D6E-409C-BE32-E72D297353CC}">
              <c16:uniqueId val="{00000000-7E8A-496E-B45A-CFFB55F61EC5}"/>
            </c:ext>
          </c:extLst>
        </c:ser>
        <c:dLbls>
          <c:showLegendKey val="0"/>
          <c:showVal val="0"/>
          <c:showCatName val="0"/>
          <c:showSerName val="0"/>
          <c:showPercent val="0"/>
          <c:showBubbleSize val="0"/>
        </c:dLbls>
        <c:gapWidth val="150"/>
        <c:shape val="box"/>
        <c:axId val="19741968"/>
        <c:axId val="1257685392"/>
        <c:axId val="0"/>
      </c:bar3DChart>
      <c:catAx>
        <c:axId val="197419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1257685392"/>
        <c:crosses val="autoZero"/>
        <c:auto val="1"/>
        <c:lblAlgn val="ctr"/>
        <c:lblOffset val="100"/>
        <c:noMultiLvlLbl val="0"/>
      </c:catAx>
      <c:valAx>
        <c:axId val="125768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419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C00000"/>
                    </a:solidFill>
                    <a:latin typeface="Tahoma" panose="020B060403050404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'Kulüpten Alacaklar'!$A$1:$A$10</c:f>
              <c:strCache>
                <c:ptCount val="10"/>
                <c:pt idx="0">
                  <c:v>2022-23 SEZONU</c:v>
                </c:pt>
                <c:pt idx="3">
                  <c:v>2023-24 SEZONU</c:v>
                </c:pt>
                <c:pt idx="6">
                  <c:v>2024-25 SEZONU</c:v>
                </c:pt>
                <c:pt idx="9">
                  <c:v>2025-26 SEZONU</c:v>
                </c:pt>
              </c:strCache>
            </c:strRef>
          </c:cat>
          <c:val>
            <c:numRef>
              <c:f>'Kulüpten Alacaklar'!$B$1:$B$10</c:f>
              <c:numCache>
                <c:formatCode>General</c:formatCode>
                <c:ptCount val="10"/>
                <c:pt idx="0">
                  <c:v>100</c:v>
                </c:pt>
                <c:pt idx="3">
                  <c:v>142</c:v>
                </c:pt>
                <c:pt idx="6">
                  <c:v>139</c:v>
                </c:pt>
                <c:pt idx="9">
                  <c:v>185</c:v>
                </c:pt>
              </c:numCache>
            </c:numRef>
          </c:val>
          <c:extLst>
            <c:ext xmlns:c16="http://schemas.microsoft.com/office/drawing/2014/chart" uri="{C3380CC4-5D6E-409C-BE32-E72D297353CC}">
              <c16:uniqueId val="{00000000-D119-43A7-82A8-CDA936E7CF67}"/>
            </c:ext>
          </c:extLst>
        </c:ser>
        <c:dLbls>
          <c:showLegendKey val="0"/>
          <c:showVal val="0"/>
          <c:showCatName val="0"/>
          <c:showSerName val="0"/>
          <c:showPercent val="0"/>
          <c:showBubbleSize val="0"/>
        </c:dLbls>
        <c:gapWidth val="150"/>
        <c:shape val="box"/>
        <c:axId val="610300976"/>
        <c:axId val="1257694032"/>
        <c:axId val="0"/>
      </c:bar3DChart>
      <c:catAx>
        <c:axId val="61030097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en-US"/>
          </a:p>
        </c:txPr>
        <c:crossAx val="1257694032"/>
        <c:crosses val="autoZero"/>
        <c:auto val="1"/>
        <c:lblAlgn val="ctr"/>
        <c:lblOffset val="100"/>
        <c:noMultiLvlLbl val="0"/>
      </c:catAx>
      <c:valAx>
        <c:axId val="125769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0300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764" cy="50177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2446" y="0"/>
            <a:ext cx="2985764" cy="501772"/>
          </a:xfrm>
          <a:prstGeom prst="rect">
            <a:avLst/>
          </a:prstGeom>
        </p:spPr>
        <p:txBody>
          <a:bodyPr vert="horz" lIns="91440" tIns="45720" rIns="91440" bIns="45720" rtlCol="0"/>
          <a:lstStyle>
            <a:lvl1pPr algn="r">
              <a:defRPr sz="1200"/>
            </a:lvl1pPr>
          </a:lstStyle>
          <a:p>
            <a:fld id="{3919AB69-6910-49B1-8A95-FE3256D19A86}" type="datetimeFigureOut">
              <a:rPr lang="en-US" smtClean="0"/>
              <a:t>10/1/2026</a:t>
            </a:fld>
            <a:endParaRPr lang="en-US"/>
          </a:p>
        </p:txBody>
      </p:sp>
      <p:sp>
        <p:nvSpPr>
          <p:cNvPr id="4" name="Slide Image Placeholder 3"/>
          <p:cNvSpPr>
            <a:spLocks noGrp="1" noRot="1" noChangeAspect="1"/>
          </p:cNvSpPr>
          <p:nvPr>
            <p:ph type="sldImg" idx="2"/>
          </p:nvPr>
        </p:nvSpPr>
        <p:spPr>
          <a:xfrm>
            <a:off x="1190625" y="1252538"/>
            <a:ext cx="4508500" cy="3381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668" y="4822780"/>
            <a:ext cx="5512416" cy="39463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20116"/>
            <a:ext cx="2985764" cy="501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2446" y="9520116"/>
            <a:ext cx="2985764" cy="501772"/>
          </a:xfrm>
          <a:prstGeom prst="rect">
            <a:avLst/>
          </a:prstGeom>
        </p:spPr>
        <p:txBody>
          <a:bodyPr vert="horz" lIns="91440" tIns="45720" rIns="91440" bIns="45720" rtlCol="0" anchor="b"/>
          <a:lstStyle>
            <a:lvl1pPr algn="r">
              <a:defRPr sz="1200"/>
            </a:lvl1pPr>
          </a:lstStyle>
          <a:p>
            <a:fld id="{1CA49901-757B-477B-B373-F101B976980F}" type="slidenum">
              <a:rPr lang="en-US" smtClean="0"/>
              <a:t>‹#›</a:t>
            </a:fld>
            <a:endParaRPr lang="en-US"/>
          </a:p>
        </p:txBody>
      </p:sp>
    </p:spTree>
    <p:extLst>
      <p:ext uri="{BB962C8B-B14F-4D97-AF65-F5344CB8AC3E}">
        <p14:creationId xmlns:p14="http://schemas.microsoft.com/office/powerpoint/2010/main" val="250324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E5EF5-2981-3CF1-E70B-B25BAB978E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AFB38-5C9A-5CF3-A7D2-19AAEF6EE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7AA95-FFD1-1729-CCEB-03DB86B3C2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04A4D0-9F3A-923B-1F9C-FD301069106D}"/>
              </a:ext>
            </a:extLst>
          </p:cNvPr>
          <p:cNvSpPr>
            <a:spLocks noGrp="1"/>
          </p:cNvSpPr>
          <p:nvPr>
            <p:ph type="sldNum" sz="quarter" idx="5"/>
          </p:nvPr>
        </p:nvSpPr>
        <p:spPr/>
        <p:txBody>
          <a:bodyPr/>
          <a:lstStyle/>
          <a:p>
            <a:fld id="{1CA49901-757B-477B-B373-F101B976980F}" type="slidenum">
              <a:rPr lang="en-US" smtClean="0"/>
              <a:t>7</a:t>
            </a:fld>
            <a:endParaRPr lang="en-US"/>
          </a:p>
        </p:txBody>
      </p:sp>
    </p:spTree>
    <p:extLst>
      <p:ext uri="{BB962C8B-B14F-4D97-AF65-F5344CB8AC3E}">
        <p14:creationId xmlns:p14="http://schemas.microsoft.com/office/powerpoint/2010/main" val="3325925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CBA99-D259-ABB3-9ED7-B6CFEB6DC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05438-DF2C-4A1E-D54A-7CFE46B55C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7BF393-7BFE-4DBA-E8E7-59E779D39C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88ED80-0644-55A4-CCD0-1FE12B9E0C4A}"/>
              </a:ext>
            </a:extLst>
          </p:cNvPr>
          <p:cNvSpPr>
            <a:spLocks noGrp="1"/>
          </p:cNvSpPr>
          <p:nvPr>
            <p:ph type="sldNum" sz="quarter" idx="5"/>
          </p:nvPr>
        </p:nvSpPr>
        <p:spPr/>
        <p:txBody>
          <a:bodyPr/>
          <a:lstStyle/>
          <a:p>
            <a:fld id="{1CA49901-757B-477B-B373-F101B976980F}" type="slidenum">
              <a:rPr lang="en-US" smtClean="0"/>
              <a:t>8</a:t>
            </a:fld>
            <a:endParaRPr lang="en-US"/>
          </a:p>
        </p:txBody>
      </p:sp>
    </p:spTree>
    <p:extLst>
      <p:ext uri="{BB962C8B-B14F-4D97-AF65-F5344CB8AC3E}">
        <p14:creationId xmlns:p14="http://schemas.microsoft.com/office/powerpoint/2010/main" val="3786230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7C5E-8435-5D95-815D-6D1EED734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32BB1-C200-9D1A-293D-20F753AF3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DE33BE-F10F-15F8-1079-7C27A71DB7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252C6A-A437-FB53-91AF-C01D8B822A5A}"/>
              </a:ext>
            </a:extLst>
          </p:cNvPr>
          <p:cNvSpPr>
            <a:spLocks noGrp="1"/>
          </p:cNvSpPr>
          <p:nvPr>
            <p:ph type="sldNum" sz="quarter" idx="5"/>
          </p:nvPr>
        </p:nvSpPr>
        <p:spPr/>
        <p:txBody>
          <a:bodyPr/>
          <a:lstStyle/>
          <a:p>
            <a:fld id="{1CA49901-757B-477B-B373-F101B976980F}" type="slidenum">
              <a:rPr lang="en-US" smtClean="0"/>
              <a:t>19</a:t>
            </a:fld>
            <a:endParaRPr lang="en-US"/>
          </a:p>
        </p:txBody>
      </p:sp>
    </p:spTree>
    <p:extLst>
      <p:ext uri="{BB962C8B-B14F-4D97-AF65-F5344CB8AC3E}">
        <p14:creationId xmlns:p14="http://schemas.microsoft.com/office/powerpoint/2010/main" val="3348880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13D55-7C82-6D2A-BDBD-323D964A78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863D6-0E1A-F75A-E16D-84519F9850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DDC35E-958E-3B1D-57F3-2099356F3E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0893AE-B0B0-962B-939E-952BF518BF59}"/>
              </a:ext>
            </a:extLst>
          </p:cNvPr>
          <p:cNvSpPr>
            <a:spLocks noGrp="1"/>
          </p:cNvSpPr>
          <p:nvPr>
            <p:ph type="sldNum" sz="quarter" idx="5"/>
          </p:nvPr>
        </p:nvSpPr>
        <p:spPr/>
        <p:txBody>
          <a:bodyPr/>
          <a:lstStyle/>
          <a:p>
            <a:fld id="{1CA49901-757B-477B-B373-F101B976980F}" type="slidenum">
              <a:rPr lang="en-US" smtClean="0"/>
              <a:t>20</a:t>
            </a:fld>
            <a:endParaRPr lang="en-US"/>
          </a:p>
        </p:txBody>
      </p:sp>
    </p:spTree>
    <p:extLst>
      <p:ext uri="{BB962C8B-B14F-4D97-AF65-F5344CB8AC3E}">
        <p14:creationId xmlns:p14="http://schemas.microsoft.com/office/powerpoint/2010/main" val="3737872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E1F40-5070-7D68-5488-1E88ADD90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FF1A5-2307-FE32-1307-5E5F82DC7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9A67C-86FB-296C-4856-5EFDA50686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9B4C16-D2AD-54FD-841D-20635A50C7D7}"/>
              </a:ext>
            </a:extLst>
          </p:cNvPr>
          <p:cNvSpPr>
            <a:spLocks noGrp="1"/>
          </p:cNvSpPr>
          <p:nvPr>
            <p:ph type="sldNum" sz="quarter" idx="5"/>
          </p:nvPr>
        </p:nvSpPr>
        <p:spPr/>
        <p:txBody>
          <a:bodyPr/>
          <a:lstStyle/>
          <a:p>
            <a:fld id="{1CA49901-757B-477B-B373-F101B976980F}" type="slidenum">
              <a:rPr lang="en-US" smtClean="0"/>
              <a:t>21</a:t>
            </a:fld>
            <a:endParaRPr lang="en-US"/>
          </a:p>
        </p:txBody>
      </p:sp>
    </p:spTree>
    <p:extLst>
      <p:ext uri="{BB962C8B-B14F-4D97-AF65-F5344CB8AC3E}">
        <p14:creationId xmlns:p14="http://schemas.microsoft.com/office/powerpoint/2010/main" val="2037947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9296A-22DD-5845-5E73-CCC425B58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2974A-E910-B9EC-00DC-504F71032D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EA7351-5F47-2470-B5AA-E3FECB749D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C50FE3-F922-AA44-9EDD-802F72F4B3DA}"/>
              </a:ext>
            </a:extLst>
          </p:cNvPr>
          <p:cNvSpPr>
            <a:spLocks noGrp="1"/>
          </p:cNvSpPr>
          <p:nvPr>
            <p:ph type="sldNum" sz="quarter" idx="5"/>
          </p:nvPr>
        </p:nvSpPr>
        <p:spPr/>
        <p:txBody>
          <a:bodyPr/>
          <a:lstStyle/>
          <a:p>
            <a:fld id="{1CA49901-757B-477B-B373-F101B976980F}" type="slidenum">
              <a:rPr lang="en-US" smtClean="0"/>
              <a:t>22</a:t>
            </a:fld>
            <a:endParaRPr lang="en-US"/>
          </a:p>
        </p:txBody>
      </p:sp>
    </p:spTree>
    <p:extLst>
      <p:ext uri="{BB962C8B-B14F-4D97-AF65-F5344CB8AC3E}">
        <p14:creationId xmlns:p14="http://schemas.microsoft.com/office/powerpoint/2010/main" val="295208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7454A-01F4-801F-C282-D79C17DB4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15E4A6-00E3-46A8-406A-D343AB6D0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00F35A-5B96-7422-715A-344859B440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A2AE1A-56AC-2D99-DA84-0085C0D0B5F6}"/>
              </a:ext>
            </a:extLst>
          </p:cNvPr>
          <p:cNvSpPr>
            <a:spLocks noGrp="1"/>
          </p:cNvSpPr>
          <p:nvPr>
            <p:ph type="sldNum" sz="quarter" idx="5"/>
          </p:nvPr>
        </p:nvSpPr>
        <p:spPr/>
        <p:txBody>
          <a:bodyPr/>
          <a:lstStyle/>
          <a:p>
            <a:fld id="{1CA49901-757B-477B-B373-F101B976980F}" type="slidenum">
              <a:rPr lang="en-US" smtClean="0"/>
              <a:t>23</a:t>
            </a:fld>
            <a:endParaRPr lang="en-US"/>
          </a:p>
        </p:txBody>
      </p:sp>
    </p:spTree>
    <p:extLst>
      <p:ext uri="{BB962C8B-B14F-4D97-AF65-F5344CB8AC3E}">
        <p14:creationId xmlns:p14="http://schemas.microsoft.com/office/powerpoint/2010/main" val="3573627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1FF5B-9015-21CA-ADE8-74212C46AB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62B20-E69B-617A-D451-A85706B2D7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CAF8C-04CF-24D8-5B64-41F30ADEFB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576DE7-8FA1-724F-A396-8FFBB8C27650}"/>
              </a:ext>
            </a:extLst>
          </p:cNvPr>
          <p:cNvSpPr>
            <a:spLocks noGrp="1"/>
          </p:cNvSpPr>
          <p:nvPr>
            <p:ph type="sldNum" sz="quarter" idx="5"/>
          </p:nvPr>
        </p:nvSpPr>
        <p:spPr/>
        <p:txBody>
          <a:bodyPr/>
          <a:lstStyle/>
          <a:p>
            <a:fld id="{1CA49901-757B-477B-B373-F101B976980F}" type="slidenum">
              <a:rPr lang="en-US" smtClean="0"/>
              <a:t>24</a:t>
            </a:fld>
            <a:endParaRPr lang="en-US"/>
          </a:p>
        </p:txBody>
      </p:sp>
    </p:spTree>
    <p:extLst>
      <p:ext uri="{BB962C8B-B14F-4D97-AF65-F5344CB8AC3E}">
        <p14:creationId xmlns:p14="http://schemas.microsoft.com/office/powerpoint/2010/main" val="358707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7DFA1-79B1-0A32-0F27-D902834EA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12604-7C9A-8EFE-ECE3-769941DD9F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7D984-638E-D387-75C5-5B3DFB0775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37FF23-03C1-DFB6-B3AA-46824BDA7572}"/>
              </a:ext>
            </a:extLst>
          </p:cNvPr>
          <p:cNvSpPr>
            <a:spLocks noGrp="1"/>
          </p:cNvSpPr>
          <p:nvPr>
            <p:ph type="sldNum" sz="quarter" idx="5"/>
          </p:nvPr>
        </p:nvSpPr>
        <p:spPr/>
        <p:txBody>
          <a:bodyPr/>
          <a:lstStyle/>
          <a:p>
            <a:fld id="{1CA49901-757B-477B-B373-F101B976980F}" type="slidenum">
              <a:rPr lang="en-US" smtClean="0"/>
              <a:t>25</a:t>
            </a:fld>
            <a:endParaRPr lang="en-US"/>
          </a:p>
        </p:txBody>
      </p:sp>
    </p:spTree>
    <p:extLst>
      <p:ext uri="{BB962C8B-B14F-4D97-AF65-F5344CB8AC3E}">
        <p14:creationId xmlns:p14="http://schemas.microsoft.com/office/powerpoint/2010/main" val="2554243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28FF2-B394-AC77-CC72-D41BCC8DBC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32D9E-65DD-5559-F63E-A72C88132C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64C98D-3049-A51A-2A35-D584283E83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C3F945-485C-4410-1EFA-D68363EBFC2C}"/>
              </a:ext>
            </a:extLst>
          </p:cNvPr>
          <p:cNvSpPr>
            <a:spLocks noGrp="1"/>
          </p:cNvSpPr>
          <p:nvPr>
            <p:ph type="sldNum" sz="quarter" idx="5"/>
          </p:nvPr>
        </p:nvSpPr>
        <p:spPr/>
        <p:txBody>
          <a:bodyPr/>
          <a:lstStyle/>
          <a:p>
            <a:fld id="{1CA49901-757B-477B-B373-F101B976980F}" type="slidenum">
              <a:rPr lang="en-US" smtClean="0"/>
              <a:t>26</a:t>
            </a:fld>
            <a:endParaRPr lang="en-US"/>
          </a:p>
        </p:txBody>
      </p:sp>
    </p:spTree>
    <p:extLst>
      <p:ext uri="{BB962C8B-B14F-4D97-AF65-F5344CB8AC3E}">
        <p14:creationId xmlns:p14="http://schemas.microsoft.com/office/powerpoint/2010/main" val="3930084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3BCA0-2838-5239-38A3-D1F60BAD54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F5FB0-F389-A87E-264A-350133E4CE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81526D-20DC-C7FF-686A-A0F91E7059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CF6DAB-ED27-8E1A-68C8-158699F24A5D}"/>
              </a:ext>
            </a:extLst>
          </p:cNvPr>
          <p:cNvSpPr>
            <a:spLocks noGrp="1"/>
          </p:cNvSpPr>
          <p:nvPr>
            <p:ph type="sldNum" sz="quarter" idx="5"/>
          </p:nvPr>
        </p:nvSpPr>
        <p:spPr/>
        <p:txBody>
          <a:bodyPr/>
          <a:lstStyle/>
          <a:p>
            <a:fld id="{1CA49901-757B-477B-B373-F101B976980F}" type="slidenum">
              <a:rPr lang="en-US" smtClean="0"/>
              <a:t>27</a:t>
            </a:fld>
            <a:endParaRPr lang="en-US"/>
          </a:p>
        </p:txBody>
      </p:sp>
    </p:spTree>
    <p:extLst>
      <p:ext uri="{BB962C8B-B14F-4D97-AF65-F5344CB8AC3E}">
        <p14:creationId xmlns:p14="http://schemas.microsoft.com/office/powerpoint/2010/main" val="1017527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4A32F-CD15-4E68-B390-A3CEB99B7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C2EE3-1CD8-034E-589D-696FF4EA8C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B6DC90-A69C-FDD2-F012-472E30A1D0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740530-24CA-9355-909D-0DA5FCB18771}"/>
              </a:ext>
            </a:extLst>
          </p:cNvPr>
          <p:cNvSpPr>
            <a:spLocks noGrp="1"/>
          </p:cNvSpPr>
          <p:nvPr>
            <p:ph type="sldNum" sz="quarter" idx="5"/>
          </p:nvPr>
        </p:nvSpPr>
        <p:spPr/>
        <p:txBody>
          <a:bodyPr/>
          <a:lstStyle/>
          <a:p>
            <a:fld id="{1CA49901-757B-477B-B373-F101B976980F}" type="slidenum">
              <a:rPr lang="en-US" smtClean="0"/>
              <a:t>28</a:t>
            </a:fld>
            <a:endParaRPr lang="en-US"/>
          </a:p>
        </p:txBody>
      </p:sp>
    </p:spTree>
    <p:extLst>
      <p:ext uri="{BB962C8B-B14F-4D97-AF65-F5344CB8AC3E}">
        <p14:creationId xmlns:p14="http://schemas.microsoft.com/office/powerpoint/2010/main" val="2696789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6465D-1B9C-25B1-5CD4-4F17D0CF5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22567-5C73-9DB7-F406-FFCDAF4C23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5999C-A3EE-456F-59BF-91D9471D3D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23B6B6-5BEF-AABA-3579-9D3668ED7ECD}"/>
              </a:ext>
            </a:extLst>
          </p:cNvPr>
          <p:cNvSpPr>
            <a:spLocks noGrp="1"/>
          </p:cNvSpPr>
          <p:nvPr>
            <p:ph type="sldNum" sz="quarter" idx="5"/>
          </p:nvPr>
        </p:nvSpPr>
        <p:spPr/>
        <p:txBody>
          <a:bodyPr/>
          <a:lstStyle/>
          <a:p>
            <a:fld id="{1CA49901-757B-477B-B373-F101B976980F}" type="slidenum">
              <a:rPr lang="en-US" smtClean="0"/>
              <a:t>29</a:t>
            </a:fld>
            <a:endParaRPr lang="en-US"/>
          </a:p>
        </p:txBody>
      </p:sp>
    </p:spTree>
    <p:extLst>
      <p:ext uri="{BB962C8B-B14F-4D97-AF65-F5344CB8AC3E}">
        <p14:creationId xmlns:p14="http://schemas.microsoft.com/office/powerpoint/2010/main" val="2218485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F925619-850A-4786-A57B-558B1F354BBA}"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3675804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F925619-850A-4786-A57B-558B1F354BBA}"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1328742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925619-850A-4786-A57B-558B1F354BBA}"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1212671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F925619-850A-4786-A57B-558B1F354BBA}"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1377580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F925619-850A-4786-A57B-558B1F354BBA}" type="datetimeFigureOut">
              <a:rPr lang="en-GB" smtClean="0"/>
              <a:t>01/10/2026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3510614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F925619-850A-4786-A57B-558B1F354BBA}"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2646227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25619-850A-4786-A57B-558B1F354BBA}"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3174151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925619-850A-4786-A57B-558B1F354BBA}"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1243954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925619-850A-4786-A57B-558B1F354BBA}"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2979315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F925619-850A-4786-A57B-558B1F354BBA}"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692125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F925619-850A-4786-A57B-558B1F354BBA}"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199A64-DE5A-4B8B-A76A-F719E7CF5B6B}" type="slidenum">
              <a:rPr lang="en-GB" smtClean="0"/>
              <a:t>‹#›</a:t>
            </a:fld>
            <a:endParaRPr lang="en-GB"/>
          </a:p>
        </p:txBody>
      </p:sp>
    </p:spTree>
    <p:extLst>
      <p:ext uri="{BB962C8B-B14F-4D97-AF65-F5344CB8AC3E}">
        <p14:creationId xmlns:p14="http://schemas.microsoft.com/office/powerpoint/2010/main" val="3064653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aşlık Slaydı">
    <p:spTree>
      <p:nvGrpSpPr>
        <p:cNvPr id="1" name=""/>
        <p:cNvGrpSpPr/>
        <p:nvPr/>
      </p:nvGrpSpPr>
      <p:grpSpPr>
        <a:xfrm>
          <a:off x="0" y="0"/>
          <a:ext cx="0" cy="0"/>
          <a:chOff x="0" y="0"/>
          <a:chExt cx="0" cy="0"/>
        </a:xfrm>
      </p:grpSpPr>
      <p:sp>
        <p:nvSpPr>
          <p:cNvPr id="8" name="3 Slayt Numarası Yer Tutucusu"/>
          <p:cNvSpPr>
            <a:spLocks noGrp="1"/>
          </p:cNvSpPr>
          <p:nvPr userDrawn="1">
            <p:ph type="sldNum" sz="quarter" idx="12"/>
          </p:nvPr>
        </p:nvSpPr>
        <p:spPr>
          <a:xfrm>
            <a:off x="6553200" y="6356350"/>
            <a:ext cx="2133600" cy="365125"/>
          </a:xfrm>
        </p:spPr>
        <p:txBody>
          <a:bodyPr/>
          <a:lstStyle/>
          <a:p>
            <a:fld id="{C9DD057A-A4CF-4344-842A-8E8B12E02160}" type="slidenum">
              <a:rPr lang="tr-TR" smtClean="0"/>
              <a:pPr/>
              <a:t>‹#›</a:t>
            </a:fld>
            <a:endParaRPr lang="tr-TR" dirty="0"/>
          </a:p>
        </p:txBody>
      </p:sp>
      <p:sp>
        <p:nvSpPr>
          <p:cNvPr id="9" name="8 Dikdörtgen"/>
          <p:cNvSpPr/>
          <p:nvPr userDrawn="1"/>
        </p:nvSpPr>
        <p:spPr>
          <a:xfrm>
            <a:off x="13395" y="2636912"/>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4 Başlık"/>
          <p:cNvSpPr>
            <a:spLocks noGrp="1"/>
          </p:cNvSpPr>
          <p:nvPr userDrawn="1">
            <p:ph type="ctrTitle" hasCustomPrompt="1"/>
          </p:nvPr>
        </p:nvSpPr>
        <p:spPr>
          <a:xfrm>
            <a:off x="395536" y="2636912"/>
            <a:ext cx="8062664" cy="576064"/>
          </a:xfrm>
        </p:spPr>
        <p:txBody>
          <a:bodyPr>
            <a:normAutofit fontScale="90000"/>
          </a:bodyPr>
          <a:lstStyle>
            <a:lvl1pPr algn="r">
              <a:defRPr>
                <a:solidFill>
                  <a:schemeClr val="bg1"/>
                </a:solidFill>
              </a:defRPr>
            </a:lvl1pPr>
          </a:lstStyle>
          <a:p>
            <a:pPr algn="r"/>
            <a:r>
              <a:rPr lang="tr-TR" sz="3200" dirty="0">
                <a:solidFill>
                  <a:schemeClr val="bg1"/>
                </a:solidFill>
              </a:rPr>
              <a:t>başlık</a:t>
            </a:r>
          </a:p>
        </p:txBody>
      </p:sp>
    </p:spTree>
    <p:extLst>
      <p:ext uri="{BB962C8B-B14F-4D97-AF65-F5344CB8AC3E}">
        <p14:creationId xmlns:p14="http://schemas.microsoft.com/office/powerpoint/2010/main" val="4176373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Başlık Slaydı">
    <p:spTree>
      <p:nvGrpSpPr>
        <p:cNvPr id="1" name=""/>
        <p:cNvGrpSpPr/>
        <p:nvPr/>
      </p:nvGrpSpPr>
      <p:grpSpPr>
        <a:xfrm>
          <a:off x="0" y="0"/>
          <a:ext cx="0" cy="0"/>
          <a:chOff x="0" y="0"/>
          <a:chExt cx="0" cy="0"/>
        </a:xfrm>
      </p:grpSpPr>
      <p:sp>
        <p:nvSpPr>
          <p:cNvPr id="8" name="3 Slayt Numarası Yer Tutucusu"/>
          <p:cNvSpPr>
            <a:spLocks noGrp="1"/>
          </p:cNvSpPr>
          <p:nvPr userDrawn="1">
            <p:ph type="sldNum" sz="quarter" idx="12"/>
          </p:nvPr>
        </p:nvSpPr>
        <p:spPr>
          <a:xfrm>
            <a:off x="6553200" y="6356350"/>
            <a:ext cx="2133600" cy="365125"/>
          </a:xfrm>
        </p:spPr>
        <p:txBody>
          <a:bodyPr/>
          <a:lstStyle/>
          <a:p>
            <a:fld id="{C9DD057A-A4CF-4344-842A-8E8B12E02160}" type="slidenum">
              <a:rPr lang="tr-TR" smtClean="0"/>
              <a:pPr/>
              <a:t>‹#›</a:t>
            </a:fld>
            <a:endParaRPr lang="tr-TR" dirty="0"/>
          </a:p>
        </p:txBody>
      </p:sp>
      <p:sp>
        <p:nvSpPr>
          <p:cNvPr id="9" name="8 Dikdörtgen"/>
          <p:cNvSpPr/>
          <p:nvPr userDrawn="1"/>
        </p:nvSpPr>
        <p:spPr>
          <a:xfrm>
            <a:off x="18728" y="25649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4 Başlık"/>
          <p:cNvSpPr>
            <a:spLocks noGrp="1"/>
          </p:cNvSpPr>
          <p:nvPr userDrawn="1">
            <p:ph type="ctrTitle" hasCustomPrompt="1"/>
          </p:nvPr>
        </p:nvSpPr>
        <p:spPr>
          <a:xfrm>
            <a:off x="685800" y="5229200"/>
            <a:ext cx="8062664" cy="576064"/>
          </a:xfrm>
        </p:spPr>
        <p:txBody>
          <a:bodyPr>
            <a:normAutofit fontScale="90000"/>
          </a:bodyPr>
          <a:lstStyle>
            <a:lvl1pPr algn="r">
              <a:defRPr>
                <a:solidFill>
                  <a:schemeClr val="bg1"/>
                </a:solidFill>
              </a:defRPr>
            </a:lvl1pPr>
          </a:lstStyle>
          <a:p>
            <a:pPr algn="r"/>
            <a:r>
              <a:rPr lang="tr-TR" sz="3200" dirty="0">
                <a:solidFill>
                  <a:schemeClr val="bg1"/>
                </a:solidFill>
              </a:rPr>
              <a:t>başlık</a:t>
            </a:r>
          </a:p>
        </p:txBody>
      </p:sp>
    </p:spTree>
    <p:extLst>
      <p:ext uri="{BB962C8B-B14F-4D97-AF65-F5344CB8AC3E}">
        <p14:creationId xmlns:p14="http://schemas.microsoft.com/office/powerpoint/2010/main" val="3697230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25619-850A-4786-A57B-558B1F354BBA}" type="datetimeFigureOut">
              <a:rPr lang="en-GB" smtClean="0"/>
              <a:t>01/10/2026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199A64-DE5A-4B8B-A76A-F719E7CF5B6B}" type="slidenum">
              <a:rPr lang="en-GB" smtClean="0"/>
              <a:t>‹#›</a:t>
            </a:fld>
            <a:endParaRPr lang="en-GB"/>
          </a:p>
        </p:txBody>
      </p:sp>
    </p:spTree>
    <p:extLst>
      <p:ext uri="{BB962C8B-B14F-4D97-AF65-F5344CB8AC3E}">
        <p14:creationId xmlns:p14="http://schemas.microsoft.com/office/powerpoint/2010/main" val="2735272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5 Başlık"/>
          <p:cNvSpPr>
            <a:spLocks noGrp="1"/>
          </p:cNvSpPr>
          <p:nvPr>
            <p:ph type="ctrTitle"/>
          </p:nvPr>
        </p:nvSpPr>
        <p:spPr>
          <a:xfrm>
            <a:off x="611560" y="2564904"/>
            <a:ext cx="8062664" cy="720080"/>
          </a:xfrm>
        </p:spPr>
        <p:txBody>
          <a:bodyPr>
            <a:noAutofit/>
          </a:bodyPr>
          <a:lstStyle/>
          <a:p>
            <a:pPr algn="ctr"/>
            <a:r>
              <a:rPr lang="en-US" sz="2400" b="1" dirty="0">
                <a:solidFill>
                  <a:srgbClr val="FFC000"/>
                </a:solidFill>
              </a:rPr>
              <a:t>Galatasaray Sportif A.Ş. Son 4 </a:t>
            </a:r>
            <a:r>
              <a:rPr lang="en-US" sz="2400" b="1" dirty="0" err="1">
                <a:solidFill>
                  <a:srgbClr val="FFC000"/>
                </a:solidFill>
              </a:rPr>
              <a:t>Sezon</a:t>
            </a:r>
            <a:r>
              <a:rPr lang="en-US" sz="2400" b="1" dirty="0">
                <a:solidFill>
                  <a:srgbClr val="FFC000"/>
                </a:solidFill>
              </a:rPr>
              <a:t> Mali Durum </a:t>
            </a:r>
            <a:r>
              <a:rPr lang="en-US" sz="2400" b="1" dirty="0" err="1">
                <a:solidFill>
                  <a:srgbClr val="FFC000"/>
                </a:solidFill>
              </a:rPr>
              <a:t>Değerlendirmesi</a:t>
            </a:r>
            <a:r>
              <a:rPr lang="en-US" sz="2400" b="1" dirty="0">
                <a:solidFill>
                  <a:srgbClr val="FFC000"/>
                </a:solidFill>
              </a:rPr>
              <a:t> ve 2025-26 </a:t>
            </a:r>
            <a:r>
              <a:rPr lang="en-US" sz="2400" b="1" dirty="0" err="1">
                <a:solidFill>
                  <a:srgbClr val="FFC000"/>
                </a:solidFill>
              </a:rPr>
              <a:t>Sezonu</a:t>
            </a:r>
            <a:r>
              <a:rPr lang="en-US" sz="2400" b="1" dirty="0">
                <a:solidFill>
                  <a:srgbClr val="FFC000"/>
                </a:solidFill>
              </a:rPr>
              <a:t> Mali </a:t>
            </a:r>
            <a:r>
              <a:rPr lang="en-US" sz="2400" b="1" dirty="0" err="1">
                <a:solidFill>
                  <a:srgbClr val="FFC000"/>
                </a:solidFill>
              </a:rPr>
              <a:t>Rasyoları</a:t>
            </a:r>
            <a:endParaRPr lang="tr-TR" sz="2400" dirty="0"/>
          </a:p>
        </p:txBody>
      </p:sp>
      <p:sp>
        <p:nvSpPr>
          <p:cNvPr id="4" name="6 Başlık"/>
          <p:cNvSpPr txBox="1">
            <a:spLocks/>
          </p:cNvSpPr>
          <p:nvPr/>
        </p:nvSpPr>
        <p:spPr>
          <a:xfrm>
            <a:off x="323528" y="4293096"/>
            <a:ext cx="8062664" cy="576064"/>
          </a:xfrm>
          <a:prstGeom prst="rect">
            <a:avLst/>
          </a:prstGeom>
        </p:spPr>
        <p:txBody>
          <a:bodyPr vert="horz" lIns="91440" tIns="45720" rIns="91440" bIns="45720" rtlCol="0" anchor="ctr">
            <a:noAutofit/>
          </a:bodyPr>
          <a:lstStyle>
            <a:lvl1pPr algn="r" defTabSz="914400" rtl="0" eaLnBrk="1" latinLnBrk="0" hangingPunct="1">
              <a:spcBef>
                <a:spcPct val="0"/>
              </a:spcBef>
              <a:buNone/>
              <a:defRPr sz="4400" kern="1200">
                <a:solidFill>
                  <a:schemeClr val="bg1"/>
                </a:solidFill>
                <a:latin typeface="+mj-lt"/>
                <a:ea typeface="+mj-ea"/>
                <a:cs typeface="+mj-cs"/>
              </a:defRPr>
            </a:lvl1pPr>
          </a:lstStyle>
          <a:p>
            <a:pPr algn="ctr"/>
            <a:r>
              <a:rPr lang="tr-TR" sz="3300" b="1" dirty="0">
                <a:solidFill>
                  <a:srgbClr val="7030A0"/>
                </a:solidFill>
                <a:latin typeface="Monotype Corsiva" panose="03010101010201010101" pitchFamily="66" charset="0"/>
              </a:rPr>
              <a:t>Mete İkiz</a:t>
            </a:r>
            <a:endParaRPr lang="en-US" sz="3300" b="1" dirty="0">
              <a:solidFill>
                <a:srgbClr val="7030A0"/>
              </a:solidFill>
              <a:latin typeface="Monotype Corsiva" panose="03010101010201010101" pitchFamily="66" charset="0"/>
            </a:endParaRPr>
          </a:p>
          <a:p>
            <a:pPr algn="ctr"/>
            <a:endParaRPr lang="en-US" sz="2800" b="1" dirty="0">
              <a:solidFill>
                <a:srgbClr val="7030A0"/>
              </a:solidFill>
              <a:latin typeface="Monotype Corsiva" panose="03010101010201010101" pitchFamily="66" charset="0"/>
            </a:endParaRPr>
          </a:p>
          <a:p>
            <a:pPr algn="ctr"/>
            <a:r>
              <a:rPr lang="en-US" sz="2800" b="1" dirty="0">
                <a:solidFill>
                  <a:srgbClr val="C00000"/>
                </a:solidFill>
                <a:latin typeface="Monotype Corsiva" panose="03010101010201010101" pitchFamily="66" charset="0"/>
              </a:rPr>
              <a:t>01.10.2026</a:t>
            </a:r>
            <a:endParaRPr lang="tr-TR" sz="2800" b="1" dirty="0">
              <a:solidFill>
                <a:srgbClr val="C00000"/>
              </a:solidFill>
              <a:latin typeface="Monotype Corsiva" panose="03010101010201010101" pitchFamily="66" charset="0"/>
            </a:endParaRPr>
          </a:p>
        </p:txBody>
      </p:sp>
    </p:spTree>
    <p:extLst>
      <p:ext uri="{BB962C8B-B14F-4D97-AF65-F5344CB8AC3E}">
        <p14:creationId xmlns:p14="http://schemas.microsoft.com/office/powerpoint/2010/main" val="3166297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65A01-AC8E-D134-8607-ADFEB54FF6AB}"/>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6EF80978-AAEE-985F-B46E-33256A5BC8F8}"/>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15ABFF42-5EE7-D13A-6E51-30563A7C5A56}"/>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27ADD36C-DDF7-0CDF-64F5-C5D503E6A37E}"/>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0BC7E16E-6B32-D4FD-8F56-10C1A469D452}"/>
              </a:ext>
            </a:extLst>
          </p:cNvPr>
          <p:cNvSpPr>
            <a:spLocks noGrp="1"/>
          </p:cNvSpPr>
          <p:nvPr>
            <p:ph idx="1"/>
          </p:nvPr>
        </p:nvSpPr>
        <p:spPr>
          <a:xfrm>
            <a:off x="241176" y="0"/>
            <a:ext cx="8229600" cy="576064"/>
          </a:xfrm>
        </p:spPr>
        <p:txBody>
          <a:bodyPr>
            <a:normAutofit fontScale="85000" lnSpcReduction="1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MALİ PERFORMANSI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283ADD13-492E-8BF5-4C31-0273135ABD70}"/>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a:t>
            </a:fld>
            <a:endParaRPr lang="tr-TR" b="1" dirty="0">
              <a:solidFill>
                <a:srgbClr val="FFC000"/>
              </a:solidFill>
            </a:endParaRPr>
          </a:p>
        </p:txBody>
      </p:sp>
      <p:sp>
        <p:nvSpPr>
          <p:cNvPr id="10" name="1 Başlık">
            <a:extLst>
              <a:ext uri="{FF2B5EF4-FFF2-40B4-BE49-F238E27FC236}">
                <a16:creationId xmlns:a16="http://schemas.microsoft.com/office/drawing/2014/main" id="{C79F23F5-63F8-79DE-1676-C145AC6898C9}"/>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C197AE24-8F15-E48E-30C3-9DB3B03CD59F}"/>
              </a:ext>
            </a:extLst>
          </p:cNvPr>
          <p:cNvPicPr>
            <a:picLocks noChangeAspect="1"/>
          </p:cNvPicPr>
          <p:nvPr/>
        </p:nvPicPr>
        <p:blipFill>
          <a:blip r:embed="rId3"/>
          <a:stretch>
            <a:fillRect/>
          </a:stretch>
        </p:blipFill>
        <p:spPr>
          <a:xfrm>
            <a:off x="0" y="548680"/>
            <a:ext cx="9144000" cy="5782939"/>
          </a:xfrm>
          <a:prstGeom prst="rect">
            <a:avLst/>
          </a:prstGeom>
        </p:spPr>
      </p:pic>
    </p:spTree>
    <p:extLst>
      <p:ext uri="{BB962C8B-B14F-4D97-AF65-F5344CB8AC3E}">
        <p14:creationId xmlns:p14="http://schemas.microsoft.com/office/powerpoint/2010/main" val="1204731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38BF7-20C2-C9EC-C952-E7DF9F77FC2E}"/>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137A73A3-CFC0-F072-F6E0-440221CBB0E9}"/>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A0BEFC6C-4937-A220-D3C3-E30A7C82541D}"/>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AF529942-E808-54BF-7090-66E21B3DD3C9}"/>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CB2ED043-741F-D317-715E-B0049BFA2D3E}"/>
              </a:ext>
            </a:extLst>
          </p:cNvPr>
          <p:cNvSpPr>
            <a:spLocks noGrp="1"/>
          </p:cNvSpPr>
          <p:nvPr>
            <p:ph idx="1"/>
          </p:nvPr>
        </p:nvSpPr>
        <p:spPr>
          <a:xfrm>
            <a:off x="241176" y="0"/>
            <a:ext cx="8229600" cy="576064"/>
          </a:xfrm>
        </p:spPr>
        <p:txBody>
          <a:bodyPr>
            <a:normAutofit/>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GELİRLERİ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8330D573-F117-0A3B-133D-5A7F1F060EAA}"/>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3</a:t>
            </a:fld>
            <a:endParaRPr lang="tr-TR" b="1" dirty="0">
              <a:solidFill>
                <a:srgbClr val="FFC000"/>
              </a:solidFill>
            </a:endParaRPr>
          </a:p>
        </p:txBody>
      </p:sp>
      <p:sp>
        <p:nvSpPr>
          <p:cNvPr id="10" name="1 Başlık">
            <a:extLst>
              <a:ext uri="{FF2B5EF4-FFF2-40B4-BE49-F238E27FC236}">
                <a16:creationId xmlns:a16="http://schemas.microsoft.com/office/drawing/2014/main" id="{990BE911-5B70-E40E-6832-7F3C9D45F050}"/>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3" name="Chart 2">
            <a:extLst>
              <a:ext uri="{FF2B5EF4-FFF2-40B4-BE49-F238E27FC236}">
                <a16:creationId xmlns:a16="http://schemas.microsoft.com/office/drawing/2014/main" id="{2DF3948C-681A-47C6-A976-458929B909B5}"/>
              </a:ext>
            </a:extLst>
          </p:cNvPr>
          <p:cNvGraphicFramePr>
            <a:graphicFrameLocks/>
          </p:cNvGraphicFramePr>
          <p:nvPr>
            <p:extLst>
              <p:ext uri="{D42A27DB-BD31-4B8C-83A1-F6EECF244321}">
                <p14:modId xmlns:p14="http://schemas.microsoft.com/office/powerpoint/2010/main" val="3941235002"/>
              </p:ext>
            </p:extLst>
          </p:nvPr>
        </p:nvGraphicFramePr>
        <p:xfrm>
          <a:off x="467544" y="620688"/>
          <a:ext cx="8424936" cy="3129002"/>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03F5A8CD-0B04-350D-675C-37158C87F7E5}"/>
              </a:ext>
            </a:extLst>
          </p:cNvPr>
          <p:cNvSpPr/>
          <p:nvPr/>
        </p:nvSpPr>
        <p:spPr>
          <a:xfrm>
            <a:off x="98598" y="3754775"/>
            <a:ext cx="8721873" cy="2554545"/>
          </a:xfrm>
          <a:prstGeom prst="rect">
            <a:avLst/>
          </a:prstGeom>
        </p:spPr>
        <p:txBody>
          <a:bodyPr wrap="square">
            <a:spAutoFit/>
          </a:bodyPr>
          <a:lstStyle/>
          <a:p>
            <a:pPr marL="342900" lvl="0" indent="-342900" algn="just">
              <a:spcBef>
                <a:spcPts val="600"/>
              </a:spcBef>
              <a:buFont typeface="Symbol" panose="05050102010706020507" pitchFamily="18" charset="2"/>
              <a:buChar char=""/>
            </a:pPr>
            <a:r>
              <a:rPr lang="en-US" sz="2000" dirty="0">
                <a:effectLst/>
                <a:latin typeface="Tahoma" panose="020B0604030504040204" pitchFamily="34" charset="0"/>
                <a:ea typeface="Calibri" panose="020F0502020204030204" pitchFamily="34" charset="0"/>
                <a:cs typeface="Times New Roman" panose="02020603050405020304" pitchFamily="18" charset="0"/>
              </a:rPr>
              <a:t>2022-23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ile</a:t>
            </a:r>
            <a:r>
              <a:rPr lang="en-US" sz="2000" dirty="0">
                <a:effectLst/>
                <a:latin typeface="Tahoma" panose="020B0604030504040204" pitchFamily="34" charset="0"/>
                <a:ea typeface="Calibri" panose="020F0502020204030204" pitchFamily="34" charset="0"/>
                <a:cs typeface="Times New Roman" panose="02020603050405020304" pitchFamily="18" charset="0"/>
              </a:rPr>
              <a:t> 2025-26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sezonları</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arasındaki</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tr-TR" sz="2000" dirty="0">
                <a:effectLst/>
                <a:latin typeface="Tahoma" panose="020B0604030504040204" pitchFamily="34" charset="0"/>
                <a:ea typeface="Calibri" panose="020F0502020204030204" pitchFamily="34" charset="0"/>
                <a:cs typeface="Times New Roman" panose="02020603050405020304" pitchFamily="18" charset="0"/>
              </a:rPr>
              <a:t>dönemde Sportif A.Ş.’</a:t>
            </a:r>
            <a:r>
              <a:rPr lang="tr-TR" sz="2000" dirty="0" err="1">
                <a:effectLst/>
                <a:latin typeface="Tahoma" panose="020B0604030504040204" pitchFamily="34" charset="0"/>
                <a:ea typeface="Calibri" panose="020F0502020204030204" pitchFamily="34" charset="0"/>
                <a:cs typeface="Times New Roman" panose="02020603050405020304" pitchFamily="18" charset="0"/>
              </a:rPr>
              <a:t>nin</a:t>
            </a:r>
            <a:r>
              <a:rPr lang="tr-TR" sz="2000" dirty="0">
                <a:effectLst/>
                <a:latin typeface="Tahoma" panose="020B0604030504040204" pitchFamily="34" charset="0"/>
                <a:ea typeface="Calibri" panose="020F0502020204030204" pitchFamily="34" charset="0"/>
                <a:cs typeface="Times New Roman" panose="02020603050405020304" pitchFamily="18" charset="0"/>
              </a:rPr>
              <a:t> gelirleri </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4,7 kat artarak 90 mn €’dan €425 mn €</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ya</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tr-TR" sz="2000" dirty="0">
                <a:effectLst/>
                <a:latin typeface="Tahoma" panose="020B0604030504040204" pitchFamily="34" charset="0"/>
                <a:ea typeface="Calibri" panose="020F0502020204030204" pitchFamily="34" charset="0"/>
                <a:cs typeface="Times New Roman" panose="02020603050405020304" pitchFamily="18" charset="0"/>
              </a:rPr>
              <a:t>gelirken, bu başarılı artışla birlikte Sportif A.Ş</a:t>
            </a:r>
            <a:r>
              <a:rPr lang="tr-TR" sz="2000" dirty="0">
                <a:latin typeface="Tahoma" panose="020B0604030504040204" pitchFamily="34" charset="0"/>
                <a:ea typeface="Calibri" panose="020F0502020204030204" pitchFamily="34" charset="0"/>
                <a:cs typeface="Times New Roman" panose="02020603050405020304" pitchFamily="18" charset="0"/>
              </a:rPr>
              <a:t>. 2025-26 sezonunda bir evvelki sezonun 279 mn €’</a:t>
            </a:r>
            <a:r>
              <a:rPr lang="tr-TR" sz="2000" dirty="0" err="1">
                <a:latin typeface="Tahoma" panose="020B0604030504040204" pitchFamily="34" charset="0"/>
                <a:ea typeface="Calibri" panose="020F0502020204030204" pitchFamily="34" charset="0"/>
                <a:cs typeface="Times New Roman" panose="02020603050405020304" pitchFamily="18" charset="0"/>
              </a:rPr>
              <a:t>luk</a:t>
            </a:r>
            <a:r>
              <a:rPr lang="tr-TR" sz="2000" dirty="0">
                <a:latin typeface="Tahoma" panose="020B0604030504040204" pitchFamily="34" charset="0"/>
                <a:ea typeface="Calibri" panose="020F0502020204030204" pitchFamily="34" charset="0"/>
                <a:cs typeface="Times New Roman" panose="02020603050405020304" pitchFamily="18" charset="0"/>
              </a:rPr>
              <a:t> gelirinin %52 üzerine çıkarak, </a:t>
            </a:r>
            <a:r>
              <a:rPr lang="en-US" sz="2000" b="1" dirty="0" err="1">
                <a:solidFill>
                  <a:srgbClr val="A50021"/>
                </a:solidFill>
                <a:latin typeface="Tahoma" panose="020B0604030504040204" pitchFamily="34" charset="0"/>
                <a:ea typeface="Calibri" panose="020F0502020204030204" pitchFamily="34" charset="0"/>
                <a:cs typeface="Times New Roman" panose="02020603050405020304" pitchFamily="18" charset="0"/>
              </a:rPr>
              <a:t>sadece</a:t>
            </a:r>
            <a:r>
              <a:rPr lang="en-US" sz="2000" dirty="0">
                <a:latin typeface="Tahoma" panose="020B0604030504040204" pitchFamily="34" charset="0"/>
                <a:ea typeface="Calibri" panose="020F0502020204030204" pitchFamily="34" charset="0"/>
                <a:cs typeface="Times New Roman" panose="02020603050405020304" pitchFamily="18" charset="0"/>
              </a:rPr>
              <a:t> </a:t>
            </a:r>
            <a:r>
              <a:rPr lang="tr-TR" sz="2000" b="1" dirty="0">
                <a:solidFill>
                  <a:srgbClr val="A50021"/>
                </a:solidFill>
                <a:latin typeface="Tahoma" panose="020B0604030504040204" pitchFamily="34" charset="0"/>
                <a:ea typeface="Calibri" panose="020F0502020204030204" pitchFamily="34" charset="0"/>
                <a:cs typeface="Times New Roman" panose="02020603050405020304" pitchFamily="18" charset="0"/>
              </a:rPr>
              <a:t>gelirler </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bazında analiz yapan Deloitte </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Football </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Money </a:t>
            </a:r>
            <a:r>
              <a:rPr lang="tr-TR"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League</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Listesi</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e</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2025-26 sezonun</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da</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İlk 20’ye girme hakkını elde etme yolunda önemli bir çıkış yakala</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mış</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durumda</a:t>
            </a:r>
            <a:r>
              <a:rPr lang="tr-TR"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tr-TR" sz="2000" b="1" dirty="0">
                <a:effectLst/>
                <a:latin typeface="Tahoma" panose="020B0604030504040204" pitchFamily="34" charset="0"/>
                <a:ea typeface="Calibri" panose="020F0502020204030204" pitchFamily="34" charset="0"/>
                <a:cs typeface="Times New Roman" panose="02020603050405020304" pitchFamily="18" charset="0"/>
              </a:rPr>
              <a:t>Bunun için </a:t>
            </a:r>
            <a:r>
              <a:rPr lang="en-US" sz="2000" b="1" dirty="0">
                <a:effectLst/>
                <a:latin typeface="Tahoma" panose="020B0604030504040204" pitchFamily="34" charset="0"/>
                <a:ea typeface="Calibri" panose="020F0502020204030204" pitchFamily="34" charset="0"/>
                <a:cs typeface="Times New Roman" panose="02020603050405020304" pitchFamily="18" charset="0"/>
              </a:rPr>
              <a:t>Galatasaray Spor Kulübü </a:t>
            </a:r>
            <a:r>
              <a:rPr lang="en-US" sz="2000" b="1" dirty="0" err="1">
                <a:latin typeface="Tahoma" panose="020B0604030504040204" pitchFamily="34" charset="0"/>
                <a:ea typeface="Calibri" panose="020F0502020204030204" pitchFamily="34" charset="0"/>
                <a:cs typeface="Times New Roman" panose="02020603050405020304" pitchFamily="18" charset="0"/>
              </a:rPr>
              <a:t>Başkanı</a:t>
            </a:r>
            <a:r>
              <a:rPr lang="en-US" sz="2000" b="1" dirty="0">
                <a:latin typeface="Tahoma" panose="020B0604030504040204" pitchFamily="34" charset="0"/>
                <a:ea typeface="Calibri" panose="020F0502020204030204" pitchFamily="34" charset="0"/>
                <a:cs typeface="Times New Roman" panose="02020603050405020304" pitchFamily="18" charset="0"/>
              </a:rPr>
              <a:t> </a:t>
            </a:r>
            <a:r>
              <a:rPr lang="tr-TR" sz="2000" b="1" dirty="0">
                <a:effectLst/>
                <a:latin typeface="Tahoma" panose="020B0604030504040204" pitchFamily="34" charset="0"/>
                <a:ea typeface="Calibri" panose="020F0502020204030204" pitchFamily="34" charset="0"/>
                <a:cs typeface="Times New Roman" panose="02020603050405020304" pitchFamily="18" charset="0"/>
              </a:rPr>
              <a:t>Dursun Özbek ve Ekibi</a:t>
            </a:r>
            <a:r>
              <a:rPr lang="en-US" sz="2000" b="1" dirty="0">
                <a:effectLst/>
                <a:latin typeface="Tahoma" panose="020B0604030504040204" pitchFamily="34" charset="0"/>
                <a:ea typeface="Calibri" panose="020F0502020204030204" pitchFamily="34" charset="0"/>
                <a:cs typeface="Times New Roman" panose="02020603050405020304" pitchFamily="18" charset="0"/>
              </a:rPr>
              <a:t>’</a:t>
            </a:r>
            <a:r>
              <a:rPr lang="tr-TR" sz="2000" b="1" dirty="0" err="1">
                <a:effectLst/>
                <a:latin typeface="Tahoma" panose="020B0604030504040204" pitchFamily="34" charset="0"/>
                <a:ea typeface="Calibri" panose="020F0502020204030204" pitchFamily="34" charset="0"/>
                <a:cs typeface="Times New Roman" panose="02020603050405020304" pitchFamily="18" charset="0"/>
              </a:rPr>
              <a:t>ni</a:t>
            </a:r>
            <a:r>
              <a:rPr lang="tr-TR" sz="2000" b="1" dirty="0">
                <a:effectLst/>
                <a:latin typeface="Tahoma" panose="020B0604030504040204" pitchFamily="34" charset="0"/>
                <a:ea typeface="Calibri" panose="020F0502020204030204" pitchFamily="34" charset="0"/>
                <a:cs typeface="Times New Roman" panose="02020603050405020304" pitchFamily="18" charset="0"/>
              </a:rPr>
              <a:t> tebrik ederim.</a:t>
            </a:r>
            <a:endParaRPr lang="en-US" sz="2000" b="1"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5639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6500C36D-5C05-D253-4041-738A85449FBF}"/>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85531E64-EE35-D70D-E17B-625FB58F7D88}"/>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A8690E38-0801-58D5-9232-464571F6299C}"/>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A8AB286F-7FC0-58B5-E3EF-965F0327DA02}"/>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5F3A07C8-75B1-8A9B-8387-6CACB967E712}"/>
              </a:ext>
            </a:extLst>
          </p:cNvPr>
          <p:cNvSpPr>
            <a:spLocks noGrp="1"/>
          </p:cNvSpPr>
          <p:nvPr>
            <p:ph idx="1"/>
          </p:nvPr>
        </p:nvSpPr>
        <p:spPr>
          <a:xfrm>
            <a:off x="241176" y="0"/>
            <a:ext cx="8229600" cy="576064"/>
          </a:xfrm>
        </p:spPr>
        <p:txBody>
          <a:bodyPr>
            <a:normAutofit fontScale="85000" lnSpcReduction="1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BRÜT KAR/ZARARI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31455D7D-EC06-CDB6-1815-CAE5238044CB}"/>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4</a:t>
            </a:fld>
            <a:endParaRPr lang="tr-TR" b="1" dirty="0">
              <a:solidFill>
                <a:srgbClr val="FFC000"/>
              </a:solidFill>
            </a:endParaRPr>
          </a:p>
        </p:txBody>
      </p:sp>
      <p:sp>
        <p:nvSpPr>
          <p:cNvPr id="10" name="1 Başlık">
            <a:extLst>
              <a:ext uri="{FF2B5EF4-FFF2-40B4-BE49-F238E27FC236}">
                <a16:creationId xmlns:a16="http://schemas.microsoft.com/office/drawing/2014/main" id="{BE2F1DEC-846C-B756-3A24-FBBA282DF7A7}"/>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7A7C64F0-7F62-FEFD-49E7-1A03837021E1}"/>
              </a:ext>
            </a:extLst>
          </p:cNvPr>
          <p:cNvSpPr/>
          <p:nvPr/>
        </p:nvSpPr>
        <p:spPr>
          <a:xfrm>
            <a:off x="98598" y="3789040"/>
            <a:ext cx="8721873" cy="3016210"/>
          </a:xfrm>
          <a:prstGeom prst="rect">
            <a:avLst/>
          </a:prstGeom>
        </p:spPr>
        <p:txBody>
          <a:bodyPr wrap="square">
            <a:spAutoFit/>
          </a:bodyPr>
          <a:lstStyle/>
          <a:p>
            <a:pPr marL="342900" indent="-342900" algn="just">
              <a:buFont typeface="Arial" panose="020B0604020202020204" pitchFamily="34" charset="0"/>
              <a:buChar char="•"/>
            </a:pPr>
            <a:r>
              <a:rPr lang="en-US" sz="2000" dirty="0" err="1">
                <a:effectLst/>
                <a:latin typeface="Tahoma" panose="020B0604030504040204" pitchFamily="34" charset="0"/>
                <a:ea typeface="Calibri" panose="020F0502020204030204" pitchFamily="34" charset="0"/>
                <a:cs typeface="Times New Roman" panose="02020603050405020304" pitchFamily="18" charset="0"/>
              </a:rPr>
              <a:t>Gelirlerdeki</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bu</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önemli</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artışa</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karşılık</a:t>
            </a:r>
            <a:r>
              <a:rPr lang="en-US" sz="2000" dirty="0">
                <a:effectLst/>
                <a:latin typeface="Tahoma" panose="020B0604030504040204" pitchFamily="34" charset="0"/>
                <a:ea typeface="Calibri" panose="020F0502020204030204" pitchFamily="34" charset="0"/>
                <a:cs typeface="Times New Roman" panose="02020603050405020304" pitchFamily="18" charset="0"/>
              </a:rPr>
              <a:t>, Sat</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ılan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Malın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Maliyeti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kaleminin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sezonlar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itibariyle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yüksek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seyretmesi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nedeniyle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sağlıklı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bir</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mali</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yapı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için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olması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latin typeface="Tahoma" panose="020B0604030504040204" pitchFamily="34" charset="0"/>
                <a:ea typeface="Calibri" panose="020F0502020204030204" pitchFamily="34" charset="0"/>
                <a:cs typeface="Times New Roman" panose="02020603050405020304" pitchFamily="18" charset="0"/>
              </a:rPr>
              <a:t>gereken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%35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civarında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Brüt</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Kar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marjı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yakalanamamıış</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durumda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p>
          <a:p>
            <a:pPr marL="342900" indent="-342900" algn="just">
              <a:spcBef>
                <a:spcPts val="600"/>
              </a:spcBef>
              <a:buFont typeface="Arial" panose="020B0604020202020204" pitchFamily="34" charset="0"/>
              <a:buChar char="•"/>
            </a:pPr>
            <a:r>
              <a:rPr lang="en-GB" sz="2000" dirty="0">
                <a:effectLst/>
                <a:latin typeface="Tahoma" panose="020B0604030504040204" pitchFamily="34" charset="0"/>
                <a:ea typeface="Calibri" panose="020F0502020204030204" pitchFamily="34" charset="0"/>
                <a:cs typeface="Times New Roman" panose="02020603050405020304" pitchFamily="18" charset="0"/>
              </a:rPr>
              <a:t>2022-23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sezonu</a:t>
            </a:r>
            <a:r>
              <a:rPr lang="en-GB" sz="2000" dirty="0">
                <a:effectLst/>
                <a:latin typeface="Tahoma" panose="020B0604030504040204" pitchFamily="34" charset="0"/>
                <a:ea typeface="Calibri" panose="020F0502020204030204" pitchFamily="34" charset="0"/>
                <a:cs typeface="Times New Roman" panose="02020603050405020304" pitchFamily="18" charset="0"/>
              </a:rPr>
              <a:t> 28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GB" sz="2000" dirty="0">
                <a:effectLst/>
                <a:latin typeface="Tahoma" panose="020B0604030504040204" pitchFamily="34" charset="0"/>
                <a:ea typeface="Calibri" panose="020F0502020204030204" pitchFamily="34" charset="0"/>
                <a:cs typeface="Times New Roman" panose="02020603050405020304" pitchFamily="18" charset="0"/>
              </a:rPr>
              <a:t> €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Brüt</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Zarar’la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kapanırken</a:t>
            </a:r>
            <a:r>
              <a:rPr lang="en-GB" sz="2000" dirty="0">
                <a:effectLst/>
                <a:latin typeface="Tahoma" panose="020B0604030504040204" pitchFamily="34" charset="0"/>
                <a:ea typeface="Calibri" panose="020F0502020204030204" pitchFamily="34" charset="0"/>
                <a:cs typeface="Times New Roman" panose="02020603050405020304" pitchFamily="18" charset="0"/>
              </a:rPr>
              <a:t>, 2023-24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sezonu</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sadece</a:t>
            </a:r>
            <a:r>
              <a:rPr lang="en-GB" sz="2000" dirty="0">
                <a:effectLst/>
                <a:latin typeface="Tahoma" panose="020B0604030504040204" pitchFamily="34" charset="0"/>
                <a:ea typeface="Calibri" panose="020F0502020204030204" pitchFamily="34" charset="0"/>
                <a:cs typeface="Times New Roman" panose="02020603050405020304" pitchFamily="18" charset="0"/>
              </a:rPr>
              <a:t> 11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GB" sz="2000" dirty="0">
                <a:effectLst/>
                <a:latin typeface="Tahoma" panose="020B0604030504040204" pitchFamily="34" charset="0"/>
                <a:ea typeface="Calibri" panose="020F0502020204030204" pitchFamily="34" charset="0"/>
                <a:cs typeface="Times New Roman" panose="02020603050405020304" pitchFamily="18" charset="0"/>
              </a:rPr>
              <a:t> €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Brüt</a:t>
            </a:r>
            <a:r>
              <a:rPr lang="en-GB" sz="2000" dirty="0">
                <a:effectLst/>
                <a:latin typeface="Tahoma" panose="020B0604030504040204" pitchFamily="34" charset="0"/>
                <a:ea typeface="Calibri" panose="020F0502020204030204" pitchFamily="34" charset="0"/>
                <a:cs typeface="Times New Roman" panose="02020603050405020304" pitchFamily="18" charset="0"/>
              </a:rPr>
              <a:t> Kar </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(%4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Brüt</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Kar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Marjı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yaratmış</a:t>
            </a:r>
            <a:r>
              <a:rPr lang="en-GB" sz="2000" dirty="0">
                <a:effectLst/>
                <a:latin typeface="Tahoma" panose="020B0604030504040204" pitchFamily="34" charset="0"/>
                <a:ea typeface="Calibri" panose="020F0502020204030204" pitchFamily="34" charset="0"/>
                <a:cs typeface="Times New Roman" panose="02020603050405020304" pitchFamily="18" charset="0"/>
              </a:rPr>
              <a:t>. 2024-25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sezonu</a:t>
            </a:r>
            <a:r>
              <a:rPr lang="en-GB" sz="2000" dirty="0">
                <a:effectLst/>
                <a:latin typeface="Tahoma" panose="020B0604030504040204" pitchFamily="34" charset="0"/>
                <a:ea typeface="Calibri" panose="020F0502020204030204" pitchFamily="34" charset="0"/>
                <a:cs typeface="Times New Roman" panose="02020603050405020304" pitchFamily="18" charset="0"/>
              </a:rPr>
              <a:t> 40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GB" sz="2000" dirty="0">
                <a:effectLst/>
                <a:latin typeface="Tahoma" panose="020B0604030504040204" pitchFamily="34" charset="0"/>
                <a:ea typeface="Calibri" panose="020F0502020204030204" pitchFamily="34" charset="0"/>
                <a:cs typeface="Times New Roman" panose="02020603050405020304" pitchFamily="18" charset="0"/>
              </a:rPr>
              <a:t> €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Brüt</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Zararla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geçilirken</a:t>
            </a:r>
            <a:r>
              <a:rPr lang="en-GB" sz="2000" dirty="0">
                <a:effectLst/>
                <a:latin typeface="Tahoma" panose="020B0604030504040204" pitchFamily="34" charset="0"/>
                <a:ea typeface="Calibri" panose="020F0502020204030204" pitchFamily="34" charset="0"/>
                <a:cs typeface="Times New Roman" panose="02020603050405020304" pitchFamily="18" charset="0"/>
              </a:rPr>
              <a:t>, 2025-26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sezonu</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ise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sadece</a:t>
            </a:r>
            <a:r>
              <a:rPr lang="en-GB" sz="2000" dirty="0">
                <a:effectLst/>
                <a:latin typeface="Tahoma" panose="020B0604030504040204" pitchFamily="34" charset="0"/>
                <a:ea typeface="Calibri" panose="020F0502020204030204" pitchFamily="34" charset="0"/>
                <a:cs typeface="Times New Roman" panose="02020603050405020304" pitchFamily="18" charset="0"/>
              </a:rPr>
              <a:t> 15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GB" sz="2000" dirty="0">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(%4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Büt</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Kar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Marjı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ile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kapanmış</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durumda</a:t>
            </a:r>
            <a:r>
              <a:rPr lang="en-GB" sz="2000" dirty="0">
                <a:effectLst/>
                <a:latin typeface="Tahoma" panose="020B0604030504040204" pitchFamily="34" charset="0"/>
                <a:ea typeface="Calibri" panose="020F0502020204030204" pitchFamily="34" charset="0"/>
                <a:cs typeface="Times New Roman" panose="02020603050405020304" pitchFamily="18" charset="0"/>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600"/>
              </a:spcBef>
              <a:buFont typeface="Symbol" panose="05050102010706020507" pitchFamily="18" charset="2"/>
              <a:buChar char=""/>
            </a:pPr>
            <a:endParaRPr lang="en-US" sz="2000" b="1" dirty="0">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11" name="Chart 10">
            <a:extLst>
              <a:ext uri="{FF2B5EF4-FFF2-40B4-BE49-F238E27FC236}">
                <a16:creationId xmlns:a16="http://schemas.microsoft.com/office/drawing/2014/main" id="{38D2F3EA-9620-4C77-EF34-6C9347F88491}"/>
              </a:ext>
            </a:extLst>
          </p:cNvPr>
          <p:cNvGraphicFramePr>
            <a:graphicFrameLocks/>
          </p:cNvGraphicFramePr>
          <p:nvPr>
            <p:extLst>
              <p:ext uri="{D42A27DB-BD31-4B8C-83A1-F6EECF244321}">
                <p14:modId xmlns:p14="http://schemas.microsoft.com/office/powerpoint/2010/main" val="1868940408"/>
              </p:ext>
            </p:extLst>
          </p:nvPr>
        </p:nvGraphicFramePr>
        <p:xfrm>
          <a:off x="467544" y="493253"/>
          <a:ext cx="8136904" cy="33235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0453980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9AE92-37DC-9CEC-E714-A4A8F6B1A8C8}"/>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8FD917B7-846F-C2FC-2FAF-8B812A3304BA}"/>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CDBCCA68-535A-19D6-C9A7-6E80383FE037}"/>
              </a:ext>
            </a:extLst>
          </p:cNvPr>
          <p:cNvSpPr/>
          <p:nvPr/>
        </p:nvSpPr>
        <p:spPr>
          <a:xfrm>
            <a:off x="0" y="-99392"/>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C1E2B323-FBE5-A7EF-9DFF-B932AB5AA302}"/>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3263D3FE-7082-D446-DF35-2AA238C925F1}"/>
              </a:ext>
            </a:extLst>
          </p:cNvPr>
          <p:cNvSpPr>
            <a:spLocks noGrp="1"/>
          </p:cNvSpPr>
          <p:nvPr>
            <p:ph idx="1"/>
          </p:nvPr>
        </p:nvSpPr>
        <p:spPr>
          <a:xfrm>
            <a:off x="241176" y="0"/>
            <a:ext cx="8229600" cy="576064"/>
          </a:xfrm>
        </p:spPr>
        <p:txBody>
          <a:bodyPr>
            <a:normAutofit fontScale="70000" lnSpcReduction="2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ESAS FAALİYET KARI/ZARARI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92534413-E53A-DCFA-DB64-5801E5311597}"/>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5</a:t>
            </a:fld>
            <a:endParaRPr lang="tr-TR" b="1" dirty="0">
              <a:solidFill>
                <a:srgbClr val="FFC000"/>
              </a:solidFill>
            </a:endParaRPr>
          </a:p>
        </p:txBody>
      </p:sp>
      <p:sp>
        <p:nvSpPr>
          <p:cNvPr id="10" name="1 Başlık">
            <a:extLst>
              <a:ext uri="{FF2B5EF4-FFF2-40B4-BE49-F238E27FC236}">
                <a16:creationId xmlns:a16="http://schemas.microsoft.com/office/drawing/2014/main" id="{3874FE9D-81F9-3DB3-6776-AA88A0D3E0B7}"/>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98AF5531-5492-9018-C615-43BAB0B05929}"/>
              </a:ext>
            </a:extLst>
          </p:cNvPr>
          <p:cNvSpPr/>
          <p:nvPr/>
        </p:nvSpPr>
        <p:spPr>
          <a:xfrm>
            <a:off x="98598" y="3677830"/>
            <a:ext cx="8721873" cy="2631490"/>
          </a:xfrm>
          <a:prstGeom prst="rect">
            <a:avLst/>
          </a:prstGeom>
        </p:spPr>
        <p:txBody>
          <a:bodyPr wrap="square">
            <a:spAutoFit/>
          </a:bodyPr>
          <a:lstStyle/>
          <a:p>
            <a:pPr marL="342900" indent="-342900" algn="just">
              <a:buFont typeface="Arial" panose="020B0604020202020204" pitchFamily="34" charset="0"/>
              <a:buChar char="•"/>
            </a:pPr>
            <a:r>
              <a:rPr lang="en-US" sz="2000" dirty="0">
                <a:effectLst/>
                <a:latin typeface="Tahoma" panose="020B0604030504040204" pitchFamily="34" charset="0"/>
                <a:ea typeface="Calibri" panose="020F0502020204030204" pitchFamily="34" charset="0"/>
                <a:cs typeface="Times New Roman" panose="02020603050405020304" pitchFamily="18" charset="0"/>
              </a:rPr>
              <a:t>İki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sezonun</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Brüt</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Zararla</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iki</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sezonun</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ise</a:t>
            </a:r>
            <a:r>
              <a:rPr lang="en-US" sz="2000" dirty="0">
                <a:effectLst/>
                <a:latin typeface="Tahoma" panose="020B0604030504040204" pitchFamily="34" charset="0"/>
                <a:ea typeface="Calibri" panose="020F0502020204030204" pitchFamily="34" charset="0"/>
                <a:cs typeface="Times New Roman" panose="02020603050405020304" pitchFamily="18" charset="0"/>
              </a:rPr>
              <a:t> %4’lük son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derece</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düşük</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Brüt</a:t>
            </a:r>
            <a:r>
              <a:rPr lang="en-US" sz="2000" dirty="0">
                <a:effectLst/>
                <a:latin typeface="Tahoma" panose="020B0604030504040204" pitchFamily="34" charset="0"/>
                <a:ea typeface="Calibri" panose="020F0502020204030204" pitchFamily="34" charset="0"/>
                <a:cs typeface="Times New Roman" panose="02020603050405020304" pitchFamily="18" charset="0"/>
              </a:rPr>
              <a:t> Kar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Marjıyla</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kapanmasıyla</a:t>
            </a:r>
            <a:r>
              <a:rPr lang="en-US" sz="2000" dirty="0">
                <a:effectLst/>
                <a:latin typeface="Tahoma" panose="020B0604030504040204" pitchFamily="34" charset="0"/>
                <a:ea typeface="Calibri" panose="020F0502020204030204" pitchFamily="34" charset="0"/>
                <a:cs typeface="Times New Roman" panose="02020603050405020304" pitchFamily="18" charset="0"/>
              </a:rPr>
              <a:t> birlikte, Sportif A.Ş.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dört</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sezonu</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sırasıyla</a:t>
            </a:r>
            <a:r>
              <a:rPr lang="en-US" sz="2000" dirty="0">
                <a:effectLst/>
                <a:latin typeface="Tahoma" panose="020B0604030504040204" pitchFamily="34" charset="0"/>
                <a:ea typeface="Calibri" panose="020F0502020204030204" pitchFamily="34" charset="0"/>
                <a:cs typeface="Times New Roman" panose="02020603050405020304" pitchFamily="18" charset="0"/>
              </a:rPr>
              <a:t> 50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US" sz="2000" dirty="0">
                <a:effectLst/>
                <a:latin typeface="Tahoma" panose="020B0604030504040204" pitchFamily="34" charset="0"/>
                <a:ea typeface="Calibri" panose="020F0502020204030204" pitchFamily="34" charset="0"/>
                <a:cs typeface="Times New Roman" panose="02020603050405020304" pitchFamily="18" charset="0"/>
              </a:rPr>
              <a:t> €, 53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US" sz="2000" dirty="0">
                <a:effectLst/>
                <a:latin typeface="Tahoma" panose="020B0604030504040204" pitchFamily="34" charset="0"/>
                <a:ea typeface="Calibri" panose="020F0502020204030204" pitchFamily="34" charset="0"/>
                <a:cs typeface="Times New Roman" panose="02020603050405020304" pitchFamily="18" charset="0"/>
              </a:rPr>
              <a:t> €, 96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US" sz="2000" dirty="0">
                <a:effectLst/>
                <a:latin typeface="Tahoma" panose="020B0604030504040204" pitchFamily="34" charset="0"/>
                <a:ea typeface="Calibri" panose="020F0502020204030204" pitchFamily="34" charset="0"/>
                <a:cs typeface="Times New Roman" panose="02020603050405020304" pitchFamily="18" charset="0"/>
              </a:rPr>
              <a:t> € ve 67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US" sz="2000" dirty="0">
                <a:effectLst/>
                <a:latin typeface="Tahoma" panose="020B0604030504040204" pitchFamily="34" charset="0"/>
                <a:ea typeface="Calibri" panose="020F0502020204030204" pitchFamily="34" charset="0"/>
                <a:cs typeface="Times New Roman" panose="02020603050405020304" pitchFamily="18" charset="0"/>
              </a:rPr>
              <a:t> €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ile</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kümüle</a:t>
            </a:r>
            <a:r>
              <a:rPr lang="en-US" sz="2000" dirty="0">
                <a:effectLst/>
                <a:latin typeface="Tahoma" panose="020B0604030504040204" pitchFamily="34" charset="0"/>
                <a:ea typeface="Calibri" panose="020F0502020204030204" pitchFamily="34" charset="0"/>
                <a:cs typeface="Times New Roman" panose="02020603050405020304" pitchFamily="18" charset="0"/>
              </a:rPr>
              <a:t> olarak 266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mn</a:t>
            </a:r>
            <a:r>
              <a:rPr lang="en-US" sz="2000" dirty="0">
                <a:effectLst/>
                <a:latin typeface="Tahoma" panose="020B0604030504040204" pitchFamily="34" charset="0"/>
                <a:ea typeface="Calibri" panose="020F0502020204030204" pitchFamily="34" charset="0"/>
                <a:cs typeface="Times New Roman" panose="02020603050405020304" pitchFamily="18" charset="0"/>
              </a:rPr>
              <a:t> € Esas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Faaliyet</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Zararı</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ile</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kapatmış</a:t>
            </a:r>
            <a:r>
              <a:rPr lang="en-US" sz="2000" dirty="0">
                <a:effectLst/>
                <a:latin typeface="Tahoma" panose="020B0604030504040204" pitchFamily="34" charset="0"/>
                <a:ea typeface="Calibri" panose="020F0502020204030204" pitchFamily="34" charset="0"/>
                <a:cs typeface="Times New Roman" panose="02020603050405020304" pitchFamily="18" charset="0"/>
              </a:rPr>
              <a:t>.</a:t>
            </a:r>
          </a:p>
          <a:p>
            <a:pPr marL="342900" indent="-342900" algn="just">
              <a:spcBef>
                <a:spcPts val="600"/>
              </a:spcBef>
              <a:buFont typeface="Arial" panose="020B0604020202020204" pitchFamily="34" charset="0"/>
              <a:buChar char="•"/>
            </a:pPr>
            <a:r>
              <a:rPr lang="en-US" sz="2000" dirty="0" err="1">
                <a:effectLst/>
                <a:latin typeface="Tahoma" panose="020B0604030504040204" pitchFamily="34" charset="0"/>
                <a:ea typeface="Calibri" panose="020F0502020204030204" pitchFamily="34" charset="0"/>
                <a:cs typeface="Times New Roman" panose="02020603050405020304" pitchFamily="18" charset="0"/>
              </a:rPr>
              <a:t>İronik</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bir</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dirty="0" err="1">
                <a:effectLst/>
                <a:latin typeface="Tahoma" panose="020B0604030504040204" pitchFamily="34" charset="0"/>
                <a:ea typeface="Calibri" panose="020F0502020204030204" pitchFamily="34" charset="0"/>
                <a:cs typeface="Times New Roman" panose="02020603050405020304" pitchFamily="18" charset="0"/>
              </a:rPr>
              <a:t>şekilde</a:t>
            </a:r>
            <a:r>
              <a:rPr lang="en-US" sz="2000" dirty="0">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425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luk</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tarihi</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bir</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gelire</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ulaşılmasına</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rağmen</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Sportif A.Ş. 2025-26 sezonunda 67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gibi son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derece</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yüksek</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bir</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zararla</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futbol</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faaliyetinden</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zarar</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etmiş</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US"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konumda</a:t>
            </a:r>
            <a:r>
              <a:rPr lang="en-US"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endParaRPr lang="en-US" sz="20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3" name="Chart 2">
            <a:extLst>
              <a:ext uri="{FF2B5EF4-FFF2-40B4-BE49-F238E27FC236}">
                <a16:creationId xmlns:a16="http://schemas.microsoft.com/office/drawing/2014/main" id="{F7291B47-B4B7-67F9-9BBE-E3BCF03E97D9}"/>
              </a:ext>
            </a:extLst>
          </p:cNvPr>
          <p:cNvGraphicFramePr>
            <a:graphicFrameLocks/>
          </p:cNvGraphicFramePr>
          <p:nvPr>
            <p:extLst>
              <p:ext uri="{D42A27DB-BD31-4B8C-83A1-F6EECF244321}">
                <p14:modId xmlns:p14="http://schemas.microsoft.com/office/powerpoint/2010/main" val="3372140118"/>
              </p:ext>
            </p:extLst>
          </p:nvPr>
        </p:nvGraphicFramePr>
        <p:xfrm>
          <a:off x="395535" y="534690"/>
          <a:ext cx="8424935" cy="30577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5842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C7F8D-EE84-C9DD-05A1-A83931A92EF2}"/>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BF4B629B-B670-B2B4-5BA6-816DE10999F9}"/>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DEEA305C-849C-41CA-4A35-1D7ABD897BB8}"/>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F7B98B75-EF86-2EAA-7B69-ADAB4652D390}"/>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FB507F71-90E7-A5FB-3109-1C5D55CA7E21}"/>
              </a:ext>
            </a:extLst>
          </p:cNvPr>
          <p:cNvSpPr>
            <a:spLocks noGrp="1"/>
          </p:cNvSpPr>
          <p:nvPr>
            <p:ph idx="1"/>
          </p:nvPr>
        </p:nvSpPr>
        <p:spPr>
          <a:xfrm>
            <a:off x="241176" y="0"/>
            <a:ext cx="8229600" cy="576064"/>
          </a:xfrm>
        </p:spPr>
        <p:txBody>
          <a:bodyPr>
            <a:normAutofit fontScale="77500" lnSpcReduction="2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DÖNEM KARI/ZARARI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4AC16148-B73A-DFBD-DD30-EB4209D98DA0}"/>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6</a:t>
            </a:fld>
            <a:endParaRPr lang="tr-TR" b="1" dirty="0">
              <a:solidFill>
                <a:srgbClr val="FFC000"/>
              </a:solidFill>
            </a:endParaRPr>
          </a:p>
        </p:txBody>
      </p:sp>
      <p:sp>
        <p:nvSpPr>
          <p:cNvPr id="10" name="1 Başlık">
            <a:extLst>
              <a:ext uri="{FF2B5EF4-FFF2-40B4-BE49-F238E27FC236}">
                <a16:creationId xmlns:a16="http://schemas.microsoft.com/office/drawing/2014/main" id="{67889908-0FD7-AD16-B991-9C6AC0D19831}"/>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28EB1734-1868-9966-0DF9-57AE675AD1D0}"/>
              </a:ext>
            </a:extLst>
          </p:cNvPr>
          <p:cNvSpPr/>
          <p:nvPr/>
        </p:nvSpPr>
        <p:spPr>
          <a:xfrm>
            <a:off x="98598" y="3212976"/>
            <a:ext cx="8721873" cy="3170099"/>
          </a:xfrm>
          <a:prstGeom prst="rect">
            <a:avLst/>
          </a:prstGeom>
        </p:spPr>
        <p:txBody>
          <a:bodyPr wrap="square">
            <a:spAutoFit/>
          </a:bodyPr>
          <a:lstStyle/>
          <a:p>
            <a:pPr marL="342900" indent="-342900" algn="just">
              <a:buFont typeface="Arial" panose="020B0604020202020204" pitchFamily="34" charset="0"/>
              <a:buChar char="•"/>
            </a:pPr>
            <a:r>
              <a:rPr lang="en-GB" sz="2000" b="1" dirty="0">
                <a:solidFill>
                  <a:srgbClr val="A50021"/>
                </a:solidFill>
                <a:effectLst/>
                <a:latin typeface="Tahoma" panose="020B0604030504040204" pitchFamily="34" charset="0"/>
                <a:ea typeface="Calibri" panose="020F0502020204030204" pitchFamily="34" charset="0"/>
              </a:rPr>
              <a:t>Yüksek </a:t>
            </a:r>
            <a:r>
              <a:rPr lang="en-GB" sz="2000" b="1" dirty="0" err="1">
                <a:solidFill>
                  <a:srgbClr val="A50021"/>
                </a:solidFill>
                <a:effectLst/>
                <a:latin typeface="Tahoma" panose="020B0604030504040204" pitchFamily="34" charset="0"/>
                <a:ea typeface="Calibri" panose="020F0502020204030204" pitchFamily="34" charset="0"/>
              </a:rPr>
              <a:t>mertebede</a:t>
            </a:r>
            <a:r>
              <a:rPr lang="en-GB" sz="2000" b="1" dirty="0">
                <a:solidFill>
                  <a:srgbClr val="A50021"/>
                </a:solidFill>
                <a:effectLst/>
                <a:latin typeface="Tahoma" panose="020B0604030504040204" pitchFamily="34" charset="0"/>
                <a:ea typeface="Calibri" panose="020F0502020204030204" pitchFamily="34" charset="0"/>
              </a:rPr>
              <a:t> Esas </a:t>
            </a:r>
            <a:r>
              <a:rPr lang="en-GB" sz="2000" b="1" dirty="0" err="1">
                <a:solidFill>
                  <a:srgbClr val="A50021"/>
                </a:solidFill>
                <a:effectLst/>
                <a:latin typeface="Tahoma" panose="020B0604030504040204" pitchFamily="34" charset="0"/>
                <a:ea typeface="Calibri" panose="020F0502020204030204" pitchFamily="34" charset="0"/>
              </a:rPr>
              <a:t>Faaliyet</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Zararı’nın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ardından</a:t>
            </a:r>
            <a:r>
              <a:rPr lang="en-GB" sz="2000" b="1" dirty="0">
                <a:solidFill>
                  <a:srgbClr val="A50021"/>
                </a:solidFill>
                <a:effectLst/>
                <a:latin typeface="Tahoma" panose="020B0604030504040204" pitchFamily="34" charset="0"/>
                <a:ea typeface="Calibri" panose="020F0502020204030204" pitchFamily="34" charset="0"/>
              </a:rPr>
              <a:t> Sportif A.Ş. </a:t>
            </a:r>
            <a:r>
              <a:rPr lang="en-GB" sz="2000" b="1" dirty="0" err="1">
                <a:solidFill>
                  <a:srgbClr val="A50021"/>
                </a:solidFill>
                <a:effectLst/>
                <a:latin typeface="Tahoma" panose="020B0604030504040204" pitchFamily="34" charset="0"/>
                <a:ea typeface="Calibri" panose="020F0502020204030204" pitchFamily="34" charset="0"/>
              </a:rPr>
              <a:t>Dönem</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Karı’nda</a:t>
            </a:r>
            <a:r>
              <a:rPr lang="en-GB" sz="2000" b="1" dirty="0">
                <a:solidFill>
                  <a:srgbClr val="A50021"/>
                </a:solidFill>
                <a:effectLst/>
                <a:latin typeface="Tahoma" panose="020B0604030504040204" pitchFamily="34" charset="0"/>
                <a:ea typeface="Calibri" panose="020F0502020204030204" pitchFamily="34" charset="0"/>
              </a:rPr>
              <a:t> da </a:t>
            </a:r>
            <a:r>
              <a:rPr lang="en-GB" sz="2000" b="1" dirty="0" err="1">
                <a:solidFill>
                  <a:srgbClr val="A50021"/>
                </a:solidFill>
                <a:effectLst/>
                <a:latin typeface="Tahoma" panose="020B0604030504040204" pitchFamily="34" charset="0"/>
                <a:ea typeface="Calibri" panose="020F0502020204030204" pitchFamily="34" charset="0"/>
              </a:rPr>
              <a:t>çok</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başarılı</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bir</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performans</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çizememiş</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durumda</a:t>
            </a:r>
            <a:r>
              <a:rPr lang="en-GB" sz="2000" b="1" dirty="0">
                <a:solidFill>
                  <a:srgbClr val="A50021"/>
                </a:solidFill>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Şirket</a:t>
            </a:r>
            <a:r>
              <a:rPr lang="en-GB" sz="2000" dirty="0">
                <a:effectLst/>
                <a:latin typeface="Tahoma" panose="020B0604030504040204" pitchFamily="34" charset="0"/>
                <a:ea typeface="Calibri" panose="020F0502020204030204" pitchFamily="34" charset="0"/>
              </a:rPr>
              <a:t> 2022-23 sezonunda 49 </a:t>
            </a:r>
            <a:r>
              <a:rPr lang="en-GB" sz="2000" dirty="0" err="1">
                <a:effectLst/>
                <a:latin typeface="Tahoma" panose="020B0604030504040204" pitchFamily="34" charset="0"/>
                <a:ea typeface="Calibri" panose="020F0502020204030204" pitchFamily="34" charset="0"/>
              </a:rPr>
              <a:t>mn</a:t>
            </a:r>
            <a:r>
              <a:rPr lang="en-GB" sz="2000" dirty="0">
                <a:effectLst/>
                <a:latin typeface="Tahoma" panose="020B0604030504040204" pitchFamily="34" charset="0"/>
                <a:ea typeface="Calibri" panose="020F0502020204030204" pitchFamily="34" charset="0"/>
              </a:rPr>
              <a:t> € </a:t>
            </a:r>
            <a:r>
              <a:rPr lang="en-GB" sz="2000" dirty="0" err="1">
                <a:effectLst/>
                <a:latin typeface="Tahoma" panose="020B0604030504040204" pitchFamily="34" charset="0"/>
                <a:ea typeface="Calibri" panose="020F0502020204030204" pitchFamily="34" charset="0"/>
              </a:rPr>
              <a:t>Dönem</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Zararı</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elde</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ederken</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bir</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sonraki</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sezonu</a:t>
            </a:r>
            <a:r>
              <a:rPr lang="en-GB" sz="2000" dirty="0">
                <a:effectLst/>
                <a:latin typeface="Tahoma" panose="020B0604030504040204" pitchFamily="34" charset="0"/>
                <a:ea typeface="Calibri" panose="020F0502020204030204" pitchFamily="34" charset="0"/>
              </a:rPr>
              <a:t> </a:t>
            </a:r>
            <a:r>
              <a:rPr lang="en-GB" sz="2000" b="1" dirty="0">
                <a:solidFill>
                  <a:srgbClr val="A50021"/>
                </a:solidFill>
                <a:effectLst/>
                <a:latin typeface="Tahoma" panose="020B0604030504040204" pitchFamily="34" charset="0"/>
                <a:ea typeface="Calibri" panose="020F0502020204030204" pitchFamily="34" charset="0"/>
              </a:rPr>
              <a:t>98 </a:t>
            </a:r>
            <a:r>
              <a:rPr lang="en-GB" sz="2000" b="1" dirty="0" err="1">
                <a:solidFill>
                  <a:srgbClr val="A50021"/>
                </a:solidFill>
                <a:effectLst/>
                <a:latin typeface="Tahoma" panose="020B0604030504040204" pitchFamily="34" charset="0"/>
                <a:ea typeface="Calibri" panose="020F0502020204030204" pitchFamily="34" charset="0"/>
              </a:rPr>
              <a:t>mn</a:t>
            </a:r>
            <a:r>
              <a:rPr lang="en-GB" sz="2000" b="1" dirty="0">
                <a:solidFill>
                  <a:srgbClr val="A50021"/>
                </a:solidFill>
                <a:effectLst/>
                <a:latin typeface="Tahoma" panose="020B0604030504040204" pitchFamily="34" charset="0"/>
                <a:ea typeface="Calibri" panose="020F0502020204030204" pitchFamily="34" charset="0"/>
              </a:rPr>
              <a:t> € </a:t>
            </a:r>
            <a:r>
              <a:rPr lang="en-GB" sz="2000" b="1" dirty="0" err="1">
                <a:solidFill>
                  <a:srgbClr val="A50021"/>
                </a:solidFill>
                <a:effectLst/>
                <a:latin typeface="Tahoma" panose="020B0604030504040204" pitchFamily="34" charset="0"/>
                <a:ea typeface="Calibri" panose="020F0502020204030204" pitchFamily="34" charset="0"/>
              </a:rPr>
              <a:t>Dönem</a:t>
            </a:r>
            <a:r>
              <a:rPr lang="en-GB" sz="2000" b="1" dirty="0">
                <a:solidFill>
                  <a:srgbClr val="A50021"/>
                </a:solidFill>
                <a:effectLst/>
                <a:latin typeface="Tahoma" panose="020B0604030504040204" pitchFamily="34" charset="0"/>
                <a:ea typeface="Calibri" panose="020F0502020204030204" pitchFamily="34" charset="0"/>
              </a:rPr>
              <a:t> Karı </a:t>
            </a:r>
            <a:r>
              <a:rPr lang="en-GB" sz="2000" b="1" dirty="0" err="1">
                <a:solidFill>
                  <a:srgbClr val="A50021"/>
                </a:solidFill>
                <a:effectLst/>
                <a:latin typeface="Tahoma" panose="020B0604030504040204" pitchFamily="34" charset="0"/>
                <a:ea typeface="Calibri" panose="020F0502020204030204" pitchFamily="34" charset="0"/>
              </a:rPr>
              <a:t>ile</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kapatmasında</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enflasyon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muhasebesi</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uygulamasından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gelen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latin typeface="Tahoma" panose="020B0604030504040204" pitchFamily="34" charset="0"/>
                <a:ea typeface="Calibri" panose="020F0502020204030204" pitchFamily="34" charset="0"/>
              </a:rPr>
              <a:t>muhasebesel</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bir</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gelir</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olan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Parasal</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Kazanç</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kaleminin</a:t>
            </a:r>
            <a:r>
              <a:rPr lang="en-GB" sz="2000" b="1" dirty="0">
                <a:solidFill>
                  <a:srgbClr val="A50021"/>
                </a:solidFill>
                <a:effectLst/>
                <a:latin typeface="Tahoma" panose="020B0604030504040204" pitchFamily="34" charset="0"/>
                <a:ea typeface="Calibri" panose="020F0502020204030204" pitchFamily="34" charset="0"/>
              </a:rPr>
              <a:t> 100 </a:t>
            </a:r>
            <a:r>
              <a:rPr lang="en-GB" sz="2000" b="1" dirty="0" err="1">
                <a:solidFill>
                  <a:srgbClr val="A50021"/>
                </a:solidFill>
                <a:effectLst/>
                <a:latin typeface="Tahoma" panose="020B0604030504040204" pitchFamily="34" charset="0"/>
                <a:ea typeface="Calibri" panose="020F0502020204030204" pitchFamily="34" charset="0"/>
              </a:rPr>
              <a:t>mn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luk</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muazzam</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etkisinin</a:t>
            </a:r>
            <a:r>
              <a:rPr lang="en-GB" sz="2000" b="1" dirty="0">
                <a:solidFill>
                  <a:srgbClr val="A50021"/>
                </a:solidFill>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rol</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oynamış</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olduğu</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gözüküyor</a:t>
            </a:r>
            <a:r>
              <a:rPr lang="en-GB" sz="2000" dirty="0">
                <a:effectLst/>
                <a:latin typeface="Tahoma" panose="020B0604030504040204" pitchFamily="34" charset="0"/>
                <a:ea typeface="Calibri" panose="020F0502020204030204" pitchFamily="34" charset="0"/>
              </a:rPr>
              <a:t>. 2024-25 </a:t>
            </a:r>
            <a:r>
              <a:rPr lang="en-GB" sz="2000" dirty="0" err="1">
                <a:effectLst/>
                <a:latin typeface="Tahoma" panose="020B0604030504040204" pitchFamily="34" charset="0"/>
                <a:ea typeface="Calibri" panose="020F0502020204030204" pitchFamily="34" charset="0"/>
              </a:rPr>
              <a:t>sezonu</a:t>
            </a:r>
            <a:r>
              <a:rPr lang="en-GB" sz="2000" dirty="0">
                <a:effectLst/>
                <a:latin typeface="Tahoma" panose="020B0604030504040204" pitchFamily="34" charset="0"/>
                <a:ea typeface="Calibri" panose="020F0502020204030204" pitchFamily="34" charset="0"/>
              </a:rPr>
              <a:t> 23 </a:t>
            </a:r>
            <a:r>
              <a:rPr lang="en-GB" sz="2000" dirty="0" err="1">
                <a:effectLst/>
                <a:latin typeface="Tahoma" panose="020B0604030504040204" pitchFamily="34" charset="0"/>
                <a:ea typeface="Calibri" panose="020F0502020204030204" pitchFamily="34" charset="0"/>
              </a:rPr>
              <a:t>mn</a:t>
            </a:r>
            <a:r>
              <a:rPr lang="en-GB" sz="2000" dirty="0">
                <a:effectLst/>
                <a:latin typeface="Tahoma" panose="020B0604030504040204" pitchFamily="34" charset="0"/>
                <a:ea typeface="Calibri" panose="020F0502020204030204" pitchFamily="34" charset="0"/>
              </a:rPr>
              <a:t> € </a:t>
            </a:r>
            <a:r>
              <a:rPr lang="en-GB" sz="2000" dirty="0" err="1">
                <a:effectLst/>
                <a:latin typeface="Tahoma" panose="020B0604030504040204" pitchFamily="34" charset="0"/>
                <a:ea typeface="Calibri" panose="020F0502020204030204" pitchFamily="34" charset="0"/>
              </a:rPr>
              <a:t>Dönem</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Zararı</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ile</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kapanırken</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geçtiğimiz</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sezonun</a:t>
            </a:r>
            <a:r>
              <a:rPr lang="en-GB" sz="2000" dirty="0">
                <a:effectLst/>
                <a:latin typeface="Tahoma" panose="020B0604030504040204" pitchFamily="34" charset="0"/>
                <a:ea typeface="Calibri" panose="020F0502020204030204" pitchFamily="34" charset="0"/>
              </a:rPr>
              <a:t> 12 </a:t>
            </a:r>
            <a:r>
              <a:rPr lang="en-GB" sz="2000" dirty="0" err="1">
                <a:effectLst/>
                <a:latin typeface="Tahoma" panose="020B0604030504040204" pitchFamily="34" charset="0"/>
                <a:ea typeface="Calibri" panose="020F0502020204030204" pitchFamily="34" charset="0"/>
              </a:rPr>
              <a:t>mn</a:t>
            </a:r>
            <a:r>
              <a:rPr lang="en-GB" sz="2000" dirty="0">
                <a:effectLst/>
                <a:latin typeface="Tahoma" panose="020B0604030504040204" pitchFamily="34" charset="0"/>
                <a:ea typeface="Calibri" panose="020F0502020204030204" pitchFamily="34" charset="0"/>
              </a:rPr>
              <a:t> € </a:t>
            </a:r>
            <a:r>
              <a:rPr lang="en-GB" sz="2000" dirty="0" err="1">
                <a:effectLst/>
                <a:latin typeface="Tahoma" panose="020B0604030504040204" pitchFamily="34" charset="0"/>
                <a:ea typeface="Calibri" panose="020F0502020204030204" pitchFamily="34" charset="0"/>
              </a:rPr>
              <a:t>Dönem</a:t>
            </a:r>
            <a:r>
              <a:rPr lang="en-GB" sz="2000" dirty="0">
                <a:effectLst/>
                <a:latin typeface="Tahoma" panose="020B0604030504040204" pitchFamily="34" charset="0"/>
                <a:ea typeface="Calibri" panose="020F0502020204030204" pitchFamily="34" charset="0"/>
              </a:rPr>
              <a:t> Karı </a:t>
            </a:r>
            <a:r>
              <a:rPr lang="en-GB" sz="2000" dirty="0" err="1">
                <a:effectLst/>
                <a:latin typeface="Tahoma" panose="020B0604030504040204" pitchFamily="34" charset="0"/>
                <a:ea typeface="Calibri" panose="020F0502020204030204" pitchFamily="34" charset="0"/>
              </a:rPr>
              <a:t>ile</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sona</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ermesinde</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aslan</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payı</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yine</a:t>
            </a:r>
            <a:r>
              <a:rPr lang="en-GB" sz="2000" dirty="0">
                <a:effectLst/>
                <a:latin typeface="Tahoma" panose="020B0604030504040204" pitchFamily="34" charset="0"/>
                <a:ea typeface="Calibri" panose="020F0502020204030204" pitchFamily="34" charset="0"/>
              </a:rPr>
              <a:t> </a:t>
            </a:r>
            <a:r>
              <a:rPr lang="en-GB" sz="2000" b="1" dirty="0">
                <a:solidFill>
                  <a:srgbClr val="A50021"/>
                </a:solidFill>
                <a:effectLst/>
                <a:latin typeface="Tahoma" panose="020B0604030504040204" pitchFamily="34" charset="0"/>
                <a:ea typeface="Calibri" panose="020F0502020204030204" pitchFamily="34" charset="0"/>
              </a:rPr>
              <a:t>70 </a:t>
            </a:r>
            <a:r>
              <a:rPr lang="en-GB" sz="2000" b="1" dirty="0" err="1">
                <a:solidFill>
                  <a:srgbClr val="A50021"/>
                </a:solidFill>
                <a:effectLst/>
                <a:latin typeface="Tahoma" panose="020B0604030504040204" pitchFamily="34" charset="0"/>
                <a:ea typeface="Calibri" panose="020F0502020204030204" pitchFamily="34" charset="0"/>
              </a:rPr>
              <a:t>mn</a:t>
            </a:r>
            <a:r>
              <a:rPr lang="en-GB" sz="2000" b="1" dirty="0">
                <a:solidFill>
                  <a:srgbClr val="A50021"/>
                </a:solidFill>
                <a:effectLst/>
                <a:latin typeface="Tahoma" panose="020B0604030504040204" pitchFamily="34" charset="0"/>
                <a:ea typeface="Calibri" panose="020F0502020204030204" pitchFamily="34" charset="0"/>
              </a:rPr>
              <a:t> € </a:t>
            </a:r>
            <a:r>
              <a:rPr lang="en-GB" sz="2000" b="1" dirty="0" err="1">
                <a:solidFill>
                  <a:srgbClr val="A50021"/>
                </a:solidFill>
                <a:effectLst/>
                <a:latin typeface="Tahoma" panose="020B0604030504040204" pitchFamily="34" charset="0"/>
                <a:ea typeface="Calibri" panose="020F0502020204030204" pitchFamily="34" charset="0"/>
              </a:rPr>
              <a:t>ile</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enflasyon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muhasebesinden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gelen</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Parasal</a:t>
            </a:r>
            <a:r>
              <a:rPr lang="en-GB" sz="2000" b="1" dirty="0">
                <a:solidFill>
                  <a:srgbClr val="A50021"/>
                </a:solidFill>
                <a:effectLst/>
                <a:latin typeface="Tahoma" panose="020B0604030504040204" pitchFamily="34" charset="0"/>
                <a:ea typeface="Calibri" panose="020F0502020204030204" pitchFamily="34" charset="0"/>
              </a:rPr>
              <a:t> </a:t>
            </a:r>
            <a:r>
              <a:rPr lang="en-GB" sz="2000" b="1" dirty="0" err="1">
                <a:solidFill>
                  <a:srgbClr val="A50021"/>
                </a:solidFill>
                <a:effectLst/>
                <a:latin typeface="Tahoma" panose="020B0604030504040204" pitchFamily="34" charset="0"/>
                <a:ea typeface="Calibri" panose="020F0502020204030204" pitchFamily="34" charset="0"/>
              </a:rPr>
              <a:t>Kazanç</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kaleminden</a:t>
            </a:r>
            <a:r>
              <a:rPr lang="en-GB" sz="2000" dirty="0">
                <a:effectLst/>
                <a:latin typeface="Tahoma" panose="020B0604030504040204" pitchFamily="34" charset="0"/>
                <a:ea typeface="Calibri" panose="020F0502020204030204" pitchFamily="34" charset="0"/>
              </a:rPr>
              <a:t> </a:t>
            </a:r>
            <a:r>
              <a:rPr lang="en-GB" sz="2000" dirty="0" err="1">
                <a:effectLst/>
                <a:latin typeface="Tahoma" panose="020B0604030504040204" pitchFamily="34" charset="0"/>
                <a:ea typeface="Calibri" panose="020F0502020204030204" pitchFamily="34" charset="0"/>
              </a:rPr>
              <a:t>oluşmuş</a:t>
            </a:r>
            <a:r>
              <a:rPr lang="en-GB" sz="2000" dirty="0">
                <a:effectLst/>
                <a:latin typeface="Tahoma" panose="020B0604030504040204" pitchFamily="34" charset="0"/>
                <a:ea typeface="Calibri" panose="020F0502020204030204" pitchFamily="34" charset="0"/>
              </a:rPr>
              <a:t>.</a:t>
            </a:r>
            <a:endParaRPr lang="en-US" sz="20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3" name="Chart 2">
            <a:extLst>
              <a:ext uri="{FF2B5EF4-FFF2-40B4-BE49-F238E27FC236}">
                <a16:creationId xmlns:a16="http://schemas.microsoft.com/office/drawing/2014/main" id="{808506BB-2CB1-9C47-FB25-CA07286BDEC6}"/>
              </a:ext>
            </a:extLst>
          </p:cNvPr>
          <p:cNvGraphicFramePr>
            <a:graphicFrameLocks/>
          </p:cNvGraphicFramePr>
          <p:nvPr>
            <p:extLst>
              <p:ext uri="{D42A27DB-BD31-4B8C-83A1-F6EECF244321}">
                <p14:modId xmlns:p14="http://schemas.microsoft.com/office/powerpoint/2010/main" val="678450181"/>
              </p:ext>
            </p:extLst>
          </p:nvPr>
        </p:nvGraphicFramePr>
        <p:xfrm>
          <a:off x="395536" y="603448"/>
          <a:ext cx="8496944" cy="25375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5461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7DEEB-E5EC-F6DB-DC01-80A3BC594FF2}"/>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EC0AC3F7-A813-B54A-081E-F415120243F2}"/>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EFA60256-25D5-36D7-B778-2444EFA22316}"/>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D2252401-04A1-0079-2962-063C116EBAF5}"/>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9" name="3 Slayt Numarası Yer Tutucusu">
            <a:extLst>
              <a:ext uri="{FF2B5EF4-FFF2-40B4-BE49-F238E27FC236}">
                <a16:creationId xmlns:a16="http://schemas.microsoft.com/office/drawing/2014/main" id="{E388FD7A-35EF-5014-8877-204CA8D26767}"/>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7</a:t>
            </a:fld>
            <a:endParaRPr lang="tr-TR" b="1" dirty="0">
              <a:solidFill>
                <a:srgbClr val="FFC000"/>
              </a:solidFill>
            </a:endParaRPr>
          </a:p>
        </p:txBody>
      </p:sp>
      <p:sp>
        <p:nvSpPr>
          <p:cNvPr id="10" name="1 Başlık">
            <a:extLst>
              <a:ext uri="{FF2B5EF4-FFF2-40B4-BE49-F238E27FC236}">
                <a16:creationId xmlns:a16="http://schemas.microsoft.com/office/drawing/2014/main" id="{5DA8783F-1528-F5BB-E93B-F9394B8CFDF9}"/>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14">
            <a:extLst>
              <a:ext uri="{FF2B5EF4-FFF2-40B4-BE49-F238E27FC236}">
                <a16:creationId xmlns:a16="http://schemas.microsoft.com/office/drawing/2014/main" id="{D5685F70-B0C3-7833-C890-773744A8850D}"/>
              </a:ext>
            </a:extLst>
          </p:cNvPr>
          <p:cNvSpPr txBox="1">
            <a:spLocks/>
          </p:cNvSpPr>
          <p:nvPr/>
        </p:nvSpPr>
        <p:spPr>
          <a:xfrm>
            <a:off x="241176" y="0"/>
            <a:ext cx="8229600" cy="576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300" b="1" dirty="0">
                <a:solidFill>
                  <a:srgbClr val="FFCC00"/>
                </a:solidFill>
                <a:latin typeface="Tahoma" panose="020B0604030504040204" pitchFamily="34" charset="0"/>
                <a:ea typeface="Tahoma" panose="020B0604030504040204" pitchFamily="34" charset="0"/>
                <a:cs typeface="Tahoma" panose="020B0604030504040204" pitchFamily="34" charset="0"/>
              </a:rPr>
              <a:t>NET DÖNEM KARI HAKKINDA DÜŞÜNCELERİM</a:t>
            </a:r>
            <a:endParaRPr lang="en-GB" sz="23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0EAEA0D8-4B47-FEED-C4AD-B53CFCA81F71}"/>
              </a:ext>
            </a:extLst>
          </p:cNvPr>
          <p:cNvSpPr txBox="1"/>
          <p:nvPr/>
        </p:nvSpPr>
        <p:spPr>
          <a:xfrm>
            <a:off x="36512" y="548680"/>
            <a:ext cx="8999984" cy="5663089"/>
          </a:xfrm>
          <a:prstGeom prst="rect">
            <a:avLst/>
          </a:prstGeom>
          <a:noFill/>
        </p:spPr>
        <p:txBody>
          <a:bodyPr wrap="square">
            <a:spAutoFit/>
          </a:bodyPr>
          <a:lstStyle/>
          <a:p>
            <a:pPr marL="342900" lvl="0" indent="-342900" algn="just" rtl="0">
              <a:spcBef>
                <a:spcPts val="600"/>
              </a:spcBef>
              <a:buFont typeface="Symbol" panose="05050102010706020507" pitchFamily="18" charset="2"/>
              <a:buChar char=""/>
            </a:pPr>
            <a:r>
              <a:rPr lang="en-US" sz="2200" dirty="0">
                <a:effectLst/>
                <a:latin typeface="Tahoma" panose="020B0604030504040204" pitchFamily="34" charset="0"/>
                <a:ea typeface="Times New Roman" panose="02020603050405020304" pitchFamily="18" charset="0"/>
              </a:rPr>
              <a:t>Sportif A.Ş.’</a:t>
            </a:r>
            <a:r>
              <a:rPr lang="en-US" sz="2200" dirty="0" err="1">
                <a:effectLst/>
                <a:latin typeface="Tahoma" panose="020B0604030504040204" pitchFamily="34" charset="0"/>
                <a:ea typeface="Times New Roman" panose="02020603050405020304" pitchFamily="18" charset="0"/>
              </a:rPr>
              <a:t>nin</a:t>
            </a:r>
            <a:r>
              <a:rPr lang="en-US" sz="2200" dirty="0">
                <a:effectLst/>
                <a:latin typeface="Tahoma" panose="020B0604030504040204" pitchFamily="34" charset="0"/>
                <a:ea typeface="Times New Roman" panose="02020603050405020304" pitchFamily="18" charset="0"/>
              </a:rPr>
              <a:t> </a:t>
            </a:r>
            <a:r>
              <a:rPr lang="tr-TR" sz="2200" dirty="0">
                <a:effectLst/>
                <a:latin typeface="Tahoma" panose="020B0604030504040204" pitchFamily="34" charset="0"/>
                <a:ea typeface="Times New Roman" panose="02020603050405020304" pitchFamily="18" charset="0"/>
              </a:rPr>
              <a:t>Gelir Tablosu kalemlerin</a:t>
            </a:r>
            <a:r>
              <a:rPr lang="en-US" sz="2200" dirty="0" err="1">
                <a:effectLst/>
                <a:latin typeface="Tahoma" panose="020B0604030504040204" pitchFamily="34" charset="0"/>
                <a:ea typeface="Times New Roman" panose="02020603050405020304" pitchFamily="18" charset="0"/>
              </a:rPr>
              <a:t>i</a:t>
            </a:r>
            <a:r>
              <a:rPr lang="tr-TR" sz="2200" dirty="0">
                <a:effectLst/>
                <a:latin typeface="Tahoma" panose="020B0604030504040204" pitchFamily="34" charset="0"/>
                <a:ea typeface="Times New Roman" panose="02020603050405020304" pitchFamily="18" charset="0"/>
              </a:rPr>
              <a:t> detaylı </a:t>
            </a:r>
            <a:r>
              <a:rPr lang="en-US" sz="2200" dirty="0">
                <a:effectLst/>
                <a:latin typeface="Tahoma" panose="020B0604030504040204" pitchFamily="34" charset="0"/>
                <a:ea typeface="Times New Roman" panose="02020603050405020304" pitchFamily="18" charset="0"/>
              </a:rPr>
              <a:t>olarak </a:t>
            </a:r>
            <a:r>
              <a:rPr lang="en-US" sz="2200" dirty="0" err="1">
                <a:effectLst/>
                <a:latin typeface="Tahoma" panose="020B0604030504040204" pitchFamily="34" charset="0"/>
                <a:ea typeface="Times New Roman" panose="02020603050405020304" pitchFamily="18" charset="0"/>
              </a:rPr>
              <a:t>incelemem</a:t>
            </a:r>
            <a:r>
              <a:rPr lang="en-US" sz="2200" dirty="0">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sonrasında</a:t>
            </a:r>
            <a:r>
              <a:rPr lang="en-US" sz="2200" dirty="0">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sürdürülebilir</a:t>
            </a:r>
            <a:r>
              <a:rPr lang="en-US" sz="2200" b="1" dirty="0">
                <a:solidFill>
                  <a:srgbClr val="A50021"/>
                </a:solidFill>
                <a:effectLst/>
                <a:latin typeface="Tahoma" panose="020B0604030504040204" pitchFamily="34" charset="0"/>
                <a:ea typeface="Times New Roman" panose="02020603050405020304" pitchFamily="18" charset="0"/>
              </a:rPr>
              <a:t> Net </a:t>
            </a:r>
            <a:r>
              <a:rPr lang="en-US" sz="2200" b="1" dirty="0" err="1">
                <a:solidFill>
                  <a:srgbClr val="A50021"/>
                </a:solidFill>
                <a:effectLst/>
                <a:latin typeface="Tahoma" panose="020B0604030504040204" pitchFamily="34" charset="0"/>
                <a:ea typeface="Times New Roman" panose="02020603050405020304" pitchFamily="18" charset="0"/>
              </a:rPr>
              <a:t>Karlılığa</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ulaşma</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yolunda</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kısa</a:t>
            </a:r>
            <a:r>
              <a:rPr lang="en-US" sz="2200" b="1" dirty="0">
                <a:solidFill>
                  <a:srgbClr val="A50021"/>
                </a:solidFill>
                <a:effectLst/>
                <a:latin typeface="Tahoma" panose="020B0604030504040204" pitchFamily="34" charset="0"/>
                <a:ea typeface="Times New Roman" panose="02020603050405020304" pitchFamily="18" charset="0"/>
              </a:rPr>
              <a:t> ve </a:t>
            </a:r>
            <a:r>
              <a:rPr lang="en-US" sz="2200" b="1" dirty="0" err="1">
                <a:solidFill>
                  <a:srgbClr val="A50021"/>
                </a:solidFill>
                <a:effectLst/>
                <a:latin typeface="Tahoma" panose="020B0604030504040204" pitchFamily="34" charset="0"/>
                <a:ea typeface="Times New Roman" panose="02020603050405020304" pitchFamily="18" charset="0"/>
              </a:rPr>
              <a:t>orta</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vadede</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şu</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adımların</a:t>
            </a:r>
            <a:r>
              <a:rPr lang="en-US" sz="2200" dirty="0">
                <a:solidFill>
                  <a:srgbClr val="A50021"/>
                </a:solidFill>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izleneb</a:t>
            </a:r>
            <a:r>
              <a:rPr lang="en-US" sz="2200" dirty="0" err="1">
                <a:latin typeface="Tahoma" panose="020B0604030504040204" pitchFamily="34" charset="0"/>
                <a:ea typeface="Times New Roman" panose="02020603050405020304" pitchFamily="18" charset="0"/>
              </a:rPr>
              <a:t>ileceğini</a:t>
            </a:r>
            <a:r>
              <a:rPr lang="en-US" sz="2200" dirty="0">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düşünüyorum</a:t>
            </a:r>
            <a:r>
              <a:rPr lang="en-US" sz="2200" dirty="0">
                <a:effectLst/>
                <a:latin typeface="Tahoma" panose="020B0604030504040204" pitchFamily="34" charset="0"/>
                <a:ea typeface="Times New Roman" panose="02020603050405020304" pitchFamily="18" charset="0"/>
              </a:rPr>
              <a:t>.</a:t>
            </a:r>
          </a:p>
          <a:p>
            <a:pPr marL="800100" lvl="1" indent="-342900" algn="just">
              <a:spcBef>
                <a:spcPts val="600"/>
              </a:spcBef>
              <a:buFont typeface="Symbol" panose="05050102010706020507" pitchFamily="18" charset="2"/>
              <a:buChar char=""/>
            </a:pPr>
            <a:r>
              <a:rPr lang="en-US" sz="2200" dirty="0">
                <a:latin typeface="Tahoma" panose="020B0604030504040204" pitchFamily="34" charset="0"/>
                <a:ea typeface="Times New Roman" panose="02020603050405020304" pitchFamily="18" charset="0"/>
              </a:rPr>
              <a:t>Yüksek </a:t>
            </a:r>
            <a:r>
              <a:rPr lang="en-US" sz="2200" dirty="0" err="1">
                <a:latin typeface="Tahoma" panose="020B0604030504040204" pitchFamily="34" charset="0"/>
                <a:ea typeface="Times New Roman" panose="02020603050405020304" pitchFamily="18" charset="0"/>
              </a:rPr>
              <a:t>gelirler</a:t>
            </a:r>
            <a:r>
              <a:rPr lang="en-US" sz="2200" dirty="0">
                <a:latin typeface="Tahoma" panose="020B0604030504040204" pitchFamily="34" charset="0"/>
                <a:ea typeface="Times New Roman" panose="02020603050405020304" pitchFamily="18" charset="0"/>
              </a:rPr>
              <a:t> </a:t>
            </a:r>
            <a:r>
              <a:rPr lang="en-US" sz="2200" dirty="0" err="1">
                <a:latin typeface="Tahoma" panose="020B0604030504040204" pitchFamily="34" charset="0"/>
                <a:ea typeface="Times New Roman" panose="02020603050405020304" pitchFamily="18" charset="0"/>
              </a:rPr>
              <a:t>vaat</a:t>
            </a:r>
            <a:r>
              <a:rPr lang="en-US" sz="2200" dirty="0">
                <a:latin typeface="Tahoma" panose="020B0604030504040204" pitchFamily="34" charset="0"/>
                <a:ea typeface="Times New Roman" panose="02020603050405020304" pitchFamily="18" charset="0"/>
              </a:rPr>
              <a:t> </a:t>
            </a:r>
            <a:r>
              <a:rPr lang="en-US" sz="2200" dirty="0" err="1">
                <a:latin typeface="Tahoma" panose="020B0604030504040204" pitchFamily="34" charset="0"/>
                <a:ea typeface="Times New Roman" panose="02020603050405020304" pitchFamily="18" charset="0"/>
              </a:rPr>
              <a:t>eden</a:t>
            </a:r>
            <a:r>
              <a:rPr lang="en-US" sz="2200" dirty="0">
                <a:latin typeface="Tahoma" panose="020B0604030504040204" pitchFamily="34" charset="0"/>
                <a:ea typeface="Times New Roman" panose="02020603050405020304" pitchFamily="18" charset="0"/>
              </a:rPr>
              <a:t> </a:t>
            </a:r>
            <a:r>
              <a:rPr lang="tr-TR" sz="2200" b="1" dirty="0">
                <a:solidFill>
                  <a:srgbClr val="A50021"/>
                </a:solidFill>
                <a:effectLst/>
                <a:latin typeface="Tahoma" panose="020B0604030504040204" pitchFamily="34" charset="0"/>
                <a:ea typeface="Times New Roman" panose="02020603050405020304" pitchFamily="18" charset="0"/>
              </a:rPr>
              <a:t>Ş</a:t>
            </a:r>
            <a:r>
              <a:rPr lang="en-US" sz="2200" b="1" dirty="0" err="1">
                <a:solidFill>
                  <a:srgbClr val="A50021"/>
                </a:solidFill>
                <a:effectLst/>
                <a:latin typeface="Tahoma" panose="020B0604030504040204" pitchFamily="34" charset="0"/>
                <a:ea typeface="Times New Roman" panose="02020603050405020304" pitchFamily="18" charset="0"/>
              </a:rPr>
              <a:t>ampiyonlar</a:t>
            </a:r>
            <a:r>
              <a:rPr lang="en-US" sz="2200" b="1" dirty="0">
                <a:solidFill>
                  <a:srgbClr val="A50021"/>
                </a:solidFill>
                <a:effectLst/>
                <a:latin typeface="Tahoma" panose="020B0604030504040204" pitchFamily="34" charset="0"/>
                <a:ea typeface="Times New Roman" panose="02020603050405020304" pitchFamily="18" charset="0"/>
              </a:rPr>
              <a:t> </a:t>
            </a:r>
            <a:r>
              <a:rPr lang="tr-TR" sz="2200" b="1" dirty="0">
                <a:solidFill>
                  <a:srgbClr val="A50021"/>
                </a:solidFill>
                <a:effectLst/>
                <a:latin typeface="Tahoma" panose="020B0604030504040204" pitchFamily="34" charset="0"/>
                <a:ea typeface="Times New Roman" panose="02020603050405020304" pitchFamily="18" charset="0"/>
              </a:rPr>
              <a:t>L</a:t>
            </a:r>
            <a:r>
              <a:rPr lang="en-US" sz="2200" b="1" dirty="0" err="1">
                <a:solidFill>
                  <a:srgbClr val="A50021"/>
                </a:solidFill>
                <a:effectLst/>
                <a:latin typeface="Tahoma" panose="020B0604030504040204" pitchFamily="34" charset="0"/>
                <a:ea typeface="Times New Roman" panose="02020603050405020304" pitchFamily="18" charset="0"/>
              </a:rPr>
              <a:t>igi</a:t>
            </a:r>
            <a:r>
              <a:rPr lang="tr-TR" sz="2200" b="1" dirty="0">
                <a:solidFill>
                  <a:srgbClr val="A50021"/>
                </a:solidFill>
                <a:effectLst/>
                <a:latin typeface="Tahoma" panose="020B0604030504040204" pitchFamily="34" charset="0"/>
                <a:ea typeface="Times New Roman" panose="02020603050405020304" pitchFamily="18" charset="0"/>
              </a:rPr>
              <a:t>’de </a:t>
            </a:r>
            <a:r>
              <a:rPr lang="en-US" sz="2200" b="1" dirty="0" err="1">
                <a:solidFill>
                  <a:srgbClr val="A50021"/>
                </a:solidFill>
                <a:effectLst/>
                <a:latin typeface="Tahoma" panose="020B0604030504040204" pitchFamily="34" charset="0"/>
                <a:ea typeface="Times New Roman" panose="02020603050405020304" pitchFamily="18" charset="0"/>
              </a:rPr>
              <a:t>bu</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sezon</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başarılı</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olunması</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kritik</a:t>
            </a:r>
            <a:r>
              <a:rPr lang="en-US" sz="2200" dirty="0">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bir</a:t>
            </a:r>
            <a:r>
              <a:rPr lang="en-US" sz="2200" dirty="0">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öneme</a:t>
            </a:r>
            <a:r>
              <a:rPr lang="en-US" sz="2200" dirty="0">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sahip</a:t>
            </a:r>
            <a:r>
              <a:rPr lang="en-US" sz="2200" dirty="0">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Gruplardan</a:t>
            </a:r>
            <a:r>
              <a:rPr lang="en-US" sz="2200" dirty="0">
                <a:effectLst/>
                <a:latin typeface="Tahoma" panose="020B0604030504040204" pitchFamily="34" charset="0"/>
                <a:ea typeface="Times New Roman" panose="02020603050405020304" pitchFamily="18" charset="0"/>
              </a:rPr>
              <a:t> son 16’ya </a:t>
            </a:r>
            <a:r>
              <a:rPr lang="en-US" sz="2200" dirty="0" err="1">
                <a:effectLst/>
                <a:latin typeface="Tahoma" panose="020B0604030504040204" pitchFamily="34" charset="0"/>
                <a:ea typeface="Times New Roman" panose="02020603050405020304" pitchFamily="18" charset="0"/>
              </a:rPr>
              <a:t>kalınması</a:t>
            </a:r>
            <a:r>
              <a:rPr lang="en-US" sz="2200" dirty="0">
                <a:effectLst/>
                <a:latin typeface="Tahoma" panose="020B0604030504040204" pitchFamily="34" charset="0"/>
                <a:ea typeface="Times New Roman" panose="02020603050405020304" pitchFamily="18" charset="0"/>
              </a:rPr>
              <a:t> ve </a:t>
            </a:r>
            <a:r>
              <a:rPr lang="en-US" sz="2200" dirty="0" err="1">
                <a:effectLst/>
                <a:latin typeface="Tahoma" panose="020B0604030504040204" pitchFamily="34" charset="0"/>
                <a:ea typeface="Times New Roman" panose="02020603050405020304" pitchFamily="18" charset="0"/>
              </a:rPr>
              <a:t>ardından</a:t>
            </a:r>
            <a:r>
              <a:rPr lang="en-US" sz="2200"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Çeyrek</a:t>
            </a:r>
            <a:r>
              <a:rPr lang="en-US" sz="2200" b="1" dirty="0">
                <a:effectLst/>
                <a:latin typeface="Tahoma" panose="020B0604030504040204" pitchFamily="34" charset="0"/>
                <a:ea typeface="Times New Roman" panose="02020603050405020304" pitchFamily="18" charset="0"/>
              </a:rPr>
              <a:t> Final </a:t>
            </a:r>
            <a:r>
              <a:rPr lang="en-US" sz="2200" b="1" dirty="0" err="1">
                <a:effectLst/>
                <a:latin typeface="Tahoma" panose="020B0604030504040204" pitchFamily="34" charset="0"/>
                <a:ea typeface="Times New Roman" panose="02020603050405020304" pitchFamily="18" charset="0"/>
              </a:rPr>
              <a:t>oynanması</a:t>
            </a:r>
            <a:r>
              <a:rPr lang="en-US" sz="2200" b="1" dirty="0">
                <a:effectLst/>
                <a:latin typeface="Tahoma" panose="020B0604030504040204" pitchFamily="34" charset="0"/>
                <a:ea typeface="Times New Roman" panose="02020603050405020304" pitchFamily="18" charset="0"/>
              </a:rPr>
              <a:t> </a:t>
            </a:r>
            <a:r>
              <a:rPr lang="tr-TR" sz="2200" b="1" dirty="0">
                <a:effectLst/>
                <a:latin typeface="Tahoma" panose="020B0604030504040204" pitchFamily="34" charset="0"/>
                <a:ea typeface="Times New Roman" panose="02020603050405020304" pitchFamily="18" charset="0"/>
              </a:rPr>
              <a:t>durumunda </a:t>
            </a:r>
            <a:r>
              <a:rPr lang="en-US" sz="2200" b="1" dirty="0">
                <a:latin typeface="Tahoma" panose="020B0604030504040204" pitchFamily="34" charset="0"/>
                <a:ea typeface="Times New Roman" panose="02020603050405020304" pitchFamily="18" charset="0"/>
              </a:rPr>
              <a:t>70</a:t>
            </a:r>
            <a:r>
              <a:rPr lang="en-US" sz="2200" b="1"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mn</a:t>
            </a:r>
            <a:r>
              <a:rPr lang="en-US" sz="2200" b="1" dirty="0">
                <a:effectLst/>
                <a:latin typeface="Tahoma" panose="020B0604030504040204" pitchFamily="34" charset="0"/>
                <a:ea typeface="Times New Roman" panose="02020603050405020304" pitchFamily="18" charset="0"/>
              </a:rPr>
              <a:t> €’nun </a:t>
            </a:r>
            <a:r>
              <a:rPr lang="en-US" sz="2200" b="1" dirty="0" err="1">
                <a:effectLst/>
                <a:latin typeface="Tahoma" panose="020B0604030504040204" pitchFamily="34" charset="0"/>
                <a:ea typeface="Times New Roman" panose="02020603050405020304" pitchFamily="18" charset="0"/>
              </a:rPr>
              <a:t>üzerinde</a:t>
            </a:r>
            <a:r>
              <a:rPr lang="en-US" sz="2200" b="1"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gelir</a:t>
            </a:r>
            <a:r>
              <a:rPr lang="en-US" sz="2200" b="1"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elde</a:t>
            </a:r>
            <a:r>
              <a:rPr lang="en-US" sz="2200" b="1"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edilmesi</a:t>
            </a:r>
            <a:r>
              <a:rPr lang="en-US" sz="2200" b="1"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bu</a:t>
            </a:r>
            <a:r>
              <a:rPr lang="en-US" sz="2200" b="1"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sezonun</a:t>
            </a:r>
            <a:r>
              <a:rPr lang="en-US" sz="2200" b="1"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anahtarı</a:t>
            </a:r>
            <a:r>
              <a:rPr lang="en-US" sz="2200" b="1" dirty="0">
                <a:effectLst/>
                <a:latin typeface="Tahoma" panose="020B0604030504040204" pitchFamily="34" charset="0"/>
                <a:ea typeface="Times New Roman" panose="02020603050405020304" pitchFamily="18" charset="0"/>
              </a:rPr>
              <a:t> </a:t>
            </a:r>
            <a:r>
              <a:rPr lang="en-US" sz="2200" b="1" dirty="0" err="1">
                <a:effectLst/>
                <a:latin typeface="Tahoma" panose="020B0604030504040204" pitchFamily="34" charset="0"/>
                <a:ea typeface="Times New Roman" panose="02020603050405020304" pitchFamily="18" charset="0"/>
              </a:rPr>
              <a:t>konumunda</a:t>
            </a:r>
            <a:r>
              <a:rPr lang="en-US" sz="2200" dirty="0">
                <a:effectLst/>
                <a:latin typeface="Tahoma" panose="020B0604030504040204" pitchFamily="34" charset="0"/>
                <a:ea typeface="Times New Roman" panose="02020603050405020304" pitchFamily="18" charset="0"/>
              </a:rPr>
              <a:t>.</a:t>
            </a:r>
          </a:p>
          <a:p>
            <a:pPr marL="800100" lvl="1" indent="-342900" algn="just">
              <a:spcBef>
                <a:spcPts val="600"/>
              </a:spcBef>
              <a:buFont typeface="Symbol" panose="05050102010706020507" pitchFamily="18" charset="2"/>
              <a:buChar char=""/>
            </a:pPr>
            <a:r>
              <a:rPr lang="en-US" sz="2200" dirty="0">
                <a:effectLst/>
                <a:latin typeface="Tahoma" panose="020B0604030504040204" pitchFamily="34" charset="0"/>
                <a:ea typeface="Times New Roman" panose="02020603050405020304" pitchFamily="18" charset="0"/>
              </a:rPr>
              <a:t>S</a:t>
            </a:r>
            <a:r>
              <a:rPr lang="tr-TR" sz="2200" dirty="0">
                <a:effectLst/>
                <a:latin typeface="Tahoma" panose="020B0604030504040204" pitchFamily="34" charset="0"/>
                <a:ea typeface="Times New Roman" panose="02020603050405020304" pitchFamily="18" charset="0"/>
              </a:rPr>
              <a:t>on 2 sezonda oldukça yüksek oranlarda artmış olan gelirleri</a:t>
            </a:r>
            <a:r>
              <a:rPr lang="en-US" sz="2200" dirty="0">
                <a:effectLst/>
                <a:latin typeface="Tahoma" panose="020B0604030504040204" pitchFamily="34" charset="0"/>
                <a:ea typeface="Times New Roman" panose="02020603050405020304" pitchFamily="18" charset="0"/>
              </a:rPr>
              <a:t>n</a:t>
            </a:r>
            <a:r>
              <a:rPr lang="tr-TR" sz="2200" dirty="0">
                <a:effectLst/>
                <a:latin typeface="Tahoma" panose="020B0604030504040204" pitchFamily="34" charset="0"/>
                <a:ea typeface="Times New Roman" panose="02020603050405020304" pitchFamily="18" charset="0"/>
              </a:rPr>
              <a:t> daha da yükselme potansiyeline sahip olması</a:t>
            </a:r>
            <a:r>
              <a:rPr lang="en-US" sz="2200" dirty="0" err="1">
                <a:effectLst/>
                <a:latin typeface="Tahoma" panose="020B0604030504040204" pitchFamily="34" charset="0"/>
                <a:ea typeface="Times New Roman" panose="02020603050405020304" pitchFamily="18" charset="0"/>
              </a:rPr>
              <a:t>ndan</a:t>
            </a:r>
            <a:r>
              <a:rPr lang="en-US" sz="2200" dirty="0">
                <a:effectLst/>
                <a:latin typeface="Tahoma" panose="020B0604030504040204" pitchFamily="34" charset="0"/>
                <a:ea typeface="Times New Roman" panose="02020603050405020304" pitchFamily="18" charset="0"/>
              </a:rPr>
              <a:t> </a:t>
            </a:r>
            <a:r>
              <a:rPr lang="en-US" sz="2200" dirty="0" err="1">
                <a:effectLst/>
                <a:latin typeface="Tahoma" panose="020B0604030504040204" pitchFamily="34" charset="0"/>
                <a:ea typeface="Times New Roman" panose="02020603050405020304" pitchFamily="18" charset="0"/>
              </a:rPr>
              <a:t>hareketle</a:t>
            </a:r>
            <a:r>
              <a:rPr lang="en-US" sz="2200" dirty="0">
                <a:latin typeface="Tahoma" panose="020B0604030504040204" pitchFamily="34" charset="0"/>
                <a:ea typeface="Times New Roman" panose="02020603050405020304" pitchFamily="18" charset="0"/>
              </a:rPr>
              <a:t> Sportif A.Ş. </a:t>
            </a:r>
            <a:r>
              <a:rPr lang="en-US" sz="2200" dirty="0" err="1">
                <a:latin typeface="Tahoma" panose="020B0604030504040204" pitchFamily="34" charset="0"/>
                <a:ea typeface="Times New Roman" panose="02020603050405020304" pitchFamily="18" charset="0"/>
              </a:rPr>
              <a:t>Yönetiminin</a:t>
            </a:r>
            <a:r>
              <a:rPr lang="en-US" sz="2200" dirty="0">
                <a:latin typeface="Tahoma" panose="020B0604030504040204" pitchFamily="34" charset="0"/>
                <a:ea typeface="Times New Roman" panose="02020603050405020304" pitchFamily="18" charset="0"/>
              </a:rPr>
              <a:t> </a:t>
            </a:r>
            <a:r>
              <a:rPr lang="en-US" sz="2200" dirty="0" err="1">
                <a:latin typeface="Tahoma" panose="020B0604030504040204" pitchFamily="34" charset="0"/>
                <a:ea typeface="Times New Roman" panose="02020603050405020304" pitchFamily="18" charset="0"/>
              </a:rPr>
              <a:t>futbol</a:t>
            </a:r>
            <a:r>
              <a:rPr lang="en-US" sz="2200" dirty="0">
                <a:latin typeface="Tahoma" panose="020B0604030504040204" pitchFamily="34" charset="0"/>
                <a:ea typeface="Times New Roman" panose="02020603050405020304" pitchFamily="18" charset="0"/>
              </a:rPr>
              <a:t> </a:t>
            </a:r>
            <a:r>
              <a:rPr lang="tr-TR" sz="2200" dirty="0">
                <a:latin typeface="Tahoma" panose="020B0604030504040204" pitchFamily="34" charset="0"/>
                <a:ea typeface="Times New Roman" panose="02020603050405020304" pitchFamily="18" charset="0"/>
              </a:rPr>
              <a:t>takım</a:t>
            </a:r>
            <a:r>
              <a:rPr lang="en-US" sz="2200" dirty="0" err="1">
                <a:latin typeface="Tahoma" panose="020B0604030504040204" pitchFamily="34" charset="0"/>
                <a:ea typeface="Times New Roman" panose="02020603050405020304" pitchFamily="18" charset="0"/>
              </a:rPr>
              <a:t>ın</a:t>
            </a:r>
            <a:r>
              <a:rPr lang="tr-TR" sz="2200" dirty="0">
                <a:latin typeface="Tahoma" panose="020B0604030504040204" pitchFamily="34" charset="0"/>
                <a:ea typeface="Times New Roman" panose="02020603050405020304" pitchFamily="18" charset="0"/>
              </a:rPr>
              <a:t>a katıl</a:t>
            </a:r>
            <a:r>
              <a:rPr lang="en-US" sz="2200" dirty="0">
                <a:latin typeface="Tahoma" panose="020B0604030504040204" pitchFamily="34" charset="0"/>
                <a:ea typeface="Times New Roman" panose="02020603050405020304" pitchFamily="18" charset="0"/>
              </a:rPr>
              <a:t>an</a:t>
            </a:r>
            <a:r>
              <a:rPr lang="tr-TR" sz="2200" dirty="0">
                <a:latin typeface="Tahoma" panose="020B0604030504040204" pitchFamily="34" charset="0"/>
                <a:ea typeface="Times New Roman" panose="02020603050405020304" pitchFamily="18" charset="0"/>
              </a:rPr>
              <a:t> </a:t>
            </a:r>
            <a:r>
              <a:rPr lang="en-US" sz="2200" dirty="0" err="1">
                <a:latin typeface="Tahoma" panose="020B0604030504040204" pitchFamily="34" charset="0"/>
                <a:ea typeface="Times New Roman" panose="02020603050405020304" pitchFamily="18" charset="0"/>
              </a:rPr>
              <a:t>uluslararası</a:t>
            </a:r>
            <a:r>
              <a:rPr lang="en-US" sz="2200" dirty="0">
                <a:latin typeface="Tahoma" panose="020B0604030504040204" pitchFamily="34" charset="0"/>
                <a:ea typeface="Times New Roman" panose="02020603050405020304" pitchFamily="18" charset="0"/>
              </a:rPr>
              <a:t> </a:t>
            </a:r>
            <a:r>
              <a:rPr lang="en-US" sz="2200" dirty="0" err="1">
                <a:latin typeface="Tahoma" panose="020B0604030504040204" pitchFamily="34" charset="0"/>
                <a:ea typeface="Times New Roman" panose="02020603050405020304" pitchFamily="18" charset="0"/>
              </a:rPr>
              <a:t>bazda</a:t>
            </a:r>
            <a:r>
              <a:rPr lang="en-US" sz="2200" dirty="0">
                <a:latin typeface="Tahoma" panose="020B0604030504040204" pitchFamily="34" charset="0"/>
                <a:ea typeface="Times New Roman" panose="02020603050405020304" pitchFamily="18" charset="0"/>
              </a:rPr>
              <a:t> </a:t>
            </a:r>
            <a:r>
              <a:rPr lang="en-US" sz="2200" dirty="0" err="1">
                <a:latin typeface="Tahoma" panose="020B0604030504040204" pitchFamily="34" charset="0"/>
                <a:ea typeface="Times New Roman" panose="02020603050405020304" pitchFamily="18" charset="0"/>
              </a:rPr>
              <a:t>yıldız</a:t>
            </a:r>
            <a:r>
              <a:rPr lang="tr-TR" sz="2200" dirty="0">
                <a:latin typeface="Tahoma" panose="020B0604030504040204" pitchFamily="34" charset="0"/>
                <a:ea typeface="Times New Roman" panose="02020603050405020304" pitchFamily="18" charset="0"/>
              </a:rPr>
              <a:t> oyuncuların</a:t>
            </a:r>
            <a:r>
              <a:rPr lang="en-US" sz="2200" dirty="0">
                <a:latin typeface="Tahoma" panose="020B0604030504040204" pitchFamily="34" charset="0"/>
                <a:ea typeface="Times New Roman" panose="02020603050405020304" pitchFamily="18" charset="0"/>
              </a:rPr>
              <a:t> da </a:t>
            </a:r>
            <a:r>
              <a:rPr lang="en-US" sz="2200" dirty="0" err="1">
                <a:latin typeface="Tahoma" panose="020B0604030504040204" pitchFamily="34" charset="0"/>
                <a:ea typeface="Times New Roman" panose="02020603050405020304" pitchFamily="18" charset="0"/>
              </a:rPr>
              <a:t>katkısıyla</a:t>
            </a:r>
            <a:r>
              <a:rPr lang="en-US" sz="2200" dirty="0">
                <a:latin typeface="Tahoma" panose="020B0604030504040204" pitchFamily="34" charset="0"/>
                <a:ea typeface="Times New Roman" panose="02020603050405020304" pitchFamily="18" charset="0"/>
              </a:rPr>
              <a:t> </a:t>
            </a:r>
            <a:r>
              <a:rPr lang="en-US" sz="2200" dirty="0" err="1">
                <a:latin typeface="Tahoma" panose="020B0604030504040204" pitchFamily="34" charset="0"/>
                <a:ea typeface="Times New Roman" panose="02020603050405020304" pitchFamily="18" charset="0"/>
              </a:rPr>
              <a:t>daha</a:t>
            </a:r>
            <a:r>
              <a:rPr lang="en-US" sz="2200" dirty="0">
                <a:latin typeface="Tahoma" panose="020B0604030504040204" pitchFamily="34" charset="0"/>
                <a:ea typeface="Times New Roman" panose="02020603050405020304" pitchFamily="18" charset="0"/>
              </a:rPr>
              <a:t> da </a:t>
            </a:r>
            <a:r>
              <a:rPr lang="en-US" sz="2200" dirty="0" err="1">
                <a:latin typeface="Tahoma" panose="020B0604030504040204" pitchFamily="34" charset="0"/>
                <a:ea typeface="Times New Roman" panose="02020603050405020304" pitchFamily="18" charset="0"/>
              </a:rPr>
              <a:t>güçlenen</a:t>
            </a:r>
            <a:r>
              <a:rPr lang="tr-TR" sz="2200" dirty="0">
                <a:latin typeface="Tahoma" panose="020B0604030504040204" pitchFamily="34" charset="0"/>
                <a:ea typeface="Times New Roman" panose="02020603050405020304" pitchFamily="18" charset="0"/>
              </a:rPr>
              <a:t> </a:t>
            </a:r>
            <a:r>
              <a:rPr lang="tr-TR" sz="2200" b="1" dirty="0">
                <a:solidFill>
                  <a:srgbClr val="A50021"/>
                </a:solidFill>
                <a:effectLst/>
                <a:latin typeface="Tahoma" panose="020B0604030504040204" pitchFamily="34" charset="0"/>
                <a:ea typeface="Times New Roman" panose="02020603050405020304" pitchFamily="18" charset="0"/>
              </a:rPr>
              <a:t>marka </a:t>
            </a:r>
            <a:r>
              <a:rPr lang="en-US" sz="2200" b="1" dirty="0" err="1">
                <a:solidFill>
                  <a:srgbClr val="A50021"/>
                </a:solidFill>
                <a:effectLst/>
                <a:latin typeface="Tahoma" panose="020B0604030504040204" pitchFamily="34" charset="0"/>
                <a:ea typeface="Times New Roman" panose="02020603050405020304" pitchFamily="18" charset="0"/>
              </a:rPr>
              <a:t>değerini</a:t>
            </a:r>
            <a:r>
              <a:rPr lang="tr-TR"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maksimum</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seviyede</a:t>
            </a:r>
            <a:r>
              <a:rPr lang="en-US" sz="2200" b="1" dirty="0">
                <a:solidFill>
                  <a:srgbClr val="A50021"/>
                </a:solidFill>
                <a:effectLst/>
                <a:latin typeface="Tahoma" panose="020B0604030504040204" pitchFamily="34" charset="0"/>
                <a:ea typeface="Times New Roman" panose="02020603050405020304" pitchFamily="18" charset="0"/>
              </a:rPr>
              <a:t> </a:t>
            </a:r>
            <a:r>
              <a:rPr lang="tr-TR" sz="2200" b="1" dirty="0">
                <a:solidFill>
                  <a:srgbClr val="A50021"/>
                </a:solidFill>
                <a:effectLst/>
                <a:latin typeface="Tahoma" panose="020B0604030504040204" pitchFamily="34" charset="0"/>
                <a:ea typeface="Times New Roman" panose="02020603050405020304" pitchFamily="18" charset="0"/>
              </a:rPr>
              <a:t>kullan</a:t>
            </a:r>
            <a:r>
              <a:rPr lang="en-US" sz="2200" b="1" dirty="0" err="1">
                <a:solidFill>
                  <a:srgbClr val="A50021"/>
                </a:solidFill>
                <a:effectLst/>
                <a:latin typeface="Tahoma" panose="020B0604030504040204" pitchFamily="34" charset="0"/>
                <a:ea typeface="Times New Roman" panose="02020603050405020304" pitchFamily="18" charset="0"/>
              </a:rPr>
              <a:t>ması</a:t>
            </a:r>
            <a:r>
              <a:rPr lang="en-US" sz="2200" b="1" dirty="0">
                <a:solidFill>
                  <a:srgbClr val="A50021"/>
                </a:solidFill>
                <a:effectLst/>
                <a:latin typeface="Tahoma" panose="020B0604030504040204" pitchFamily="34" charset="0"/>
                <a:ea typeface="Times New Roman" panose="02020603050405020304" pitchFamily="18" charset="0"/>
              </a:rPr>
              <a:t> ve </a:t>
            </a:r>
            <a:r>
              <a:rPr lang="en-US" sz="2200" b="1" dirty="0" err="1">
                <a:solidFill>
                  <a:srgbClr val="A50021"/>
                </a:solidFill>
                <a:effectLst/>
                <a:latin typeface="Tahoma" panose="020B0604030504040204" pitchFamily="34" charset="0"/>
                <a:ea typeface="Times New Roman" panose="02020603050405020304" pitchFamily="18" charset="0"/>
              </a:rPr>
              <a:t>böylelikle</a:t>
            </a:r>
            <a:r>
              <a:rPr lang="tr-TR"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ulusal</a:t>
            </a:r>
            <a:r>
              <a:rPr lang="tr-TR" sz="2200" b="1" dirty="0">
                <a:solidFill>
                  <a:srgbClr val="A50021"/>
                </a:solidFill>
                <a:effectLst/>
                <a:latin typeface="Tahoma" panose="020B0604030504040204" pitchFamily="34" charset="0"/>
                <a:ea typeface="Times New Roman" panose="02020603050405020304" pitchFamily="18" charset="0"/>
              </a:rPr>
              <a:t> olarak mevcut gelir kalemlerini artırma</a:t>
            </a:r>
            <a:r>
              <a:rPr lang="en-US" sz="2200" b="1" dirty="0" err="1">
                <a:solidFill>
                  <a:srgbClr val="A50021"/>
                </a:solidFill>
                <a:effectLst/>
                <a:latin typeface="Tahoma" panose="020B0604030504040204" pitchFamily="34" charset="0"/>
                <a:ea typeface="Times New Roman" panose="02020603050405020304" pitchFamily="18" charset="0"/>
              </a:rPr>
              <a:t>sı</a:t>
            </a:r>
            <a:r>
              <a:rPr lang="en-US" sz="2200" b="1" dirty="0">
                <a:solidFill>
                  <a:srgbClr val="A50021"/>
                </a:solidFill>
                <a:effectLst/>
                <a:latin typeface="Tahoma" panose="020B0604030504040204" pitchFamily="34" charset="0"/>
                <a:ea typeface="Times New Roman" panose="02020603050405020304" pitchFamily="18" charset="0"/>
              </a:rPr>
              <a:t> ve </a:t>
            </a:r>
            <a:r>
              <a:rPr lang="en-US" sz="2200" b="1" dirty="0" err="1">
                <a:solidFill>
                  <a:srgbClr val="A50021"/>
                </a:solidFill>
                <a:effectLst/>
                <a:latin typeface="Tahoma" panose="020B0604030504040204" pitchFamily="34" charset="0"/>
                <a:ea typeface="Times New Roman" panose="02020603050405020304" pitchFamily="18" charset="0"/>
              </a:rPr>
              <a:t>yurtdışı</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ile</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yurtiçinde</a:t>
            </a:r>
            <a:r>
              <a:rPr lang="en-US" sz="2200" b="1" dirty="0">
                <a:solidFill>
                  <a:srgbClr val="A50021"/>
                </a:solidFill>
                <a:effectLst/>
                <a:latin typeface="Tahoma" panose="020B0604030504040204" pitchFamily="34" charset="0"/>
                <a:ea typeface="Times New Roman" panose="02020603050405020304" pitchFamily="18" charset="0"/>
              </a:rPr>
              <a:t> yeni </a:t>
            </a:r>
            <a:r>
              <a:rPr lang="en-US" sz="2200" b="1" dirty="0" err="1">
                <a:solidFill>
                  <a:srgbClr val="A50021"/>
                </a:solidFill>
                <a:effectLst/>
                <a:latin typeface="Tahoma" panose="020B0604030504040204" pitchFamily="34" charset="0"/>
                <a:ea typeface="Times New Roman" panose="02020603050405020304" pitchFamily="18" charset="0"/>
              </a:rPr>
              <a:t>gelir</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kalemleriyle</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çeşitlendirmesi</a:t>
            </a:r>
            <a:r>
              <a:rPr lang="en-US" sz="2200" b="1" dirty="0">
                <a:solidFill>
                  <a:srgbClr val="A50021"/>
                </a:solidFill>
                <a:effectLst/>
                <a:latin typeface="Tahoma" panose="020B0604030504040204" pitchFamily="34" charset="0"/>
                <a:ea typeface="Times New Roman" panose="02020603050405020304" pitchFamily="18" charset="0"/>
              </a:rPr>
              <a:t> de </a:t>
            </a:r>
            <a:r>
              <a:rPr lang="en-US" sz="2200" b="1" dirty="0" err="1">
                <a:solidFill>
                  <a:srgbClr val="A50021"/>
                </a:solidFill>
                <a:effectLst/>
                <a:latin typeface="Tahoma" panose="020B0604030504040204" pitchFamily="34" charset="0"/>
                <a:ea typeface="Times New Roman" panose="02020603050405020304" pitchFamily="18" charset="0"/>
              </a:rPr>
              <a:t>bu</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sezon</a:t>
            </a:r>
            <a:r>
              <a:rPr lang="en-US" sz="2200" b="1" dirty="0">
                <a:solidFill>
                  <a:srgbClr val="A50021"/>
                </a:solidFill>
                <a:effectLst/>
                <a:latin typeface="Tahoma" panose="020B0604030504040204" pitchFamily="34" charset="0"/>
                <a:ea typeface="Times New Roman" panose="02020603050405020304" pitchFamily="18" charset="0"/>
              </a:rPr>
              <a:t> için </a:t>
            </a:r>
            <a:r>
              <a:rPr lang="en-US" sz="2200" b="1" dirty="0" err="1">
                <a:solidFill>
                  <a:srgbClr val="A50021"/>
                </a:solidFill>
                <a:effectLst/>
                <a:latin typeface="Tahoma" panose="020B0604030504040204" pitchFamily="34" charset="0"/>
                <a:ea typeface="Times New Roman" panose="02020603050405020304" pitchFamily="18" charset="0"/>
              </a:rPr>
              <a:t>önemli</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başka</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bir</a:t>
            </a:r>
            <a:r>
              <a:rPr lang="en-US" sz="2200" b="1" dirty="0">
                <a:solidFill>
                  <a:srgbClr val="A50021"/>
                </a:solidFill>
                <a:effectLst/>
                <a:latin typeface="Tahoma" panose="020B0604030504040204" pitchFamily="34" charset="0"/>
                <a:ea typeface="Times New Roman" panose="02020603050405020304" pitchFamily="18" charset="0"/>
              </a:rPr>
              <a:t> </a:t>
            </a:r>
            <a:r>
              <a:rPr lang="en-US" sz="2200" b="1" dirty="0" err="1">
                <a:solidFill>
                  <a:srgbClr val="A50021"/>
                </a:solidFill>
                <a:effectLst/>
                <a:latin typeface="Tahoma" panose="020B0604030504040204" pitchFamily="34" charset="0"/>
                <a:ea typeface="Times New Roman" panose="02020603050405020304" pitchFamily="18" charset="0"/>
              </a:rPr>
              <a:t>husus</a:t>
            </a:r>
            <a:r>
              <a:rPr lang="en-US" sz="2200" b="1" dirty="0">
                <a:solidFill>
                  <a:srgbClr val="A50021"/>
                </a:solidFill>
                <a:effectLst/>
                <a:latin typeface="Tahoma" panose="020B0604030504040204" pitchFamily="34" charset="0"/>
                <a:ea typeface="Times New Roman" panose="02020603050405020304" pitchFamily="18" charset="0"/>
              </a:rPr>
              <a:t>.</a:t>
            </a:r>
          </a:p>
        </p:txBody>
      </p:sp>
    </p:spTree>
    <p:extLst>
      <p:ext uri="{BB962C8B-B14F-4D97-AF65-F5344CB8AC3E}">
        <p14:creationId xmlns:p14="http://schemas.microsoft.com/office/powerpoint/2010/main" val="2617398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D11C8-39F6-9BF6-0236-E7CBAF339B5B}"/>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BEFA90FA-3C53-2134-AF5D-99A606B8138F}"/>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27FDB88A-8ADD-9CB9-8A3C-5AA667BE2886}"/>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A199FE0A-004C-DC93-34A5-4B803C5FBB04}"/>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9" name="3 Slayt Numarası Yer Tutucusu">
            <a:extLst>
              <a:ext uri="{FF2B5EF4-FFF2-40B4-BE49-F238E27FC236}">
                <a16:creationId xmlns:a16="http://schemas.microsoft.com/office/drawing/2014/main" id="{2E38515C-06EA-22FB-7254-2AF6D2FCAEA8}"/>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8</a:t>
            </a:fld>
            <a:endParaRPr lang="tr-TR" b="1" dirty="0">
              <a:solidFill>
                <a:srgbClr val="FFC000"/>
              </a:solidFill>
            </a:endParaRPr>
          </a:p>
        </p:txBody>
      </p:sp>
      <p:sp>
        <p:nvSpPr>
          <p:cNvPr id="10" name="1 Başlık">
            <a:extLst>
              <a:ext uri="{FF2B5EF4-FFF2-40B4-BE49-F238E27FC236}">
                <a16:creationId xmlns:a16="http://schemas.microsoft.com/office/drawing/2014/main" id="{3617A379-22AD-6BEC-FCB8-F2270D90F5A6}"/>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14">
            <a:extLst>
              <a:ext uri="{FF2B5EF4-FFF2-40B4-BE49-F238E27FC236}">
                <a16:creationId xmlns:a16="http://schemas.microsoft.com/office/drawing/2014/main" id="{3CA1C284-B448-4EA0-B357-9556429EC727}"/>
              </a:ext>
            </a:extLst>
          </p:cNvPr>
          <p:cNvSpPr txBox="1">
            <a:spLocks/>
          </p:cNvSpPr>
          <p:nvPr/>
        </p:nvSpPr>
        <p:spPr>
          <a:xfrm>
            <a:off x="241176" y="0"/>
            <a:ext cx="8229600" cy="576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300" b="1" dirty="0">
                <a:solidFill>
                  <a:srgbClr val="FFCC00"/>
                </a:solidFill>
                <a:latin typeface="Tahoma" panose="020B0604030504040204" pitchFamily="34" charset="0"/>
                <a:ea typeface="Tahoma" panose="020B0604030504040204" pitchFamily="34" charset="0"/>
                <a:cs typeface="Tahoma" panose="020B0604030504040204" pitchFamily="34" charset="0"/>
              </a:rPr>
              <a:t>NET DÖNEM KARI HAKKINDA DÜŞÜNCELERİM</a:t>
            </a:r>
            <a:endParaRPr lang="en-GB" sz="23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79A2E249-EF87-52E3-7D63-49683B6017FB}"/>
              </a:ext>
            </a:extLst>
          </p:cNvPr>
          <p:cNvSpPr txBox="1"/>
          <p:nvPr/>
        </p:nvSpPr>
        <p:spPr>
          <a:xfrm>
            <a:off x="-324544" y="436304"/>
            <a:ext cx="8946804" cy="6017032"/>
          </a:xfrm>
          <a:prstGeom prst="rect">
            <a:avLst/>
          </a:prstGeom>
          <a:noFill/>
        </p:spPr>
        <p:txBody>
          <a:bodyPr wrap="square">
            <a:spAutoFit/>
          </a:bodyPr>
          <a:lstStyle/>
          <a:p>
            <a:pPr marL="800100" lvl="1" indent="-342900" algn="just">
              <a:spcBef>
                <a:spcPts val="600"/>
              </a:spcBef>
              <a:buFont typeface="Symbol" panose="05050102010706020507" pitchFamily="18" charset="2"/>
              <a:buChar char=""/>
            </a:pPr>
            <a:r>
              <a:rPr lang="en-US" sz="1900" b="1" dirty="0">
                <a:solidFill>
                  <a:srgbClr val="A50021"/>
                </a:solidFill>
                <a:effectLst/>
                <a:latin typeface="Tahoma" panose="020B0604030504040204" pitchFamily="34" charset="0"/>
                <a:ea typeface="Times New Roman" panose="02020603050405020304" pitchFamily="18" charset="0"/>
              </a:rPr>
              <a:t>Dünya </a:t>
            </a:r>
            <a:r>
              <a:rPr lang="en-US" sz="1900" b="1" dirty="0" err="1">
                <a:solidFill>
                  <a:srgbClr val="A50021"/>
                </a:solidFill>
                <a:effectLst/>
                <a:latin typeface="Tahoma" panose="020B0604030504040204" pitchFamily="34" charset="0"/>
                <a:ea typeface="Times New Roman" panose="02020603050405020304" pitchFamily="18" charset="0"/>
              </a:rPr>
              <a:t>çapında</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solidFill>
                  <a:srgbClr val="A50021"/>
                </a:solidFill>
                <a:effectLst/>
                <a:latin typeface="Tahoma" panose="020B0604030504040204" pitchFamily="34" charset="0"/>
                <a:ea typeface="Times New Roman" panose="02020603050405020304" pitchFamily="18" charset="0"/>
              </a:rPr>
              <a:t>artan</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solidFill>
                  <a:srgbClr val="A50021"/>
                </a:solidFill>
                <a:effectLst/>
                <a:latin typeface="Tahoma" panose="020B0604030504040204" pitchFamily="34" charset="0"/>
                <a:ea typeface="Times New Roman" panose="02020603050405020304" pitchFamily="18" charset="0"/>
              </a:rPr>
              <a:t>marka</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solidFill>
                  <a:srgbClr val="A50021"/>
                </a:solidFill>
                <a:effectLst/>
                <a:latin typeface="Tahoma" panose="020B0604030504040204" pitchFamily="34" charset="0"/>
                <a:ea typeface="Times New Roman" panose="02020603050405020304" pitchFamily="18" charset="0"/>
              </a:rPr>
              <a:t>değerinin</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solidFill>
                  <a:srgbClr val="A50021"/>
                </a:solidFill>
                <a:effectLst/>
                <a:latin typeface="Tahoma" panose="020B0604030504040204" pitchFamily="34" charset="0"/>
                <a:ea typeface="Times New Roman" panose="02020603050405020304" pitchFamily="18" charset="0"/>
              </a:rPr>
              <a:t>etkisiyle</a:t>
            </a:r>
            <a:r>
              <a:rPr lang="en-US" sz="1900" b="1" dirty="0">
                <a:solidFill>
                  <a:srgbClr val="A50021"/>
                </a:solidFill>
                <a:effectLst/>
                <a:latin typeface="Tahoma" panose="020B0604030504040204" pitchFamily="34" charset="0"/>
                <a:ea typeface="Times New Roman" panose="02020603050405020304" pitchFamily="18" charset="0"/>
              </a:rPr>
              <a:t> Sportif A.Ş.’</a:t>
            </a:r>
            <a:r>
              <a:rPr lang="en-US" sz="1900" b="1" dirty="0" err="1">
                <a:solidFill>
                  <a:srgbClr val="A50021"/>
                </a:solidFill>
                <a:effectLst/>
                <a:latin typeface="Tahoma" panose="020B0604030504040204" pitchFamily="34" charset="0"/>
                <a:ea typeface="Times New Roman" panose="02020603050405020304" pitchFamily="18" charset="0"/>
              </a:rPr>
              <a:t>nin</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solidFill>
                  <a:srgbClr val="A50021"/>
                </a:solidFill>
                <a:effectLst/>
                <a:latin typeface="Tahoma" panose="020B0604030504040204" pitchFamily="34" charset="0"/>
                <a:ea typeface="Times New Roman" panose="02020603050405020304" pitchFamily="18" charset="0"/>
              </a:rPr>
              <a:t>Bölgesel</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a:solidFill>
                  <a:srgbClr val="A50021"/>
                </a:solidFill>
                <a:latin typeface="Tahoma" panose="020B0604030504040204" pitchFamily="34" charset="0"/>
                <a:ea typeface="Times New Roman" panose="02020603050405020304" pitchFamily="18" charset="0"/>
              </a:rPr>
              <a:t>M</a:t>
            </a:r>
            <a:r>
              <a:rPr lang="en-US" sz="1900" b="1" dirty="0">
                <a:solidFill>
                  <a:srgbClr val="A50021"/>
                </a:solidFill>
                <a:effectLst/>
                <a:latin typeface="Tahoma" panose="020B0604030504040204" pitchFamily="34" charset="0"/>
                <a:ea typeface="Times New Roman" panose="02020603050405020304" pitchFamily="18" charset="0"/>
              </a:rPr>
              <a:t>arka olarak </a:t>
            </a:r>
            <a:r>
              <a:rPr lang="en-US" sz="1900" b="1" dirty="0" err="1">
                <a:solidFill>
                  <a:srgbClr val="A50021"/>
                </a:solidFill>
                <a:effectLst/>
                <a:latin typeface="Tahoma" panose="020B0604030504040204" pitchFamily="34" charset="0"/>
                <a:ea typeface="Times New Roman" panose="02020603050405020304" pitchFamily="18" charset="0"/>
              </a:rPr>
              <a:t>konumlandırılması</a:t>
            </a:r>
            <a:r>
              <a:rPr lang="en-US" sz="1900" b="1" dirty="0">
                <a:solidFill>
                  <a:srgbClr val="A50021"/>
                </a:solidFill>
                <a:effectLst/>
                <a:latin typeface="Tahoma" panose="020B0604030504040204" pitchFamily="34" charset="0"/>
                <a:ea typeface="Times New Roman" panose="02020603050405020304" pitchFamily="18" charset="0"/>
              </a:rPr>
              <a:t> için doğru </a:t>
            </a:r>
            <a:r>
              <a:rPr lang="en-US" sz="1900" b="1" dirty="0" err="1">
                <a:solidFill>
                  <a:srgbClr val="A50021"/>
                </a:solidFill>
                <a:effectLst/>
                <a:latin typeface="Tahoma" panose="020B0604030504040204" pitchFamily="34" charset="0"/>
                <a:ea typeface="Times New Roman" panose="02020603050405020304" pitchFamily="18" charset="0"/>
              </a:rPr>
              <a:t>zamanlamanın</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solidFill>
                  <a:srgbClr val="A50021"/>
                </a:solidFill>
                <a:effectLst/>
                <a:latin typeface="Tahoma" panose="020B0604030504040204" pitchFamily="34" charset="0"/>
                <a:ea typeface="Times New Roman" panose="02020603050405020304" pitchFamily="18" charset="0"/>
              </a:rPr>
              <a:t>gelmiş</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solidFill>
                  <a:srgbClr val="A50021"/>
                </a:solidFill>
                <a:effectLst/>
                <a:latin typeface="Tahoma" panose="020B0604030504040204" pitchFamily="34" charset="0"/>
                <a:ea typeface="Times New Roman" panose="02020603050405020304" pitchFamily="18" charset="0"/>
              </a:rPr>
              <a:t>olduğunun</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solidFill>
                  <a:srgbClr val="A50021"/>
                </a:solidFill>
                <a:effectLst/>
                <a:latin typeface="Tahoma" panose="020B0604030504040204" pitchFamily="34" charset="0"/>
                <a:ea typeface="Times New Roman" panose="02020603050405020304" pitchFamily="18" charset="0"/>
              </a:rPr>
              <a:t>bilinciyle</a:t>
            </a:r>
            <a:r>
              <a:rPr lang="en-US" sz="1900" b="1" dirty="0">
                <a:solidFill>
                  <a:srgbClr val="A50021"/>
                </a:solidFill>
                <a:effectLst/>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Avrupa’da</a:t>
            </a:r>
            <a:r>
              <a:rPr lang="en-US" sz="1900" b="1" dirty="0">
                <a:effectLst/>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Türklerin</a:t>
            </a:r>
            <a:r>
              <a:rPr lang="en-US" sz="1900" b="1" dirty="0">
                <a:effectLst/>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yoğun</a:t>
            </a:r>
            <a:r>
              <a:rPr lang="en-US" sz="1900" b="1" dirty="0">
                <a:effectLst/>
                <a:latin typeface="Tahoma" panose="020B0604030504040204" pitchFamily="34" charset="0"/>
                <a:ea typeface="Times New Roman" panose="02020603050405020304" pitchFamily="18" charset="0"/>
              </a:rPr>
              <a:t> olarak </a:t>
            </a:r>
            <a:r>
              <a:rPr lang="en-US" sz="1900" b="1" dirty="0" err="1">
                <a:effectLst/>
                <a:latin typeface="Tahoma" panose="020B0604030504040204" pitchFamily="34" charset="0"/>
                <a:ea typeface="Times New Roman" panose="02020603050405020304" pitchFamily="18" charset="0"/>
              </a:rPr>
              <a:t>yaşadığı</a:t>
            </a:r>
            <a:r>
              <a:rPr lang="en-US" sz="1900" b="1" dirty="0">
                <a:effectLst/>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Almanya</a:t>
            </a:r>
            <a:r>
              <a:rPr lang="en-US" sz="1900" b="1" dirty="0">
                <a:effectLst/>
                <a:latin typeface="Tahoma" panose="020B0604030504040204" pitchFamily="34" charset="0"/>
                <a:ea typeface="Times New Roman" panose="02020603050405020304" pitchFamily="18" charset="0"/>
              </a:rPr>
              <a:t>, Fransa, </a:t>
            </a:r>
            <a:r>
              <a:rPr lang="en-US" sz="1900" b="1" dirty="0" err="1">
                <a:effectLst/>
                <a:latin typeface="Tahoma" panose="020B0604030504040204" pitchFamily="34" charset="0"/>
                <a:ea typeface="Times New Roman" panose="02020603050405020304" pitchFamily="18" charset="0"/>
              </a:rPr>
              <a:t>İngiltere</a:t>
            </a:r>
            <a:r>
              <a:rPr lang="en-US" sz="1900" b="1" dirty="0">
                <a:effectLst/>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Avusturya</a:t>
            </a:r>
            <a:r>
              <a:rPr lang="en-US" sz="1900" b="1" dirty="0">
                <a:effectLst/>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Hollanda</a:t>
            </a:r>
            <a:r>
              <a:rPr lang="en-US" sz="1900" b="1" dirty="0">
                <a:latin typeface="Tahoma" panose="020B0604030504040204" pitchFamily="34" charset="0"/>
                <a:ea typeface="Times New Roman" panose="02020603050405020304" pitchFamily="18" charset="0"/>
              </a:rPr>
              <a:t> ve </a:t>
            </a:r>
            <a:r>
              <a:rPr lang="en-US" sz="1900" b="1" dirty="0" err="1">
                <a:latin typeface="Tahoma" panose="020B0604030504040204" pitchFamily="34" charset="0"/>
                <a:ea typeface="Times New Roman" panose="02020603050405020304" pitchFamily="18" charset="0"/>
              </a:rPr>
              <a:t>İsviçre</a:t>
            </a:r>
            <a:r>
              <a:rPr lang="en-US" sz="1900" b="1" dirty="0">
                <a:effectLst/>
                <a:latin typeface="Tahoma" panose="020B0604030504040204" pitchFamily="34" charset="0"/>
                <a:ea typeface="Times New Roman" panose="02020603050405020304" pitchFamily="18" charset="0"/>
              </a:rPr>
              <a:t> gibi </a:t>
            </a:r>
            <a:r>
              <a:rPr lang="en-US" sz="1900" b="1" dirty="0" err="1">
                <a:effectLst/>
                <a:latin typeface="Tahoma" panose="020B0604030504040204" pitchFamily="34" charset="0"/>
                <a:ea typeface="Times New Roman" panose="02020603050405020304" pitchFamily="18" charset="0"/>
              </a:rPr>
              <a:t>ülkelerde</a:t>
            </a:r>
            <a:r>
              <a:rPr lang="en-US" sz="1900" b="1" dirty="0">
                <a:effectLst/>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Türki</a:t>
            </a:r>
            <a:r>
              <a:rPr lang="en-US" sz="1900" b="1" dirty="0">
                <a:effectLst/>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Cumhuriyetler’de</a:t>
            </a:r>
            <a:r>
              <a:rPr lang="en-US" sz="1900" b="1" dirty="0">
                <a:latin typeface="Tahoma" panose="020B0604030504040204" pitchFamily="34" charset="0"/>
                <a:ea typeface="Times New Roman" panose="02020603050405020304" pitchFamily="18" charset="0"/>
              </a:rPr>
              <a:t>, </a:t>
            </a:r>
            <a:r>
              <a:rPr lang="en-US" sz="1900" b="1" dirty="0" err="1">
                <a:effectLst/>
                <a:latin typeface="Tahoma" panose="020B0604030504040204" pitchFamily="34" charset="0"/>
                <a:ea typeface="Times New Roman" panose="02020603050405020304" pitchFamily="18" charset="0"/>
              </a:rPr>
              <a:t>Ortadoğu’da</a:t>
            </a:r>
            <a:r>
              <a:rPr lang="en-US" sz="1900" b="1" dirty="0">
                <a:latin typeface="Tahoma" panose="020B0604030504040204" pitchFamily="34" charset="0"/>
                <a:ea typeface="Times New Roman" panose="02020603050405020304" pitchFamily="18" charset="0"/>
              </a:rPr>
              <a:t> ve Kuzey </a:t>
            </a:r>
            <a:r>
              <a:rPr lang="en-US" sz="1900" b="1" dirty="0" err="1">
                <a:latin typeface="Tahoma" panose="020B0604030504040204" pitchFamily="34" charset="0"/>
                <a:ea typeface="Times New Roman" panose="02020603050405020304" pitchFamily="18" charset="0"/>
              </a:rPr>
              <a:t>Afrika’da</a:t>
            </a:r>
            <a:r>
              <a:rPr lang="en-US" sz="1900" b="1" dirty="0">
                <a:latin typeface="Tahoma" panose="020B0604030504040204" pitchFamily="34" charset="0"/>
                <a:ea typeface="Times New Roman" panose="02020603050405020304" pitchFamily="18" charset="0"/>
              </a:rPr>
              <a:t> </a:t>
            </a:r>
            <a:r>
              <a:rPr lang="en-US" sz="1900" dirty="0">
                <a:latin typeface="Tahoma" panose="020B0604030504040204" pitchFamily="34" charset="0"/>
              </a:rPr>
              <a:t>ha</a:t>
            </a:r>
            <a:r>
              <a:rPr lang="tr-TR" sz="1900" dirty="0" err="1">
                <a:latin typeface="Tahoma" panose="020B0604030504040204" pitchFamily="34" charset="0"/>
              </a:rPr>
              <a:t>zırlık</a:t>
            </a:r>
            <a:r>
              <a:rPr lang="tr-TR" sz="1900" dirty="0">
                <a:latin typeface="Tahoma" panose="020B0604030504040204" pitchFamily="34" charset="0"/>
              </a:rPr>
              <a:t> maçları, kamplar, bölgeden oyuncu temin edilmesi </a:t>
            </a:r>
            <a:r>
              <a:rPr lang="en-US" sz="1900" dirty="0" err="1">
                <a:latin typeface="Tahoma" panose="020B0604030504040204" pitchFamily="34" charset="0"/>
              </a:rPr>
              <a:t>ile</a:t>
            </a:r>
            <a:r>
              <a:rPr lang="en-US" sz="1900" dirty="0">
                <a:latin typeface="Tahoma" panose="020B0604030504040204" pitchFamily="34" charset="0"/>
              </a:rPr>
              <a:t> </a:t>
            </a:r>
            <a:r>
              <a:rPr lang="tr-TR" sz="1900" dirty="0">
                <a:latin typeface="Tahoma" panose="020B0604030504040204" pitchFamily="34" charset="0"/>
              </a:rPr>
              <a:t>marka </a:t>
            </a:r>
            <a:r>
              <a:rPr lang="tr-TR" sz="1900" dirty="0" err="1">
                <a:latin typeface="Tahoma" panose="020B0604030504040204" pitchFamily="34" charset="0"/>
              </a:rPr>
              <a:t>tanınırlılığını</a:t>
            </a:r>
            <a:r>
              <a:rPr lang="en-US" sz="1900" dirty="0">
                <a:latin typeface="Tahoma" panose="020B0604030504040204" pitchFamily="34" charset="0"/>
              </a:rPr>
              <a:t>n</a:t>
            </a:r>
            <a:r>
              <a:rPr lang="tr-TR" sz="1900" dirty="0">
                <a:latin typeface="Tahoma" panose="020B0604030504040204" pitchFamily="34" charset="0"/>
              </a:rPr>
              <a:t> ve taraftar sayısını</a:t>
            </a:r>
            <a:r>
              <a:rPr lang="en-US" sz="1900" dirty="0">
                <a:latin typeface="Tahoma" panose="020B0604030504040204" pitchFamily="34" charset="0"/>
              </a:rPr>
              <a:t>n</a:t>
            </a:r>
            <a:r>
              <a:rPr lang="tr-TR" sz="1900" dirty="0">
                <a:latin typeface="Tahoma" panose="020B0604030504040204" pitchFamily="34" charset="0"/>
              </a:rPr>
              <a:t> arttır</a:t>
            </a:r>
            <a:r>
              <a:rPr lang="en-US" sz="1900" dirty="0" err="1">
                <a:latin typeface="Tahoma" panose="020B0604030504040204" pitchFamily="34" charset="0"/>
              </a:rPr>
              <a:t>ılması</a:t>
            </a:r>
            <a:r>
              <a:rPr lang="en-US" sz="1900" dirty="0">
                <a:latin typeface="Tahoma" panose="020B0604030504040204" pitchFamily="34" charset="0"/>
              </a:rPr>
              <a:t> ve </a:t>
            </a:r>
            <a:r>
              <a:rPr lang="en-US" sz="1900" b="1" dirty="0">
                <a:solidFill>
                  <a:srgbClr val="A50021"/>
                </a:solidFill>
                <a:latin typeface="Tahoma" panose="020B0604030504040204" pitchFamily="34" charset="0"/>
              </a:rPr>
              <a:t>n</a:t>
            </a:r>
            <a:r>
              <a:rPr lang="tr-TR" sz="1900" b="1" dirty="0" err="1">
                <a:solidFill>
                  <a:srgbClr val="A50021"/>
                </a:solidFill>
                <a:latin typeface="Tahoma" panose="020B0604030504040204" pitchFamily="34" charset="0"/>
              </a:rPr>
              <a:t>ihai</a:t>
            </a:r>
            <a:r>
              <a:rPr lang="tr-TR" sz="1900" b="1" dirty="0">
                <a:solidFill>
                  <a:srgbClr val="A50021"/>
                </a:solidFill>
                <a:latin typeface="Tahoma" panose="020B0604030504040204" pitchFamily="34" charset="0"/>
              </a:rPr>
              <a:t> hedef </a:t>
            </a:r>
            <a:r>
              <a:rPr lang="en-US" sz="1900" b="1" dirty="0">
                <a:solidFill>
                  <a:srgbClr val="A50021"/>
                </a:solidFill>
                <a:latin typeface="Tahoma" panose="020B0604030504040204" pitchFamily="34" charset="0"/>
              </a:rPr>
              <a:t>olarak </a:t>
            </a:r>
            <a:r>
              <a:rPr lang="en-US" sz="1900" b="1" dirty="0" err="1">
                <a:solidFill>
                  <a:srgbClr val="A50021"/>
                </a:solidFill>
                <a:latin typeface="Tahoma" panose="020B0604030504040204" pitchFamily="34" charset="0"/>
              </a:rPr>
              <a:t>uluslararası</a:t>
            </a:r>
            <a:r>
              <a:rPr lang="en-US" sz="1900" b="1" dirty="0">
                <a:solidFill>
                  <a:srgbClr val="A50021"/>
                </a:solidFill>
                <a:latin typeface="Tahoma" panose="020B0604030504040204" pitchFamily="34" charset="0"/>
              </a:rPr>
              <a:t> </a:t>
            </a:r>
            <a:r>
              <a:rPr lang="tr-TR" sz="1900" b="1" dirty="0">
                <a:solidFill>
                  <a:srgbClr val="A50021"/>
                </a:solidFill>
                <a:latin typeface="Tahoma" panose="020B0604030504040204" pitchFamily="34" charset="0"/>
              </a:rPr>
              <a:t>yeni sponsorlar </a:t>
            </a:r>
            <a:r>
              <a:rPr lang="en-US" sz="1900" b="1" dirty="0" err="1">
                <a:solidFill>
                  <a:srgbClr val="A50021"/>
                </a:solidFill>
                <a:latin typeface="Tahoma" panose="020B0604030504040204" pitchFamily="34" charset="0"/>
              </a:rPr>
              <a:t>ile</a:t>
            </a:r>
            <a:r>
              <a:rPr lang="en-US" sz="1900" b="1" dirty="0">
                <a:solidFill>
                  <a:srgbClr val="A50021"/>
                </a:solidFill>
                <a:latin typeface="Tahoma" panose="020B0604030504040204" pitchFamily="34" charset="0"/>
              </a:rPr>
              <a:t> </a:t>
            </a:r>
            <a:r>
              <a:rPr lang="tr-TR" sz="1900" b="1" dirty="0">
                <a:solidFill>
                  <a:srgbClr val="A50021"/>
                </a:solidFill>
                <a:latin typeface="Tahoma" panose="020B0604030504040204" pitchFamily="34" charset="0"/>
              </a:rPr>
              <a:t>mağazacılık gelirler</a:t>
            </a:r>
            <a:r>
              <a:rPr lang="en-US" sz="1900" b="1" dirty="0" err="1">
                <a:solidFill>
                  <a:srgbClr val="A50021"/>
                </a:solidFill>
                <a:latin typeface="Tahoma" panose="020B0604030504040204" pitchFamily="34" charset="0"/>
              </a:rPr>
              <a:t>i</a:t>
            </a:r>
            <a:r>
              <a:rPr lang="en-US" sz="1900" dirty="0">
                <a:solidFill>
                  <a:srgbClr val="A50021"/>
                </a:solidFill>
                <a:latin typeface="Tahoma" panose="020B0604030504040204" pitchFamily="34" charset="0"/>
              </a:rPr>
              <a:t> </a:t>
            </a:r>
            <a:r>
              <a:rPr lang="en-US" sz="1900" dirty="0">
                <a:latin typeface="Tahoma" panose="020B0604030504040204" pitchFamily="34" charset="0"/>
              </a:rPr>
              <a:t>gibi yeni </a:t>
            </a:r>
            <a:r>
              <a:rPr lang="en-US" sz="1900" dirty="0" err="1">
                <a:latin typeface="Tahoma" panose="020B0604030504040204" pitchFamily="34" charset="0"/>
              </a:rPr>
              <a:t>gelir</a:t>
            </a:r>
            <a:r>
              <a:rPr lang="en-US" sz="1900" dirty="0">
                <a:latin typeface="Tahoma" panose="020B0604030504040204" pitchFamily="34" charset="0"/>
              </a:rPr>
              <a:t> </a:t>
            </a:r>
            <a:r>
              <a:rPr lang="en-US" sz="1900" dirty="0" err="1">
                <a:latin typeface="Tahoma" panose="020B0604030504040204" pitchFamily="34" charset="0"/>
              </a:rPr>
              <a:t>kalemleri</a:t>
            </a:r>
            <a:r>
              <a:rPr lang="en-US" sz="1900" dirty="0">
                <a:latin typeface="Tahoma" panose="020B0604030504040204" pitchFamily="34" charset="0"/>
              </a:rPr>
              <a:t> </a:t>
            </a:r>
            <a:r>
              <a:rPr lang="en-US" sz="1900" dirty="0" err="1">
                <a:latin typeface="Tahoma" panose="020B0604030504040204" pitchFamily="34" charset="0"/>
              </a:rPr>
              <a:t>yaratılmasının</a:t>
            </a:r>
            <a:r>
              <a:rPr lang="en-US" sz="1900" dirty="0">
                <a:latin typeface="Tahoma" panose="020B0604030504040204" pitchFamily="34" charset="0"/>
              </a:rPr>
              <a:t> </a:t>
            </a:r>
            <a:r>
              <a:rPr lang="en-US" sz="1900" dirty="0" err="1">
                <a:latin typeface="Tahoma" panose="020B0604030504040204" pitchFamily="34" charset="0"/>
              </a:rPr>
              <a:t>benimsenmesi</a:t>
            </a:r>
            <a:r>
              <a:rPr lang="en-US" sz="1900" dirty="0">
                <a:latin typeface="Tahoma" panose="020B0604030504040204" pitchFamily="34" charset="0"/>
              </a:rPr>
              <a:t> </a:t>
            </a:r>
            <a:r>
              <a:rPr lang="en-US" sz="1900" b="1" dirty="0" err="1">
                <a:solidFill>
                  <a:srgbClr val="A50021"/>
                </a:solidFill>
                <a:latin typeface="Tahoma" panose="020B0604030504040204" pitchFamily="34" charset="0"/>
              </a:rPr>
              <a:t>orta</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vadede</a:t>
            </a:r>
            <a:r>
              <a:rPr lang="en-US" sz="1900" b="1" dirty="0">
                <a:solidFill>
                  <a:srgbClr val="A50021"/>
                </a:solidFill>
                <a:latin typeface="Tahoma" panose="020B0604030504040204" pitchFamily="34" charset="0"/>
              </a:rPr>
              <a:t> </a:t>
            </a:r>
            <a:r>
              <a:rPr lang="en-US" sz="1900" dirty="0" err="1">
                <a:latin typeface="Tahoma" panose="020B0604030504040204" pitchFamily="34" charset="0"/>
              </a:rPr>
              <a:t>öncelikli</a:t>
            </a:r>
            <a:r>
              <a:rPr lang="en-US" sz="1900" dirty="0">
                <a:latin typeface="Tahoma" panose="020B0604030504040204" pitchFamily="34" charset="0"/>
              </a:rPr>
              <a:t> </a:t>
            </a:r>
            <a:r>
              <a:rPr lang="en-US" sz="1900" dirty="0" err="1">
                <a:latin typeface="Tahoma" panose="020B0604030504040204" pitchFamily="34" charset="0"/>
              </a:rPr>
              <a:t>hedefi</a:t>
            </a:r>
            <a:r>
              <a:rPr lang="en-US" sz="1900" dirty="0">
                <a:latin typeface="Tahoma" panose="020B0604030504040204" pitchFamily="34" charset="0"/>
              </a:rPr>
              <a:t> </a:t>
            </a:r>
            <a:r>
              <a:rPr lang="en-US" sz="1900" dirty="0" err="1">
                <a:latin typeface="Tahoma" panose="020B0604030504040204" pitchFamily="34" charset="0"/>
              </a:rPr>
              <a:t>olmalı</a:t>
            </a:r>
            <a:r>
              <a:rPr lang="en-US" sz="1900" dirty="0">
                <a:latin typeface="Tahoma" panose="020B0604030504040204" pitchFamily="34" charset="0"/>
              </a:rPr>
              <a:t>. Bu </a:t>
            </a:r>
            <a:r>
              <a:rPr lang="en-US" sz="1900" dirty="0" err="1">
                <a:latin typeface="Tahoma" panose="020B0604030504040204" pitchFamily="34" charset="0"/>
              </a:rPr>
              <a:t>durumda</a:t>
            </a:r>
            <a:r>
              <a:rPr lang="en-US" sz="1900" dirty="0">
                <a:latin typeface="Tahoma" panose="020B0604030504040204" pitchFamily="34" charset="0"/>
              </a:rPr>
              <a:t> </a:t>
            </a:r>
            <a:r>
              <a:rPr lang="en-US" sz="1900" dirty="0" err="1">
                <a:latin typeface="Tahoma" panose="020B0604030504040204" pitchFamily="34" charset="0"/>
              </a:rPr>
              <a:t>Satışların</a:t>
            </a:r>
            <a:r>
              <a:rPr lang="en-US" sz="1900" dirty="0">
                <a:latin typeface="Tahoma" panose="020B0604030504040204" pitchFamily="34" charset="0"/>
              </a:rPr>
              <a:t> </a:t>
            </a:r>
            <a:r>
              <a:rPr lang="en-US" sz="1900" dirty="0" err="1">
                <a:latin typeface="Tahoma" panose="020B0604030504040204" pitchFamily="34" charset="0"/>
              </a:rPr>
              <a:t>Maliyeti</a:t>
            </a:r>
            <a:r>
              <a:rPr lang="en-US" sz="1900" dirty="0">
                <a:latin typeface="Tahoma" panose="020B0604030504040204" pitchFamily="34" charset="0"/>
              </a:rPr>
              <a:t> </a:t>
            </a:r>
            <a:r>
              <a:rPr lang="en-US" sz="1900" dirty="0" err="1">
                <a:latin typeface="Tahoma" panose="020B0604030504040204" pitchFamily="34" charset="0"/>
              </a:rPr>
              <a:t>yeterince</a:t>
            </a:r>
            <a:r>
              <a:rPr lang="en-US" sz="1900" dirty="0">
                <a:latin typeface="Tahoma" panose="020B0604030504040204" pitchFamily="34" charset="0"/>
              </a:rPr>
              <a:t> </a:t>
            </a:r>
            <a:r>
              <a:rPr lang="en-US" sz="1900" dirty="0" err="1">
                <a:latin typeface="Tahoma" panose="020B0604030504040204" pitchFamily="34" charset="0"/>
              </a:rPr>
              <a:t>düşürülebilmese</a:t>
            </a:r>
            <a:r>
              <a:rPr lang="en-US" sz="1900" dirty="0">
                <a:latin typeface="Tahoma" panose="020B0604030504040204" pitchFamily="34" charset="0"/>
              </a:rPr>
              <a:t> </a:t>
            </a:r>
            <a:r>
              <a:rPr lang="en-US" sz="1900" dirty="0" err="1">
                <a:latin typeface="Tahoma" panose="020B0604030504040204" pitchFamily="34" charset="0"/>
              </a:rPr>
              <a:t>dahi</a:t>
            </a:r>
            <a:r>
              <a:rPr lang="en-US" sz="1900" dirty="0">
                <a:latin typeface="Tahoma" panose="020B0604030504040204" pitchFamily="34" charset="0"/>
              </a:rPr>
              <a:t>, </a:t>
            </a:r>
            <a:r>
              <a:rPr lang="en-US" sz="1900" b="1" dirty="0">
                <a:latin typeface="Tahoma" panose="020B0604030504040204" pitchFamily="34" charset="0"/>
              </a:rPr>
              <a:t>yeni </a:t>
            </a:r>
            <a:r>
              <a:rPr lang="en-US" sz="1900" b="1" dirty="0" err="1">
                <a:latin typeface="Tahoma" panose="020B0604030504040204" pitchFamily="34" charset="0"/>
              </a:rPr>
              <a:t>sponsorlardan</a:t>
            </a:r>
            <a:r>
              <a:rPr lang="en-US" sz="1900" b="1" dirty="0">
                <a:latin typeface="Tahoma" panose="020B0604030504040204" pitchFamily="34" charset="0"/>
              </a:rPr>
              <a:t> </a:t>
            </a:r>
            <a:r>
              <a:rPr lang="en-US" sz="1900" b="1" dirty="0" err="1">
                <a:latin typeface="Tahoma" panose="020B0604030504040204" pitchFamily="34" charset="0"/>
              </a:rPr>
              <a:t>gelecek</a:t>
            </a:r>
            <a:r>
              <a:rPr lang="en-US" sz="1900" b="1" dirty="0">
                <a:latin typeface="Tahoma" panose="020B0604030504040204" pitchFamily="34" charset="0"/>
              </a:rPr>
              <a:t> </a:t>
            </a:r>
            <a:r>
              <a:rPr lang="en-US" sz="1900" b="1" dirty="0" err="1">
                <a:latin typeface="Tahoma" panose="020B0604030504040204" pitchFamily="34" charset="0"/>
              </a:rPr>
              <a:t>yüksek</a:t>
            </a:r>
            <a:r>
              <a:rPr lang="en-US" sz="1900" b="1" dirty="0">
                <a:latin typeface="Tahoma" panose="020B0604030504040204" pitchFamily="34" charset="0"/>
              </a:rPr>
              <a:t> ve </a:t>
            </a:r>
            <a:r>
              <a:rPr lang="en-US" sz="1900" b="1" dirty="0" err="1">
                <a:latin typeface="Tahoma" panose="020B0604030504040204" pitchFamily="34" charset="0"/>
              </a:rPr>
              <a:t>sürdürülebilir</a:t>
            </a:r>
            <a:r>
              <a:rPr lang="en-US" sz="1900" b="1" dirty="0">
                <a:latin typeface="Tahoma" panose="020B0604030504040204" pitchFamily="34" charset="0"/>
              </a:rPr>
              <a:t> </a:t>
            </a:r>
            <a:r>
              <a:rPr lang="en-US" sz="1900" b="1" dirty="0" err="1">
                <a:latin typeface="Tahoma" panose="020B0604030504040204" pitchFamily="34" charset="0"/>
              </a:rPr>
              <a:t>gelirlerle</a:t>
            </a:r>
            <a:r>
              <a:rPr lang="en-US" sz="1900" b="1" dirty="0">
                <a:latin typeface="Tahoma" panose="020B0604030504040204" pitchFamily="34" charset="0"/>
              </a:rPr>
              <a:t> birlikte </a:t>
            </a:r>
            <a:r>
              <a:rPr lang="en-US" sz="1900" b="1" dirty="0" err="1">
                <a:latin typeface="Tahoma" panose="020B0604030504040204" pitchFamily="34" charset="0"/>
              </a:rPr>
              <a:t>Brüt</a:t>
            </a:r>
            <a:r>
              <a:rPr lang="en-US" sz="1900" b="1" dirty="0">
                <a:latin typeface="Tahoma" panose="020B0604030504040204" pitchFamily="34" charset="0"/>
              </a:rPr>
              <a:t> Kar, Esas </a:t>
            </a:r>
            <a:r>
              <a:rPr lang="en-US" sz="1900" b="1" dirty="0" err="1">
                <a:latin typeface="Tahoma" panose="020B0604030504040204" pitchFamily="34" charset="0"/>
              </a:rPr>
              <a:t>Faaliyet</a:t>
            </a:r>
            <a:r>
              <a:rPr lang="en-US" sz="1900" b="1" dirty="0">
                <a:latin typeface="Tahoma" panose="020B0604030504040204" pitchFamily="34" charset="0"/>
              </a:rPr>
              <a:t> Karı </a:t>
            </a:r>
            <a:r>
              <a:rPr lang="en-US" sz="1900" b="1" dirty="0" err="1">
                <a:latin typeface="Tahoma" panose="020B0604030504040204" pitchFamily="34" charset="0"/>
              </a:rPr>
              <a:t>ile</a:t>
            </a:r>
            <a:r>
              <a:rPr lang="en-US" sz="1900" b="1" dirty="0">
                <a:latin typeface="Tahoma" panose="020B0604030504040204" pitchFamily="34" charset="0"/>
              </a:rPr>
              <a:t> </a:t>
            </a:r>
            <a:r>
              <a:rPr lang="en-US" sz="1900" b="1" dirty="0" err="1">
                <a:latin typeface="Tahoma" panose="020B0604030504040204" pitchFamily="34" charset="0"/>
              </a:rPr>
              <a:t>Dönem</a:t>
            </a:r>
            <a:r>
              <a:rPr lang="en-US" sz="1900" b="1" dirty="0">
                <a:latin typeface="Tahoma" panose="020B0604030504040204" pitchFamily="34" charset="0"/>
              </a:rPr>
              <a:t> Karı </a:t>
            </a:r>
            <a:r>
              <a:rPr lang="en-US" sz="1900" b="1" dirty="0" err="1">
                <a:latin typeface="Tahoma" panose="020B0604030504040204" pitchFamily="34" charset="0"/>
              </a:rPr>
              <a:t>marjları</a:t>
            </a:r>
            <a:r>
              <a:rPr lang="en-US" sz="1900" b="1" dirty="0">
                <a:latin typeface="Tahoma" panose="020B0604030504040204" pitchFamily="34" charset="0"/>
              </a:rPr>
              <a:t> </a:t>
            </a:r>
            <a:r>
              <a:rPr lang="en-US" sz="1900" b="1" dirty="0" err="1">
                <a:latin typeface="Tahoma" panose="020B0604030504040204" pitchFamily="34" charset="0"/>
              </a:rPr>
              <a:t>önemli</a:t>
            </a:r>
            <a:r>
              <a:rPr lang="en-US" sz="1900" b="1" dirty="0">
                <a:latin typeface="Tahoma" panose="020B0604030504040204" pitchFamily="34" charset="0"/>
              </a:rPr>
              <a:t> </a:t>
            </a:r>
            <a:r>
              <a:rPr lang="en-US" sz="1900" b="1" dirty="0" err="1">
                <a:latin typeface="Tahoma" panose="020B0604030504040204" pitchFamily="34" charset="0"/>
              </a:rPr>
              <a:t>oranda</a:t>
            </a:r>
            <a:r>
              <a:rPr lang="en-US" sz="1900" b="1" dirty="0">
                <a:latin typeface="Tahoma" panose="020B0604030504040204" pitchFamily="34" charset="0"/>
              </a:rPr>
              <a:t> </a:t>
            </a:r>
            <a:r>
              <a:rPr lang="en-US" sz="1900" b="1" dirty="0" err="1">
                <a:latin typeface="Tahoma" panose="020B0604030504040204" pitchFamily="34" charset="0"/>
              </a:rPr>
              <a:t>artacaktır</a:t>
            </a:r>
            <a:r>
              <a:rPr lang="en-US" sz="1900" dirty="0">
                <a:latin typeface="Tahoma" panose="020B0604030504040204" pitchFamily="34" charset="0"/>
              </a:rPr>
              <a:t>.</a:t>
            </a:r>
          </a:p>
          <a:p>
            <a:pPr marL="800100" lvl="1" indent="-342900" algn="just">
              <a:spcBef>
                <a:spcPts val="600"/>
              </a:spcBef>
              <a:buFont typeface="Symbol" panose="05050102010706020507" pitchFamily="18" charset="2"/>
              <a:buChar char=""/>
            </a:pPr>
            <a:r>
              <a:rPr lang="en-US" sz="1900" b="1" dirty="0">
                <a:solidFill>
                  <a:srgbClr val="A50021"/>
                </a:solidFill>
                <a:latin typeface="Tahoma" panose="020B0604030504040204" pitchFamily="34" charset="0"/>
              </a:rPr>
              <a:t>Gider </a:t>
            </a:r>
            <a:r>
              <a:rPr lang="en-US" sz="1900" b="1" dirty="0" err="1">
                <a:solidFill>
                  <a:srgbClr val="A50021"/>
                </a:solidFill>
                <a:latin typeface="Tahoma" panose="020B0604030504040204" pitchFamily="34" charset="0"/>
              </a:rPr>
              <a:t>optimizasyonun</a:t>
            </a:r>
            <a:r>
              <a:rPr lang="en-US" sz="1900" b="1" dirty="0">
                <a:solidFill>
                  <a:srgbClr val="A50021"/>
                </a:solidFill>
                <a:latin typeface="Tahoma" panose="020B0604030504040204" pitchFamily="34" charset="0"/>
              </a:rPr>
              <a:t> Sportif A.Ş. </a:t>
            </a:r>
            <a:r>
              <a:rPr lang="en-US" sz="1900" b="1" dirty="0" err="1">
                <a:solidFill>
                  <a:srgbClr val="A50021"/>
                </a:solidFill>
                <a:latin typeface="Tahoma" panose="020B0604030504040204" pitchFamily="34" charset="0"/>
              </a:rPr>
              <a:t>Yönetimi</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tarafından</a:t>
            </a:r>
            <a:r>
              <a:rPr lang="en-US" sz="1900" b="1" dirty="0">
                <a:solidFill>
                  <a:srgbClr val="A50021"/>
                </a:solidFill>
                <a:latin typeface="Tahoma" panose="020B0604030504040204" pitchFamily="34" charset="0"/>
              </a:rPr>
              <a:t> 2026-27 </a:t>
            </a:r>
            <a:r>
              <a:rPr lang="en-US" sz="1900" b="1" dirty="0" err="1">
                <a:solidFill>
                  <a:srgbClr val="A50021"/>
                </a:solidFill>
                <a:latin typeface="Tahoma" panose="020B0604030504040204" pitchFamily="34" charset="0"/>
              </a:rPr>
              <a:t>sezonundan</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itibaren</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başlamak</a:t>
            </a:r>
            <a:r>
              <a:rPr lang="en-US" sz="1900" b="1" dirty="0">
                <a:solidFill>
                  <a:srgbClr val="A50021"/>
                </a:solidFill>
                <a:latin typeface="Tahoma" panose="020B0604030504040204" pitchFamily="34" charset="0"/>
              </a:rPr>
              <a:t> üzere </a:t>
            </a:r>
            <a:r>
              <a:rPr lang="en-US" sz="1900" b="1" dirty="0" err="1">
                <a:solidFill>
                  <a:srgbClr val="A50021"/>
                </a:solidFill>
                <a:latin typeface="Tahoma" panose="020B0604030504040204" pitchFamily="34" charset="0"/>
              </a:rPr>
              <a:t>kararlı</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bir</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şekilde</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uygulanarak</a:t>
            </a:r>
            <a:r>
              <a:rPr lang="en-US" sz="1900" b="1" dirty="0">
                <a:solidFill>
                  <a:srgbClr val="A50021"/>
                </a:solidFill>
                <a:latin typeface="Tahoma" panose="020B0604030504040204" pitchFamily="34" charset="0"/>
              </a:rPr>
              <a:t> </a:t>
            </a:r>
            <a:r>
              <a:rPr lang="en-US" sz="1900" b="1" dirty="0" err="1">
                <a:latin typeface="Tahoma" panose="020B0604030504040204" pitchFamily="34" charset="0"/>
              </a:rPr>
              <a:t>gereksiz</a:t>
            </a:r>
            <a:r>
              <a:rPr lang="en-US" sz="1900" b="1" dirty="0">
                <a:latin typeface="Tahoma" panose="020B0604030504040204" pitchFamily="34" charset="0"/>
              </a:rPr>
              <a:t> </a:t>
            </a:r>
            <a:r>
              <a:rPr lang="en-US" sz="1900" b="1" dirty="0" err="1">
                <a:latin typeface="Tahoma" panose="020B0604030504040204" pitchFamily="34" charset="0"/>
              </a:rPr>
              <a:t>veya</a:t>
            </a:r>
            <a:r>
              <a:rPr lang="en-US" sz="1900" b="1" dirty="0">
                <a:latin typeface="Tahoma" panose="020B0604030504040204" pitchFamily="34" charset="0"/>
              </a:rPr>
              <a:t> </a:t>
            </a:r>
            <a:r>
              <a:rPr lang="en-US" sz="1900" b="1" dirty="0" err="1">
                <a:latin typeface="Tahoma" panose="020B0604030504040204" pitchFamily="34" charset="0"/>
              </a:rPr>
              <a:t>düşük</a:t>
            </a:r>
            <a:r>
              <a:rPr lang="en-US" sz="1900" b="1" dirty="0">
                <a:latin typeface="Tahoma" panose="020B0604030504040204" pitchFamily="34" charset="0"/>
              </a:rPr>
              <a:t> </a:t>
            </a:r>
            <a:r>
              <a:rPr lang="en-US" sz="1900" b="1" dirty="0" err="1">
                <a:latin typeface="Tahoma" panose="020B0604030504040204" pitchFamily="34" charset="0"/>
              </a:rPr>
              <a:t>verimli</a:t>
            </a:r>
            <a:r>
              <a:rPr lang="en-US" sz="1900" b="1" dirty="0">
                <a:latin typeface="Tahoma" panose="020B0604030504040204" pitchFamily="34" charset="0"/>
              </a:rPr>
              <a:t> </a:t>
            </a:r>
            <a:r>
              <a:rPr lang="en-US" sz="1900" b="1" dirty="0" err="1">
                <a:latin typeface="Tahoma" panose="020B0604030504040204" pitchFamily="34" charset="0"/>
              </a:rPr>
              <a:t>harcamaların</a:t>
            </a:r>
            <a:r>
              <a:rPr lang="en-US" sz="1900" b="1" dirty="0">
                <a:latin typeface="Tahoma" panose="020B0604030504040204" pitchFamily="34" charset="0"/>
              </a:rPr>
              <a:t> </a:t>
            </a:r>
            <a:r>
              <a:rPr lang="en-US" sz="1900" b="1" dirty="0" err="1">
                <a:latin typeface="Tahoma" panose="020B0604030504040204" pitchFamily="34" charset="0"/>
              </a:rPr>
              <a:t>ortadan</a:t>
            </a:r>
            <a:r>
              <a:rPr lang="en-US" sz="1900" b="1" dirty="0">
                <a:latin typeface="Tahoma" panose="020B0604030504040204" pitchFamily="34" charset="0"/>
              </a:rPr>
              <a:t> </a:t>
            </a:r>
            <a:r>
              <a:rPr lang="en-US" sz="1900" b="1" dirty="0" err="1">
                <a:latin typeface="Tahoma" panose="020B0604030504040204" pitchFamily="34" charset="0"/>
              </a:rPr>
              <a:t>kaldırılması</a:t>
            </a:r>
            <a:r>
              <a:rPr lang="en-US" sz="1900" b="1" dirty="0">
                <a:latin typeface="Tahoma" panose="020B0604030504040204" pitchFamily="34" charset="0"/>
              </a:rPr>
              <a:t> ve </a:t>
            </a:r>
            <a:r>
              <a:rPr lang="en-US" sz="1900" b="1" dirty="0" err="1">
                <a:latin typeface="Tahoma" panose="020B0604030504040204" pitchFamily="34" charset="0"/>
              </a:rPr>
              <a:t>sürdürülebilir</a:t>
            </a:r>
            <a:r>
              <a:rPr lang="en-US" sz="1900" b="1" dirty="0">
                <a:latin typeface="Tahoma" panose="020B0604030504040204" pitchFamily="34" charset="0"/>
              </a:rPr>
              <a:t> Net Kar </a:t>
            </a:r>
            <a:r>
              <a:rPr lang="en-US" sz="1900" b="1" dirty="0" err="1">
                <a:latin typeface="Tahoma" panose="020B0604030504040204" pitchFamily="34" charset="0"/>
              </a:rPr>
              <a:t>Marjına</a:t>
            </a:r>
            <a:r>
              <a:rPr lang="en-US" sz="1900" b="1" dirty="0">
                <a:latin typeface="Tahoma" panose="020B0604030504040204" pitchFamily="34" charset="0"/>
              </a:rPr>
              <a:t> </a:t>
            </a:r>
            <a:r>
              <a:rPr lang="en-US" sz="1900" b="1" dirty="0" err="1">
                <a:latin typeface="Tahoma" panose="020B0604030504040204" pitchFamily="34" charset="0"/>
              </a:rPr>
              <a:t>ulaşabilme</a:t>
            </a:r>
            <a:r>
              <a:rPr lang="en-US" sz="1900" b="1" dirty="0">
                <a:latin typeface="Tahoma" panose="020B0604030504040204" pitchFamily="34" charset="0"/>
              </a:rPr>
              <a:t> </a:t>
            </a:r>
            <a:r>
              <a:rPr lang="en-US" sz="1900" b="1" dirty="0" err="1">
                <a:latin typeface="Tahoma" panose="020B0604030504040204" pitchFamily="34" charset="0"/>
              </a:rPr>
              <a:t>adına</a:t>
            </a:r>
            <a:r>
              <a:rPr lang="en-US" sz="1900" b="1" dirty="0">
                <a:latin typeface="Tahoma" panose="020B0604030504040204" pitchFamily="34" charset="0"/>
              </a:rPr>
              <a:t> </a:t>
            </a:r>
            <a:r>
              <a:rPr lang="en-US" sz="1900" b="1" dirty="0" err="1">
                <a:latin typeface="Tahoma" panose="020B0604030504040204" pitchFamily="34" charset="0"/>
              </a:rPr>
              <a:t>Şirketin</a:t>
            </a:r>
            <a:r>
              <a:rPr lang="en-US" sz="1900" b="1" dirty="0">
                <a:latin typeface="Tahoma" panose="020B0604030504040204" pitchFamily="34" charset="0"/>
              </a:rPr>
              <a:t> </a:t>
            </a:r>
            <a:r>
              <a:rPr lang="en-US" sz="1900" b="1" dirty="0" err="1">
                <a:latin typeface="Tahoma" panose="020B0604030504040204" pitchFamily="34" charset="0"/>
              </a:rPr>
              <a:t>gelirlerine</a:t>
            </a:r>
            <a:r>
              <a:rPr lang="en-US" sz="1900" b="1" dirty="0">
                <a:latin typeface="Tahoma" panose="020B0604030504040204" pitchFamily="34" charset="0"/>
              </a:rPr>
              <a:t> </a:t>
            </a:r>
            <a:r>
              <a:rPr lang="en-US" sz="1900" b="1" dirty="0" err="1">
                <a:latin typeface="Tahoma" panose="020B0604030504040204" pitchFamily="34" charset="0"/>
              </a:rPr>
              <a:t>paralel</a:t>
            </a:r>
            <a:r>
              <a:rPr lang="en-US" sz="1900" b="1" dirty="0">
                <a:latin typeface="Tahoma" panose="020B0604030504040204" pitchFamily="34" charset="0"/>
              </a:rPr>
              <a:t> olarak </a:t>
            </a:r>
            <a:r>
              <a:rPr lang="en-US" sz="1900" b="1" u="sng" dirty="0" err="1">
                <a:solidFill>
                  <a:srgbClr val="A50021"/>
                </a:solidFill>
                <a:latin typeface="Tahoma" panose="020B0604030504040204" pitchFamily="34" charset="0"/>
              </a:rPr>
              <a:t>Satışların</a:t>
            </a:r>
            <a:r>
              <a:rPr lang="en-US" sz="1900" b="1" u="sng" dirty="0">
                <a:solidFill>
                  <a:srgbClr val="A50021"/>
                </a:solidFill>
                <a:latin typeface="Tahoma" panose="020B0604030504040204" pitchFamily="34" charset="0"/>
              </a:rPr>
              <a:t> </a:t>
            </a:r>
            <a:r>
              <a:rPr lang="en-US" sz="1900" b="1" u="sng" dirty="0" err="1">
                <a:solidFill>
                  <a:srgbClr val="A50021"/>
                </a:solidFill>
                <a:latin typeface="Tahoma" panose="020B0604030504040204" pitchFamily="34" charset="0"/>
              </a:rPr>
              <a:t>Maliyetinin</a:t>
            </a:r>
            <a:r>
              <a:rPr lang="en-US" sz="1900" b="1" u="sng" dirty="0">
                <a:solidFill>
                  <a:srgbClr val="A50021"/>
                </a:solidFill>
                <a:latin typeface="Tahoma" panose="020B0604030504040204" pitchFamily="34" charset="0"/>
              </a:rPr>
              <a:t> %35 </a:t>
            </a:r>
            <a:r>
              <a:rPr lang="en-US" sz="1900" b="1" u="sng" dirty="0" err="1">
                <a:solidFill>
                  <a:srgbClr val="A50021"/>
                </a:solidFill>
                <a:latin typeface="Tahoma" panose="020B0604030504040204" pitchFamily="34" charset="0"/>
              </a:rPr>
              <a:t>civarında</a:t>
            </a:r>
            <a:r>
              <a:rPr lang="en-US" sz="1900" b="1" u="sng" dirty="0">
                <a:solidFill>
                  <a:srgbClr val="A50021"/>
                </a:solidFill>
                <a:latin typeface="Tahoma" panose="020B0604030504040204" pitchFamily="34" charset="0"/>
              </a:rPr>
              <a:t> </a:t>
            </a:r>
            <a:r>
              <a:rPr lang="en-US" sz="1900" b="1" u="sng" dirty="0" err="1">
                <a:solidFill>
                  <a:srgbClr val="A50021"/>
                </a:solidFill>
                <a:latin typeface="Tahoma" panose="020B0604030504040204" pitchFamily="34" charset="0"/>
              </a:rPr>
              <a:t>Brüt</a:t>
            </a:r>
            <a:r>
              <a:rPr lang="en-US" sz="1900" b="1" u="sng" dirty="0">
                <a:solidFill>
                  <a:srgbClr val="A50021"/>
                </a:solidFill>
                <a:latin typeface="Tahoma" panose="020B0604030504040204" pitchFamily="34" charset="0"/>
              </a:rPr>
              <a:t> Kar </a:t>
            </a:r>
            <a:r>
              <a:rPr lang="en-US" sz="1900" b="1" u="sng" dirty="0" err="1">
                <a:solidFill>
                  <a:srgbClr val="A50021"/>
                </a:solidFill>
                <a:latin typeface="Tahoma" panose="020B0604030504040204" pitchFamily="34" charset="0"/>
              </a:rPr>
              <a:t>Marjı</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ortaya</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çıkacak</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şekilde</a:t>
            </a:r>
            <a:r>
              <a:rPr lang="en-US" sz="1900" b="1" dirty="0">
                <a:solidFill>
                  <a:srgbClr val="A50021"/>
                </a:solidFill>
                <a:latin typeface="Tahoma" panose="020B0604030504040204" pitchFamily="34" charset="0"/>
              </a:rPr>
              <a:t> </a:t>
            </a:r>
            <a:r>
              <a:rPr lang="en-US" sz="1900" b="1" dirty="0" err="1">
                <a:solidFill>
                  <a:srgbClr val="A50021"/>
                </a:solidFill>
                <a:latin typeface="Tahoma" panose="020B0604030504040204" pitchFamily="34" charset="0"/>
              </a:rPr>
              <a:t>azaltılması</a:t>
            </a:r>
            <a:r>
              <a:rPr lang="en-US" sz="1900" b="1" dirty="0">
                <a:solidFill>
                  <a:srgbClr val="A50021"/>
                </a:solidFill>
                <a:latin typeface="Tahoma" panose="020B0604030504040204" pitchFamily="34" charset="0"/>
              </a:rPr>
              <a:t> </a:t>
            </a:r>
            <a:r>
              <a:rPr lang="en-US" sz="1900" dirty="0" err="1">
                <a:latin typeface="Tahoma" panose="020B0604030504040204" pitchFamily="34" charset="0"/>
              </a:rPr>
              <a:t>üzerinde</a:t>
            </a:r>
            <a:r>
              <a:rPr lang="en-US" sz="1900" dirty="0">
                <a:latin typeface="Tahoma" panose="020B0604030504040204" pitchFamily="34" charset="0"/>
              </a:rPr>
              <a:t> </a:t>
            </a:r>
            <a:r>
              <a:rPr lang="en-US" sz="1900" dirty="0" err="1">
                <a:latin typeface="Tahoma" panose="020B0604030504040204" pitchFamily="34" charset="0"/>
              </a:rPr>
              <a:t>dikkatle</a:t>
            </a:r>
            <a:r>
              <a:rPr lang="en-US" sz="1900" dirty="0">
                <a:latin typeface="Tahoma" panose="020B0604030504040204" pitchFamily="34" charset="0"/>
              </a:rPr>
              <a:t> </a:t>
            </a:r>
            <a:r>
              <a:rPr lang="en-US" sz="1900" dirty="0" err="1">
                <a:latin typeface="Tahoma" panose="020B0604030504040204" pitchFamily="34" charset="0"/>
              </a:rPr>
              <a:t>durulması</a:t>
            </a:r>
            <a:r>
              <a:rPr lang="en-US" sz="1900" dirty="0">
                <a:latin typeface="Tahoma" panose="020B0604030504040204" pitchFamily="34" charset="0"/>
              </a:rPr>
              <a:t> </a:t>
            </a:r>
            <a:r>
              <a:rPr lang="en-US" sz="1900" dirty="0" err="1">
                <a:latin typeface="Tahoma" panose="020B0604030504040204" pitchFamily="34" charset="0"/>
              </a:rPr>
              <a:t>gereken</a:t>
            </a:r>
            <a:r>
              <a:rPr lang="en-US" sz="1900" dirty="0">
                <a:latin typeface="Tahoma" panose="020B0604030504040204" pitchFamily="34" charset="0"/>
              </a:rPr>
              <a:t> </a:t>
            </a:r>
            <a:r>
              <a:rPr lang="en-US" sz="1900" dirty="0" err="1">
                <a:latin typeface="Tahoma" panose="020B0604030504040204" pitchFamily="34" charset="0"/>
              </a:rPr>
              <a:t>bir</a:t>
            </a:r>
            <a:r>
              <a:rPr lang="en-US" sz="1900" dirty="0">
                <a:latin typeface="Tahoma" panose="020B0604030504040204" pitchFamily="34" charset="0"/>
              </a:rPr>
              <a:t> </a:t>
            </a:r>
            <a:r>
              <a:rPr lang="en-US" sz="1900" dirty="0" err="1">
                <a:latin typeface="Tahoma" panose="020B0604030504040204" pitchFamily="34" charset="0"/>
              </a:rPr>
              <a:t>nokta</a:t>
            </a:r>
            <a:r>
              <a:rPr lang="en-US" sz="1900" dirty="0">
                <a:latin typeface="Tahoma" panose="020B0604030504040204" pitchFamily="34" charset="0"/>
              </a:rPr>
              <a:t> olarak </a:t>
            </a:r>
            <a:r>
              <a:rPr lang="en-US" sz="1900" dirty="0" err="1">
                <a:latin typeface="Tahoma" panose="020B0604030504040204" pitchFamily="34" charset="0"/>
              </a:rPr>
              <a:t>ön</a:t>
            </a:r>
            <a:r>
              <a:rPr lang="en-US" sz="1900" dirty="0">
                <a:latin typeface="Tahoma" panose="020B0604030504040204" pitchFamily="34" charset="0"/>
              </a:rPr>
              <a:t> plana </a:t>
            </a:r>
            <a:r>
              <a:rPr lang="en-US" sz="1900" dirty="0" err="1">
                <a:latin typeface="Tahoma" panose="020B0604030504040204" pitchFamily="34" charset="0"/>
              </a:rPr>
              <a:t>çıkmakta</a:t>
            </a:r>
            <a:r>
              <a:rPr lang="en-US" sz="1900" dirty="0">
                <a:latin typeface="Tahoma" panose="020B0604030504040204" pitchFamily="34" charset="0"/>
              </a:rPr>
              <a:t>.</a:t>
            </a:r>
          </a:p>
        </p:txBody>
      </p:sp>
    </p:spTree>
    <p:extLst>
      <p:ext uri="{BB962C8B-B14F-4D97-AF65-F5344CB8AC3E}">
        <p14:creationId xmlns:p14="http://schemas.microsoft.com/office/powerpoint/2010/main" val="2076735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F2AA3-5431-DD70-761E-89AB9D17AF6E}"/>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AA138CAD-CED6-5DF0-42F6-BF90A1F3CCC7}"/>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3E2A263C-6072-FD02-F899-5AF6BB5D4885}"/>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2A038B6D-E034-11DD-5F86-7ABABE14B745}"/>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08F256A5-9CC3-70C7-63FC-DE681CFC7D8B}"/>
              </a:ext>
            </a:extLst>
          </p:cNvPr>
          <p:cNvSpPr>
            <a:spLocks noGrp="1"/>
          </p:cNvSpPr>
          <p:nvPr>
            <p:ph idx="1"/>
          </p:nvPr>
        </p:nvSpPr>
        <p:spPr>
          <a:xfrm>
            <a:off x="241176" y="0"/>
            <a:ext cx="8229600" cy="576064"/>
          </a:xfrm>
        </p:spPr>
        <p:txBody>
          <a:bodyPr>
            <a:normAutofit fontScale="85000" lnSpcReduction="1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TAKIM MALİYETİ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AA5D5DE0-3E07-58B3-E374-F00E04815F43}"/>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9</a:t>
            </a:fld>
            <a:endParaRPr lang="tr-TR" b="1" dirty="0">
              <a:solidFill>
                <a:srgbClr val="FFC000"/>
              </a:solidFill>
            </a:endParaRPr>
          </a:p>
        </p:txBody>
      </p:sp>
      <p:sp>
        <p:nvSpPr>
          <p:cNvPr id="10" name="1 Başlık">
            <a:extLst>
              <a:ext uri="{FF2B5EF4-FFF2-40B4-BE49-F238E27FC236}">
                <a16:creationId xmlns:a16="http://schemas.microsoft.com/office/drawing/2014/main" id="{DE73B202-CC68-8B9E-E0C5-B085D4262B9A}"/>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F84E0A6F-EFDC-7F3B-A0A0-73C0D79E4004}"/>
              </a:ext>
            </a:extLst>
          </p:cNvPr>
          <p:cNvSpPr/>
          <p:nvPr/>
        </p:nvSpPr>
        <p:spPr>
          <a:xfrm>
            <a:off x="98598" y="4298320"/>
            <a:ext cx="8721873" cy="1938992"/>
          </a:xfrm>
          <a:prstGeom prst="rect">
            <a:avLst/>
          </a:prstGeom>
        </p:spPr>
        <p:txBody>
          <a:bodyPr wrap="square">
            <a:spAutoFit/>
          </a:bodyPr>
          <a:lstStyle/>
          <a:p>
            <a:pPr marL="342900" indent="-342900" algn="just">
              <a:buFont typeface="Arial" panose="020B0604020202020204" pitchFamily="34" charset="0"/>
              <a:buChar char="•"/>
            </a:pPr>
            <a:r>
              <a:rPr lang="en-GB" sz="2000" dirty="0" err="1">
                <a:effectLst/>
                <a:latin typeface="Tahoma" panose="020B0604030504040204" pitchFamily="34" charset="0"/>
                <a:ea typeface="Calibri" panose="020F0502020204030204" pitchFamily="34" charset="0"/>
                <a:cs typeface="Times New Roman" panose="02020603050405020304" pitchFamily="18" charset="0"/>
              </a:rPr>
              <a:t>Futbol</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takımının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sezon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başı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ücretleri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futbolcu</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teknik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kadro</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ile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menajer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ödemeleriyle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birlikte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2022-23 sezonunda 82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iken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2023-24 sezonunda 2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katdan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fazla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artışla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190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olurken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2024-25 sezonunda 229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olmuş</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ve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geçen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sezon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%30’luk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önemli</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bir</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artışla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298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rekor</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bir</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düzeye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ulaşmış</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konumda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endParaRPr lang="en-US" sz="2000" b="1" dirty="0">
              <a:solidFill>
                <a:srgbClr val="A5002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endParaRPr lang="en-US" sz="20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3" name="Chart 2">
            <a:extLst>
              <a:ext uri="{FF2B5EF4-FFF2-40B4-BE49-F238E27FC236}">
                <a16:creationId xmlns:a16="http://schemas.microsoft.com/office/drawing/2014/main" id="{54D4F30B-753B-F326-EBE6-A4777D4769E0}"/>
              </a:ext>
            </a:extLst>
          </p:cNvPr>
          <p:cNvGraphicFramePr>
            <a:graphicFrameLocks/>
          </p:cNvGraphicFramePr>
          <p:nvPr>
            <p:extLst>
              <p:ext uri="{D42A27DB-BD31-4B8C-83A1-F6EECF244321}">
                <p14:modId xmlns:p14="http://schemas.microsoft.com/office/powerpoint/2010/main" val="1257637234"/>
              </p:ext>
            </p:extLst>
          </p:nvPr>
        </p:nvGraphicFramePr>
        <p:xfrm>
          <a:off x="395536" y="837859"/>
          <a:ext cx="8279904" cy="33112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97074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59362-4047-D57E-5645-F2110C3332D8}"/>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A53A2278-C90E-B6B2-BA8F-6F01FB1B49CF}"/>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5B1C755B-5D50-143A-FF1E-3C022423BF02}"/>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6A766391-C115-5C19-F1DA-1BAE86AB5692}"/>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234F7349-FB81-12BD-4EC1-8E4EFFDFB7B0}"/>
              </a:ext>
            </a:extLst>
          </p:cNvPr>
          <p:cNvSpPr>
            <a:spLocks noGrp="1"/>
          </p:cNvSpPr>
          <p:nvPr>
            <p:ph idx="1"/>
          </p:nvPr>
        </p:nvSpPr>
        <p:spPr>
          <a:xfrm>
            <a:off x="241176" y="0"/>
            <a:ext cx="8229600" cy="576064"/>
          </a:xfrm>
        </p:spPr>
        <p:txBody>
          <a:bodyPr>
            <a:normAutofit fontScale="62500" lnSpcReduction="2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FUTBOL TAKIMI NET DEFTER DEĞERİ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CCE0CDAA-F1B0-894C-3F84-58C49B93C64E}"/>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10</a:t>
            </a:fld>
            <a:endParaRPr lang="tr-TR" b="1" dirty="0">
              <a:solidFill>
                <a:srgbClr val="FFC000"/>
              </a:solidFill>
            </a:endParaRPr>
          </a:p>
        </p:txBody>
      </p:sp>
      <p:sp>
        <p:nvSpPr>
          <p:cNvPr id="10" name="1 Başlık">
            <a:extLst>
              <a:ext uri="{FF2B5EF4-FFF2-40B4-BE49-F238E27FC236}">
                <a16:creationId xmlns:a16="http://schemas.microsoft.com/office/drawing/2014/main" id="{1B128C6A-5779-27F2-ACC9-885C4A6DDE20}"/>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AE2BBBDC-459D-4829-CD4D-5EC728C0E266}"/>
              </a:ext>
            </a:extLst>
          </p:cNvPr>
          <p:cNvSpPr/>
          <p:nvPr/>
        </p:nvSpPr>
        <p:spPr>
          <a:xfrm>
            <a:off x="98598" y="3789040"/>
            <a:ext cx="8721873" cy="3247043"/>
          </a:xfrm>
          <a:prstGeom prst="rect">
            <a:avLst/>
          </a:prstGeom>
        </p:spPr>
        <p:txBody>
          <a:bodyPr wrap="square">
            <a:spAutoFit/>
          </a:bodyPr>
          <a:lstStyle/>
          <a:p>
            <a:pPr marL="342900" indent="-342900" algn="just">
              <a:buFont typeface="Arial" panose="020B0604020202020204" pitchFamily="34" charset="0"/>
              <a:buChar char="•"/>
            </a:pPr>
            <a:r>
              <a:rPr lang="en-GB" sz="2000" dirty="0" err="1">
                <a:effectLst/>
                <a:latin typeface="Tahoma" panose="020B0604030504040204" pitchFamily="34" charset="0"/>
                <a:ea typeface="Calibri" panose="020F0502020204030204" pitchFamily="34" charset="0"/>
                <a:cs typeface="Times New Roman" panose="02020603050405020304" pitchFamily="18" charset="0"/>
              </a:rPr>
              <a:t>Amortismanlar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düşüldükten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sonra</a:t>
            </a:r>
            <a:r>
              <a:rPr lang="en-GB" sz="2000" dirty="0">
                <a:effectLst/>
                <a:latin typeface="Tahoma" panose="020B0604030504040204" pitchFamily="34" charset="0"/>
                <a:ea typeface="Calibri" panose="020F0502020204030204" pitchFamily="34" charset="0"/>
                <a:cs typeface="Times New Roman" panose="02020603050405020304" pitchFamily="18" charset="0"/>
              </a:rPr>
              <a:t> Maddi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Olmayan</a:t>
            </a:r>
            <a:r>
              <a:rPr lang="en-GB" sz="2000" dirty="0">
                <a:effectLst/>
                <a:latin typeface="Tahoma" panose="020B0604030504040204" pitchFamily="34" charset="0"/>
                <a:ea typeface="Calibri" panose="020F0502020204030204" pitchFamily="34" charset="0"/>
                <a:cs typeface="Times New Roman" panose="02020603050405020304" pitchFamily="18" charset="0"/>
              </a:rPr>
              <a:t> Duran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Varlıklar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kaleminin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futbol</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takımı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Net Defter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Değeri’nin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sırasıyla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44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79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93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ve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203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luk</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rekor</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seviyeye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ulaştığı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gözlendiğinde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futbol</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takımı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değerinin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oldukça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yüksek</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bir</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mertebeye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geldiğini</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gözlemliyoruz</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p>
          <a:p>
            <a:pPr marL="342900" indent="-342900" algn="just">
              <a:spcBef>
                <a:spcPts val="600"/>
              </a:spcBef>
              <a:buFont typeface="Arial" panose="020B0604020202020204" pitchFamily="34" charset="0"/>
              <a:buChar char="•"/>
            </a:pP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Transfermarkt’ın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2026-27 sezonunda Galatasaray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futbol</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takımının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güncel</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değerini</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411,6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olarak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belirlediğini</a:t>
            </a:r>
            <a:r>
              <a:rPr lang="en-GB" sz="2000" dirty="0">
                <a:effectLst/>
                <a:latin typeface="Tahoma" panose="020B0604030504040204" pitchFamily="34" charset="0"/>
                <a:ea typeface="Calibri" panose="020F0502020204030204" pitchFamily="34" charset="0"/>
                <a:cs typeface="Times New Roman" panose="02020603050405020304" pitchFamily="18" charset="0"/>
              </a:rPr>
              <a:t> not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edelim</a:t>
            </a:r>
            <a:r>
              <a:rPr lang="en-GB" sz="2000" dirty="0">
                <a:effectLst/>
                <a:latin typeface="Tahoma" panose="020B0604030504040204" pitchFamily="34" charset="0"/>
                <a:ea typeface="Calibri" panose="020F0502020204030204" pitchFamily="34" charset="0"/>
                <a:cs typeface="Times New Roman" panose="02020603050405020304" pitchFamily="18" charset="0"/>
              </a:rPr>
              <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endParaRPr lang="en-US" sz="2000" b="1" dirty="0">
              <a:solidFill>
                <a:srgbClr val="A5002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endParaRPr lang="en-US" sz="20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3" name="Chart 2">
            <a:extLst>
              <a:ext uri="{FF2B5EF4-FFF2-40B4-BE49-F238E27FC236}">
                <a16:creationId xmlns:a16="http://schemas.microsoft.com/office/drawing/2014/main" id="{7072005F-AB5E-B9C3-AAA7-69BF52987CC0}"/>
              </a:ext>
            </a:extLst>
          </p:cNvPr>
          <p:cNvGraphicFramePr>
            <a:graphicFrameLocks/>
          </p:cNvGraphicFramePr>
          <p:nvPr>
            <p:extLst>
              <p:ext uri="{D42A27DB-BD31-4B8C-83A1-F6EECF244321}">
                <p14:modId xmlns:p14="http://schemas.microsoft.com/office/powerpoint/2010/main" val="1950262675"/>
              </p:ext>
            </p:extLst>
          </p:nvPr>
        </p:nvGraphicFramePr>
        <p:xfrm>
          <a:off x="395536" y="603447"/>
          <a:ext cx="8229600" cy="31855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24681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AE010-1CAC-B18F-6A64-C0FE8EB4BBD4}"/>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79A45571-D4D4-806B-ED08-8675FA5A429A}"/>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8F8D5F00-82A7-ABC1-02B4-5CB3D4B4F793}"/>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D68675CC-AA6A-8CDB-DDB7-6CE455036DDE}"/>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9D8DBFFA-4C9C-62A9-BC61-F96FD1971302}"/>
              </a:ext>
            </a:extLst>
          </p:cNvPr>
          <p:cNvSpPr>
            <a:spLocks noGrp="1"/>
          </p:cNvSpPr>
          <p:nvPr>
            <p:ph idx="1"/>
          </p:nvPr>
        </p:nvSpPr>
        <p:spPr>
          <a:xfrm>
            <a:off x="241176" y="0"/>
            <a:ext cx="8229600" cy="576064"/>
          </a:xfrm>
        </p:spPr>
        <p:txBody>
          <a:bodyPr>
            <a:normAutofit fontScale="62500" lnSpcReduction="2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ŞARTA BAĞLI YÜKÜMLÜLÜKLER</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238FF879-F755-BEE4-0832-7CA8677E6C4D}"/>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11</a:t>
            </a:fld>
            <a:endParaRPr lang="tr-TR" b="1" dirty="0">
              <a:solidFill>
                <a:srgbClr val="FFC000"/>
              </a:solidFill>
            </a:endParaRPr>
          </a:p>
        </p:txBody>
      </p:sp>
      <p:sp>
        <p:nvSpPr>
          <p:cNvPr id="10" name="1 Başlık">
            <a:extLst>
              <a:ext uri="{FF2B5EF4-FFF2-40B4-BE49-F238E27FC236}">
                <a16:creationId xmlns:a16="http://schemas.microsoft.com/office/drawing/2014/main" id="{0A91327E-B1C0-8EFC-7124-44FA8C79D439}"/>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64153978-7347-6327-A8AB-9AEB933430C4}"/>
              </a:ext>
            </a:extLst>
          </p:cNvPr>
          <p:cNvSpPr/>
          <p:nvPr/>
        </p:nvSpPr>
        <p:spPr>
          <a:xfrm>
            <a:off x="98598" y="4494599"/>
            <a:ext cx="8721873" cy="2246769"/>
          </a:xfrm>
          <a:prstGeom prst="rect">
            <a:avLst/>
          </a:prstGeom>
        </p:spPr>
        <p:txBody>
          <a:bodyPr wrap="square">
            <a:spAutoFit/>
          </a:bodyPr>
          <a:lstStyle/>
          <a:p>
            <a:pPr marL="342900" indent="-342900" algn="just">
              <a:buFont typeface="Arial" panose="020B0604020202020204" pitchFamily="34" charset="0"/>
              <a:buChar char="•"/>
            </a:pPr>
            <a:r>
              <a:rPr lang="en-GB" sz="2000" dirty="0" err="1">
                <a:effectLst/>
                <a:latin typeface="Tahoma" panose="020B0604030504040204" pitchFamily="34" charset="0"/>
                <a:ea typeface="Calibri" panose="020F0502020204030204" pitchFamily="34" charset="0"/>
                <a:cs typeface="Times New Roman" panose="02020603050405020304" pitchFamily="18" charset="0"/>
              </a:rPr>
              <a:t>Bilanço</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dışı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olarak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takip</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edilen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ve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önümüzdeki</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4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sezonunun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latin typeface="Tahoma" panose="020B0604030504040204" pitchFamily="34" charset="0"/>
                <a:ea typeface="Calibri" panose="020F0502020204030204" pitchFamily="34" charset="0"/>
                <a:cs typeface="Times New Roman" panose="02020603050405020304" pitchFamily="18" charset="0"/>
              </a:rPr>
              <a:t>Ş</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arta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latin typeface="Tahoma" panose="020B0604030504040204" pitchFamily="34" charset="0"/>
                <a:ea typeface="Calibri" panose="020F0502020204030204" pitchFamily="34" charset="0"/>
                <a:cs typeface="Times New Roman" panose="02020603050405020304" pitchFamily="18" charset="0"/>
              </a:rPr>
              <a:t>B</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ağlı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olarak</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ödenecek</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olan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ücretleri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futbolcu</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ile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teknik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kadro</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sözleşmelerine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göre</a:t>
            </a:r>
            <a:r>
              <a:rPr lang="en-GB" sz="2000" dirty="0">
                <a:effectLst/>
                <a:latin typeface="Tahoma" panose="020B0604030504040204" pitchFamily="34" charset="0"/>
                <a:ea typeface="Calibri" panose="020F0502020204030204" pitchFamily="34" charset="0"/>
                <a:cs typeface="Times New Roman" panose="02020603050405020304" pitchFamily="18" charset="0"/>
              </a:rPr>
              <a:t> Sportif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A.Ş.’de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devam</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etmeleri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durumunda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son 4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sezonda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sırasıyla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78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191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157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ile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yine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bir</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rekor</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olan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264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ulaştığını</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görüyoruz</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endParaRPr lang="en-US" sz="2000" b="1" dirty="0">
              <a:solidFill>
                <a:srgbClr val="A5002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endParaRPr lang="en-US" sz="2000" b="1" dirty="0">
              <a:solidFill>
                <a:srgbClr val="A5002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endParaRPr lang="en-US" sz="20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3" name="Chart 2">
            <a:extLst>
              <a:ext uri="{FF2B5EF4-FFF2-40B4-BE49-F238E27FC236}">
                <a16:creationId xmlns:a16="http://schemas.microsoft.com/office/drawing/2014/main" id="{231BE2BA-BF23-0719-A7C9-CFE140B154EA}"/>
              </a:ext>
            </a:extLst>
          </p:cNvPr>
          <p:cNvGraphicFramePr>
            <a:graphicFrameLocks/>
          </p:cNvGraphicFramePr>
          <p:nvPr>
            <p:extLst>
              <p:ext uri="{D42A27DB-BD31-4B8C-83A1-F6EECF244321}">
                <p14:modId xmlns:p14="http://schemas.microsoft.com/office/powerpoint/2010/main" val="4060026492"/>
              </p:ext>
            </p:extLst>
          </p:nvPr>
        </p:nvGraphicFramePr>
        <p:xfrm>
          <a:off x="395536" y="534690"/>
          <a:ext cx="8352928" cy="36863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7450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6EA10-530D-9D99-E831-F9C44FA4182E}"/>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B3D66E60-0B47-8C9C-5046-11D4D591C7BE}"/>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6654A25C-3A52-3102-B205-3B345C58EBA9}"/>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DD388B3B-6DC0-E77B-15EA-824B80F0D09F}"/>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B5698368-E228-638C-DB78-ADE405EFD3B1}"/>
              </a:ext>
            </a:extLst>
          </p:cNvPr>
          <p:cNvSpPr>
            <a:spLocks noGrp="1"/>
          </p:cNvSpPr>
          <p:nvPr>
            <p:ph idx="1"/>
          </p:nvPr>
        </p:nvSpPr>
        <p:spPr>
          <a:xfrm>
            <a:off x="241176" y="0"/>
            <a:ext cx="8229600" cy="576064"/>
          </a:xfrm>
        </p:spPr>
        <p:txBody>
          <a:bodyPr>
            <a:normAutofit fontScale="70000" lnSpcReduction="2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TOPLAM YÜKÜMLÜLÜKLER</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E700E1E8-68F7-4BCD-CED0-4A8620FEF661}"/>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12</a:t>
            </a:fld>
            <a:endParaRPr lang="tr-TR" b="1" dirty="0">
              <a:solidFill>
                <a:srgbClr val="FFC000"/>
              </a:solidFill>
            </a:endParaRPr>
          </a:p>
        </p:txBody>
      </p:sp>
      <p:sp>
        <p:nvSpPr>
          <p:cNvPr id="10" name="1 Başlık">
            <a:extLst>
              <a:ext uri="{FF2B5EF4-FFF2-40B4-BE49-F238E27FC236}">
                <a16:creationId xmlns:a16="http://schemas.microsoft.com/office/drawing/2014/main" id="{9050B494-F964-C84F-BB5C-C4B210682735}"/>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11AE92AD-F5E9-D8EA-4EC6-4F2E12D93034}"/>
              </a:ext>
            </a:extLst>
          </p:cNvPr>
          <p:cNvSpPr/>
          <p:nvPr/>
        </p:nvSpPr>
        <p:spPr>
          <a:xfrm>
            <a:off x="98598" y="4842445"/>
            <a:ext cx="8721873" cy="1538883"/>
          </a:xfrm>
          <a:prstGeom prst="rect">
            <a:avLst/>
          </a:prstGeom>
        </p:spPr>
        <p:txBody>
          <a:bodyPr wrap="square">
            <a:spAutoFit/>
          </a:bodyPr>
          <a:lstStyle/>
          <a:p>
            <a:pPr marL="342900" indent="-342900" algn="just">
              <a:buFont typeface="Arial" panose="020B0604020202020204" pitchFamily="34" charset="0"/>
              <a:buChar char="•"/>
            </a:pPr>
            <a:r>
              <a:rPr lang="en-GB" sz="2400" b="1" dirty="0">
                <a:solidFill>
                  <a:srgbClr val="A50021"/>
                </a:solidFill>
                <a:effectLst/>
                <a:latin typeface="Tahoma" panose="020B0604030504040204" pitchFamily="34" charset="0"/>
                <a:ea typeface="Calibri" panose="020F0502020204030204" pitchFamily="34" charset="0"/>
              </a:rPr>
              <a:t>Toplam </a:t>
            </a:r>
            <a:r>
              <a:rPr lang="en-GB" sz="2400" b="1" dirty="0" err="1">
                <a:solidFill>
                  <a:srgbClr val="A50021"/>
                </a:solidFill>
                <a:effectLst/>
                <a:latin typeface="Tahoma" panose="020B0604030504040204" pitchFamily="34" charset="0"/>
                <a:ea typeface="Calibri" panose="020F0502020204030204" pitchFamily="34" charset="0"/>
              </a:rPr>
              <a:t>Yükümlülükler</a:t>
            </a:r>
            <a:r>
              <a:rPr lang="en-GB" sz="2400" b="1" dirty="0">
                <a:solidFill>
                  <a:srgbClr val="A50021"/>
                </a:solidFill>
                <a:effectLst/>
                <a:latin typeface="Tahoma" panose="020B0604030504040204" pitchFamily="34" charset="0"/>
                <a:ea typeface="Calibri" panose="020F0502020204030204" pitchFamily="34" charset="0"/>
              </a:rPr>
              <a:t> </a:t>
            </a:r>
            <a:r>
              <a:rPr lang="en-GB" sz="2400" b="1" dirty="0" err="1">
                <a:solidFill>
                  <a:srgbClr val="A50021"/>
                </a:solidFill>
                <a:effectLst/>
                <a:latin typeface="Tahoma" panose="020B0604030504040204" pitchFamily="34" charset="0"/>
                <a:ea typeface="Calibri" panose="020F0502020204030204" pitchFamily="34" charset="0"/>
              </a:rPr>
              <a:t>sırasıyla</a:t>
            </a:r>
            <a:r>
              <a:rPr lang="en-GB" sz="2400" b="1" dirty="0">
                <a:solidFill>
                  <a:srgbClr val="A50021"/>
                </a:solidFill>
                <a:effectLst/>
                <a:latin typeface="Tahoma" panose="020B0604030504040204" pitchFamily="34" charset="0"/>
                <a:ea typeface="Calibri" panose="020F0502020204030204" pitchFamily="34" charset="0"/>
              </a:rPr>
              <a:t> 346 </a:t>
            </a:r>
            <a:r>
              <a:rPr lang="en-GB" sz="2400" b="1" dirty="0" err="1">
                <a:solidFill>
                  <a:srgbClr val="A50021"/>
                </a:solidFill>
                <a:effectLst/>
                <a:latin typeface="Tahoma" panose="020B0604030504040204" pitchFamily="34" charset="0"/>
                <a:ea typeface="Calibri" panose="020F0502020204030204" pitchFamily="34" charset="0"/>
              </a:rPr>
              <a:t>mn</a:t>
            </a:r>
            <a:r>
              <a:rPr lang="en-GB" sz="2400" b="1" dirty="0">
                <a:solidFill>
                  <a:srgbClr val="A50021"/>
                </a:solidFill>
                <a:effectLst/>
                <a:latin typeface="Tahoma" panose="020B0604030504040204" pitchFamily="34" charset="0"/>
                <a:ea typeface="Calibri" panose="020F0502020204030204" pitchFamily="34" charset="0"/>
              </a:rPr>
              <a:t> €, 304 </a:t>
            </a:r>
            <a:r>
              <a:rPr lang="en-GB" sz="2400" b="1" dirty="0" err="1">
                <a:solidFill>
                  <a:srgbClr val="A50021"/>
                </a:solidFill>
                <a:effectLst/>
                <a:latin typeface="Tahoma" panose="020B0604030504040204" pitchFamily="34" charset="0"/>
                <a:ea typeface="Calibri" panose="020F0502020204030204" pitchFamily="34" charset="0"/>
              </a:rPr>
              <a:t>mn</a:t>
            </a:r>
            <a:r>
              <a:rPr lang="en-GB" sz="2400" b="1" dirty="0">
                <a:solidFill>
                  <a:srgbClr val="A50021"/>
                </a:solidFill>
                <a:effectLst/>
                <a:latin typeface="Tahoma" panose="020B0604030504040204" pitchFamily="34" charset="0"/>
                <a:ea typeface="Calibri" panose="020F0502020204030204" pitchFamily="34" charset="0"/>
              </a:rPr>
              <a:t> €, 511 </a:t>
            </a:r>
            <a:r>
              <a:rPr lang="en-GB" sz="2400" b="1" dirty="0" err="1">
                <a:solidFill>
                  <a:srgbClr val="A50021"/>
                </a:solidFill>
                <a:effectLst/>
                <a:latin typeface="Tahoma" panose="020B0604030504040204" pitchFamily="34" charset="0"/>
                <a:ea typeface="Calibri" panose="020F0502020204030204" pitchFamily="34" charset="0"/>
              </a:rPr>
              <a:t>mn</a:t>
            </a:r>
            <a:r>
              <a:rPr lang="en-GB" sz="2400" b="1" dirty="0">
                <a:solidFill>
                  <a:srgbClr val="A50021"/>
                </a:solidFill>
                <a:effectLst/>
                <a:latin typeface="Tahoma" panose="020B0604030504040204" pitchFamily="34" charset="0"/>
                <a:ea typeface="Calibri" panose="020F0502020204030204" pitchFamily="34" charset="0"/>
              </a:rPr>
              <a:t> € </a:t>
            </a:r>
            <a:r>
              <a:rPr lang="en-GB" sz="2400" b="1" dirty="0" err="1">
                <a:solidFill>
                  <a:srgbClr val="A50021"/>
                </a:solidFill>
                <a:effectLst/>
                <a:latin typeface="Tahoma" panose="020B0604030504040204" pitchFamily="34" charset="0"/>
                <a:ea typeface="Calibri" panose="020F0502020204030204" pitchFamily="34" charset="0"/>
              </a:rPr>
              <a:t>ile</a:t>
            </a:r>
            <a:r>
              <a:rPr lang="en-GB" sz="2400" b="1" dirty="0">
                <a:solidFill>
                  <a:srgbClr val="A50021"/>
                </a:solidFill>
                <a:effectLst/>
                <a:latin typeface="Tahoma" panose="020B0604030504040204" pitchFamily="34" charset="0"/>
                <a:ea typeface="Calibri" panose="020F0502020204030204" pitchFamily="34" charset="0"/>
              </a:rPr>
              <a:t> 503 </a:t>
            </a:r>
            <a:r>
              <a:rPr lang="en-GB" sz="2400" b="1" dirty="0" err="1">
                <a:solidFill>
                  <a:srgbClr val="A50021"/>
                </a:solidFill>
                <a:effectLst/>
                <a:latin typeface="Tahoma" panose="020B0604030504040204" pitchFamily="34" charset="0"/>
                <a:ea typeface="Calibri" panose="020F0502020204030204" pitchFamily="34" charset="0"/>
              </a:rPr>
              <a:t>mn</a:t>
            </a:r>
            <a:r>
              <a:rPr lang="en-GB" sz="2400" b="1" dirty="0">
                <a:solidFill>
                  <a:srgbClr val="A50021"/>
                </a:solidFill>
                <a:effectLst/>
                <a:latin typeface="Tahoma" panose="020B0604030504040204" pitchFamily="34" charset="0"/>
                <a:ea typeface="Calibri" panose="020F0502020204030204" pitchFamily="34" charset="0"/>
              </a:rPr>
              <a:t> €’da </a:t>
            </a:r>
            <a:r>
              <a:rPr lang="en-GB" sz="2400" b="1" dirty="0" err="1">
                <a:solidFill>
                  <a:srgbClr val="A50021"/>
                </a:solidFill>
                <a:effectLst/>
                <a:latin typeface="Tahoma" panose="020B0604030504040204" pitchFamily="34" charset="0"/>
                <a:ea typeface="Calibri" panose="020F0502020204030204" pitchFamily="34" charset="0"/>
              </a:rPr>
              <a:t>yüksek</a:t>
            </a:r>
            <a:r>
              <a:rPr lang="en-GB" sz="2400" b="1" dirty="0">
                <a:solidFill>
                  <a:srgbClr val="A50021"/>
                </a:solidFill>
                <a:effectLst/>
                <a:latin typeface="Tahoma" panose="020B0604030504040204" pitchFamily="34" charset="0"/>
                <a:ea typeface="Calibri" panose="020F0502020204030204" pitchFamily="34" charset="0"/>
              </a:rPr>
              <a:t> </a:t>
            </a:r>
            <a:r>
              <a:rPr lang="en-GB" sz="2400" b="1" dirty="0" err="1">
                <a:solidFill>
                  <a:srgbClr val="A50021"/>
                </a:solidFill>
                <a:effectLst/>
                <a:latin typeface="Tahoma" panose="020B0604030504040204" pitchFamily="34" charset="0"/>
                <a:ea typeface="Calibri" panose="020F0502020204030204" pitchFamily="34" charset="0"/>
              </a:rPr>
              <a:t>bir</a:t>
            </a:r>
            <a:r>
              <a:rPr lang="en-GB" sz="2400" b="1" dirty="0">
                <a:solidFill>
                  <a:srgbClr val="A50021"/>
                </a:solidFill>
                <a:effectLst/>
                <a:latin typeface="Tahoma" panose="020B0604030504040204" pitchFamily="34" charset="0"/>
                <a:ea typeface="Calibri" panose="020F0502020204030204" pitchFamily="34" charset="0"/>
              </a:rPr>
              <a:t> </a:t>
            </a:r>
            <a:r>
              <a:rPr lang="en-GB" sz="2400" b="1" dirty="0" err="1">
                <a:solidFill>
                  <a:srgbClr val="A50021"/>
                </a:solidFill>
                <a:effectLst/>
                <a:latin typeface="Tahoma" panose="020B0604030504040204" pitchFamily="34" charset="0"/>
                <a:ea typeface="Calibri" panose="020F0502020204030204" pitchFamily="34" charset="0"/>
              </a:rPr>
              <a:t>mertebede</a:t>
            </a:r>
            <a:r>
              <a:rPr lang="en-GB" sz="2400" b="1" dirty="0">
                <a:solidFill>
                  <a:srgbClr val="A50021"/>
                </a:solidFill>
                <a:effectLst/>
                <a:latin typeface="Tahoma" panose="020B0604030504040204" pitchFamily="34" charset="0"/>
                <a:ea typeface="Calibri" panose="020F0502020204030204" pitchFamily="34" charset="0"/>
              </a:rPr>
              <a:t> </a:t>
            </a:r>
            <a:r>
              <a:rPr lang="en-GB" sz="2400" b="1" dirty="0" err="1">
                <a:solidFill>
                  <a:srgbClr val="A50021"/>
                </a:solidFill>
                <a:effectLst/>
                <a:latin typeface="Tahoma" panose="020B0604030504040204" pitchFamily="34" charset="0"/>
                <a:ea typeface="Calibri" panose="020F0502020204030204" pitchFamily="34" charset="0"/>
              </a:rPr>
              <a:t>oluşmuş</a:t>
            </a:r>
            <a:r>
              <a:rPr lang="en-GB" sz="2400" b="1" dirty="0">
                <a:solidFill>
                  <a:srgbClr val="A50021"/>
                </a:solidFill>
                <a:effectLst/>
                <a:latin typeface="Tahoma" panose="020B0604030504040204" pitchFamily="34" charset="0"/>
                <a:ea typeface="Calibri" panose="020F0502020204030204" pitchFamily="34" charset="0"/>
              </a:rPr>
              <a:t> </a:t>
            </a:r>
            <a:r>
              <a:rPr lang="en-GB" sz="2400" b="1" dirty="0" err="1">
                <a:solidFill>
                  <a:srgbClr val="A50021"/>
                </a:solidFill>
                <a:effectLst/>
                <a:latin typeface="Tahoma" panose="020B0604030504040204" pitchFamily="34" charset="0"/>
                <a:ea typeface="Calibri" panose="020F0502020204030204" pitchFamily="34" charset="0"/>
              </a:rPr>
              <a:t>konumda</a:t>
            </a:r>
            <a:r>
              <a:rPr lang="en-GB" sz="2400" b="1" dirty="0">
                <a:solidFill>
                  <a:srgbClr val="A50021"/>
                </a:solidFill>
                <a:effectLst/>
                <a:latin typeface="Tahoma" panose="020B0604030504040204" pitchFamily="34" charset="0"/>
                <a:ea typeface="Calibri" panose="020F0502020204030204" pitchFamily="34" charset="0"/>
              </a:rPr>
              <a:t>.</a:t>
            </a:r>
            <a:endParaRPr lang="en-US" sz="2400" b="1" dirty="0">
              <a:solidFill>
                <a:srgbClr val="A5002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Arial" panose="020B0604020202020204" pitchFamily="34" charset="0"/>
              <a:buChar char="•"/>
            </a:pPr>
            <a:endParaRPr lang="en-US" sz="22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2" name="Chart 1">
            <a:extLst>
              <a:ext uri="{FF2B5EF4-FFF2-40B4-BE49-F238E27FC236}">
                <a16:creationId xmlns:a16="http://schemas.microsoft.com/office/drawing/2014/main" id="{C2DFD612-044C-1C19-CB56-EDEB03F02E9E}"/>
              </a:ext>
            </a:extLst>
          </p:cNvPr>
          <p:cNvGraphicFramePr>
            <a:graphicFrameLocks/>
          </p:cNvGraphicFramePr>
          <p:nvPr>
            <p:extLst>
              <p:ext uri="{D42A27DB-BD31-4B8C-83A1-F6EECF244321}">
                <p14:modId xmlns:p14="http://schemas.microsoft.com/office/powerpoint/2010/main" val="449732224"/>
              </p:ext>
            </p:extLst>
          </p:nvPr>
        </p:nvGraphicFramePr>
        <p:xfrm>
          <a:off x="539551" y="696393"/>
          <a:ext cx="8229599" cy="39472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34558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65320-D2CB-D2E6-F792-3641197E2BF0}"/>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8BC9D236-3CE1-93C0-DF2F-22576EFF49E5}"/>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A81C559F-FC80-B0A4-8B8B-72E8902A27B5}"/>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6E1CC29B-9C90-92A6-8B09-8EF1F7B3111A}"/>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DD01166D-0D5C-D899-7869-A0BC388033DB}"/>
              </a:ext>
            </a:extLst>
          </p:cNvPr>
          <p:cNvSpPr>
            <a:spLocks noGrp="1"/>
          </p:cNvSpPr>
          <p:nvPr>
            <p:ph idx="1"/>
          </p:nvPr>
        </p:nvSpPr>
        <p:spPr>
          <a:xfrm>
            <a:off x="241176" y="0"/>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ÖZKAYNAKLAR</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94D1D4CE-6AE2-ACA9-8D34-1CC5D3708456}"/>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13</a:t>
            </a:fld>
            <a:endParaRPr lang="tr-TR" b="1" dirty="0">
              <a:solidFill>
                <a:srgbClr val="FFC000"/>
              </a:solidFill>
            </a:endParaRPr>
          </a:p>
        </p:txBody>
      </p:sp>
      <p:sp>
        <p:nvSpPr>
          <p:cNvPr id="10" name="1 Başlık">
            <a:extLst>
              <a:ext uri="{FF2B5EF4-FFF2-40B4-BE49-F238E27FC236}">
                <a16:creationId xmlns:a16="http://schemas.microsoft.com/office/drawing/2014/main" id="{19FA53DD-5F9C-B0FB-6AFF-8EFF39960C51}"/>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E044187C-7173-93DF-7786-E524D8684899}"/>
              </a:ext>
            </a:extLst>
          </p:cNvPr>
          <p:cNvSpPr/>
          <p:nvPr/>
        </p:nvSpPr>
        <p:spPr>
          <a:xfrm>
            <a:off x="98598" y="2564904"/>
            <a:ext cx="8721873" cy="3862596"/>
          </a:xfrm>
          <a:prstGeom prst="rect">
            <a:avLst/>
          </a:prstGeom>
        </p:spPr>
        <p:txBody>
          <a:bodyPr wrap="square">
            <a:spAutoFit/>
          </a:bodyPr>
          <a:lstStyle/>
          <a:p>
            <a:pPr marL="342900" indent="-342900" algn="just">
              <a:buFont typeface="Arial" panose="020B0604020202020204" pitchFamily="34" charset="0"/>
              <a:buChar char="•"/>
            </a:pPr>
            <a:r>
              <a:rPr lang="en-GB" sz="2000" dirty="0" err="1">
                <a:effectLst/>
                <a:latin typeface="Tahoma" panose="020B0604030504040204" pitchFamily="34" charset="0"/>
                <a:ea typeface="Calibri" panose="020F0502020204030204" pitchFamily="34" charset="0"/>
                <a:cs typeface="Times New Roman" panose="02020603050405020304" pitchFamily="18" charset="0"/>
              </a:rPr>
              <a:t>Özkaynaklar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ise</a:t>
            </a:r>
            <a:r>
              <a:rPr lang="en-GB" sz="2000" dirty="0">
                <a:effectLst/>
                <a:latin typeface="Tahoma" panose="020B0604030504040204" pitchFamily="34" charset="0"/>
                <a:ea typeface="Calibri" panose="020F0502020204030204" pitchFamily="34" charset="0"/>
                <a:cs typeface="Times New Roman" panose="02020603050405020304" pitchFamily="18" charset="0"/>
              </a:rPr>
              <a:t> art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arda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yapılan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ve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küçük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yatırımcıların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neredeyse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tamamının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katıldığı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yüksek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montanlı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bedelli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sermaye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artışlarından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sonra</a:t>
            </a:r>
            <a:r>
              <a:rPr lang="en-GB" sz="2000" dirty="0">
                <a:effectLst/>
                <a:latin typeface="Tahoma" panose="020B0604030504040204" pitchFamily="34" charset="0"/>
                <a:ea typeface="Calibri" panose="020F0502020204030204" pitchFamily="34" charset="0"/>
                <a:cs typeface="Times New Roman" panose="02020603050405020304" pitchFamily="18" charset="0"/>
              </a:rPr>
              <a:t> 4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sezon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öncesinde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-96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iken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sırasıyla</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30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122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ve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son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derece</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olumlu</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olarak</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254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mn</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 </a:t>
            </a:r>
            <a:r>
              <a:rPr lang="en-GB" sz="20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olarak</a:t>
            </a:r>
            <a:r>
              <a:rPr lang="en-GB" sz="20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oluşmuş</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durumda</a:t>
            </a:r>
            <a:r>
              <a:rPr lang="en-GB" sz="2000" dirty="0">
                <a:effectLst/>
                <a:latin typeface="Tahoma" panose="020B0604030504040204" pitchFamily="34" charset="0"/>
                <a:ea typeface="Calibri" panose="020F0502020204030204" pitchFamily="34" charset="0"/>
                <a:cs typeface="Times New Roman" panose="02020603050405020304" pitchFamily="18" charset="0"/>
              </a:rPr>
              <a:t>.</a:t>
            </a:r>
          </a:p>
          <a:p>
            <a:pPr marL="342900" indent="-342900" algn="just">
              <a:spcBef>
                <a:spcPts val="600"/>
              </a:spcBef>
              <a:buFont typeface="Arial" panose="020B0604020202020204" pitchFamily="34" charset="0"/>
              <a:buChar char="•"/>
            </a:pPr>
            <a:r>
              <a:rPr lang="en-GB" sz="2000" dirty="0" err="1">
                <a:effectLst/>
                <a:latin typeface="Tahoma" panose="020B0604030504040204" pitchFamily="34" charset="0"/>
                <a:ea typeface="Calibri" panose="020F0502020204030204" pitchFamily="34" charset="0"/>
                <a:cs typeface="Times New Roman" panose="02020603050405020304" pitchFamily="18" charset="0"/>
              </a:rPr>
              <a:t>Burada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düşünülecek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olan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olası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senaryo</a:t>
            </a:r>
            <a:r>
              <a:rPr lang="en-GB" sz="2000" dirty="0">
                <a:effectLst/>
                <a:latin typeface="Tahoma" panose="020B0604030504040204" pitchFamily="34" charset="0"/>
                <a:ea typeface="Calibri" panose="020F0502020204030204" pitchFamily="34" charset="0"/>
                <a:cs typeface="Times New Roman" panose="02020603050405020304" pitchFamily="18" charset="0"/>
              </a:rPr>
              <a:t> yeni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bir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bedelli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sermaye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artışı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yapılarak</a:t>
            </a:r>
            <a:r>
              <a:rPr lang="en-GB" sz="2000" dirty="0">
                <a:effectLst/>
                <a:latin typeface="Tahoma" panose="020B0604030504040204" pitchFamily="34" charset="0"/>
                <a:ea typeface="Calibri" panose="020F0502020204030204" pitchFamily="34" charset="0"/>
                <a:cs typeface="Times New Roman" panose="02020603050405020304" pitchFamily="18" charset="0"/>
              </a:rPr>
              <a:t> Sportif A.Ş.’</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nin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zor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durumda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olan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nakit</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konumunu</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düzeltmeyi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planlayan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Şirket</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yönetiminin</a:t>
            </a:r>
            <a:r>
              <a:rPr lang="en-GB" sz="2000" dirty="0">
                <a:effectLst/>
                <a:latin typeface="Tahoma" panose="020B0604030504040204" pitchFamily="34" charset="0"/>
                <a:ea typeface="Calibri" panose="020F0502020204030204" pitchFamily="34" charset="0"/>
                <a:cs typeface="Times New Roman" panose="02020603050405020304" pitchFamily="18" charset="0"/>
              </a:rPr>
              <a:t> Borsa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İstanbul’da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mevcut</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olarak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yaşanan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çalkantılı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dönem</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nedeniyle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uzunca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bir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süre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bedelli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sermaye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artışını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yapacak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bir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zamanlama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bulamayacağını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ve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hemen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sonrasında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oldukça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yüksek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bir</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Brüt</a:t>
            </a:r>
            <a:r>
              <a:rPr lang="en-GB" sz="2000" dirty="0">
                <a:effectLst/>
                <a:latin typeface="Tahoma" panose="020B0604030504040204" pitchFamily="34" charset="0"/>
                <a:ea typeface="Calibri" panose="020F0502020204030204" pitchFamily="34" charset="0"/>
                <a:cs typeface="Times New Roman" panose="02020603050405020304" pitchFamily="18" charset="0"/>
              </a:rPr>
              <a:t> Kar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Marjı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ve</a:t>
            </a:r>
            <a:r>
              <a:rPr lang="en-GB" sz="2000" dirty="0">
                <a:effectLst/>
                <a:latin typeface="Tahoma" panose="020B0604030504040204" pitchFamily="34" charset="0"/>
                <a:ea typeface="Calibri" panose="020F0502020204030204" pitchFamily="34" charset="0"/>
                <a:cs typeface="Times New Roman" panose="02020603050405020304" pitchFamily="18" charset="0"/>
              </a:rPr>
              <a:t> EBITDA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Marjı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ile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Dönem</a:t>
            </a:r>
            <a:r>
              <a:rPr lang="en-GB" sz="2000" dirty="0">
                <a:effectLst/>
                <a:latin typeface="Tahoma" panose="020B0604030504040204" pitchFamily="34" charset="0"/>
                <a:ea typeface="Calibri" panose="020F0502020204030204" pitchFamily="34" charset="0"/>
                <a:cs typeface="Times New Roman" panose="02020603050405020304" pitchFamily="18" charset="0"/>
              </a:rPr>
              <a:t> Kar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Marjı</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yakalamış</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olan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ve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yüksek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nakit</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üreten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Mağazacalık</a:t>
            </a:r>
            <a:r>
              <a:rPr lang="en-GB" sz="2000" dirty="0">
                <a:effectLst/>
                <a:latin typeface="Tahoma" panose="020B0604030504040204" pitchFamily="34" charset="0"/>
                <a:ea typeface="Calibri" panose="020F0502020204030204" pitchFamily="34" charset="0"/>
                <a:cs typeface="Times New Roman" panose="02020603050405020304" pitchFamily="18" charset="0"/>
              </a:rPr>
              <a:t> A.Ş.’</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nin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halka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arzının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ancak</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orta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ve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uzun</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vadede</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gerçekleşmesi</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durumunda</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olduğu</a:t>
            </a:r>
            <a:r>
              <a:rPr lang="en-GB" sz="2000" dirty="0">
                <a:effectLst/>
                <a:latin typeface="Tahoma" panose="020B0604030504040204" pitchFamily="34" charset="0"/>
                <a:ea typeface="Calibri" panose="020F0502020204030204" pitchFamily="34" charset="0"/>
                <a:cs typeface="Times New Roman" panose="02020603050405020304" pitchFamily="18" charset="0"/>
              </a:rPr>
              <a:t> </a:t>
            </a:r>
            <a:r>
              <a:rPr lang="en-GB" sz="2000" dirty="0" err="1">
                <a:effectLst/>
                <a:latin typeface="Tahoma" panose="020B0604030504040204" pitchFamily="34" charset="0"/>
                <a:ea typeface="Calibri" panose="020F0502020204030204" pitchFamily="34" charset="0"/>
                <a:cs typeface="Times New Roman" panose="02020603050405020304" pitchFamily="18" charset="0"/>
              </a:rPr>
              <a:t>kanaatindeyim</a:t>
            </a:r>
            <a:r>
              <a:rPr lang="en-GB" sz="2000" dirty="0">
                <a:effectLst/>
                <a:latin typeface="Tahoma" panose="020B0604030504040204" pitchFamily="34" charset="0"/>
                <a:ea typeface="Calibri" panose="020F0502020204030204" pitchFamily="34" charset="0"/>
                <a:cs typeface="Times New Roman" panose="02020603050405020304" pitchFamily="18" charset="0"/>
              </a:rPr>
              <a:t>.</a:t>
            </a:r>
            <a:endParaRPr lang="en-US" sz="20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2" name="Chart 1">
            <a:extLst>
              <a:ext uri="{FF2B5EF4-FFF2-40B4-BE49-F238E27FC236}">
                <a16:creationId xmlns:a16="http://schemas.microsoft.com/office/drawing/2014/main" id="{5668E84D-51DE-53D0-7901-898B3155F084}"/>
              </a:ext>
            </a:extLst>
          </p:cNvPr>
          <p:cNvGraphicFramePr>
            <a:graphicFrameLocks/>
          </p:cNvGraphicFramePr>
          <p:nvPr>
            <p:extLst>
              <p:ext uri="{D42A27DB-BD31-4B8C-83A1-F6EECF244321}">
                <p14:modId xmlns:p14="http://schemas.microsoft.com/office/powerpoint/2010/main" val="1102077053"/>
              </p:ext>
            </p:extLst>
          </p:nvPr>
        </p:nvGraphicFramePr>
        <p:xfrm>
          <a:off x="374848" y="476672"/>
          <a:ext cx="8229600" cy="21602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132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0C0E2-AF21-0A75-9DDF-2BAB63AD741B}"/>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D8BCBA42-DE18-5549-8B48-DA0650AC91AF}"/>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B7AF2718-733D-08A1-1B5A-E20ED4B7A897}"/>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78BBBF51-CA20-3DD1-5927-E544F72A6A87}"/>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D5D779E1-F3A0-1B95-EFB2-1847B74BDC07}"/>
              </a:ext>
            </a:extLst>
          </p:cNvPr>
          <p:cNvSpPr>
            <a:spLocks noGrp="1"/>
          </p:cNvSpPr>
          <p:nvPr>
            <p:ph idx="1"/>
          </p:nvPr>
        </p:nvSpPr>
        <p:spPr>
          <a:xfrm>
            <a:off x="241176" y="0"/>
            <a:ext cx="8229600" cy="576064"/>
          </a:xfrm>
        </p:spPr>
        <p:txBody>
          <a:bodyPr>
            <a:normAutofit fontScale="77500" lnSpcReduction="2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KULÜPTEN ALACAKLAR</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AECF5401-3557-A115-25E6-735B939C3BA1}"/>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14</a:t>
            </a:fld>
            <a:endParaRPr lang="tr-TR" b="1" dirty="0">
              <a:solidFill>
                <a:srgbClr val="FFC000"/>
              </a:solidFill>
            </a:endParaRPr>
          </a:p>
        </p:txBody>
      </p:sp>
      <p:sp>
        <p:nvSpPr>
          <p:cNvPr id="10" name="1 Başlık">
            <a:extLst>
              <a:ext uri="{FF2B5EF4-FFF2-40B4-BE49-F238E27FC236}">
                <a16:creationId xmlns:a16="http://schemas.microsoft.com/office/drawing/2014/main" id="{D5036E44-4EE3-4758-1A80-0F32847A6EC3}"/>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4098D4DE-56B1-4E00-5239-C649C47C7E54}"/>
              </a:ext>
            </a:extLst>
          </p:cNvPr>
          <p:cNvSpPr/>
          <p:nvPr/>
        </p:nvSpPr>
        <p:spPr>
          <a:xfrm>
            <a:off x="98598" y="4581128"/>
            <a:ext cx="8721873" cy="1569660"/>
          </a:xfrm>
          <a:prstGeom prst="rect">
            <a:avLst/>
          </a:prstGeom>
        </p:spPr>
        <p:txBody>
          <a:bodyPr wrap="square">
            <a:spAutoFit/>
          </a:bodyPr>
          <a:lstStyle/>
          <a:p>
            <a:pPr marL="342900" indent="-342900" algn="just">
              <a:buFont typeface="Arial" panose="020B0604020202020204" pitchFamily="34" charset="0"/>
              <a:buChar char="•"/>
            </a:pPr>
            <a:r>
              <a:rPr lang="en-GB" sz="2400" b="1" dirty="0" err="1">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Kulüpten</a:t>
            </a:r>
            <a:r>
              <a:rPr lang="en-GB" sz="2400"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a:t>
            </a:r>
            <a:r>
              <a:rPr lang="en-GB" sz="2400" b="1" dirty="0" err="1">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Alacak</a:t>
            </a:r>
            <a:r>
              <a:rPr lang="en-GB" sz="2400"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a:t>
            </a:r>
            <a:r>
              <a:rPr lang="en-GB" sz="2400" b="1" dirty="0" err="1">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miktarının</a:t>
            </a:r>
            <a:r>
              <a:rPr lang="en-GB" sz="2400"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son 4 </a:t>
            </a:r>
            <a:r>
              <a:rPr lang="en-GB" sz="2400" b="1" dirty="0" err="1">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sezonda</a:t>
            </a:r>
            <a:r>
              <a:rPr lang="en-GB" sz="2400"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100 </a:t>
            </a:r>
            <a:r>
              <a:rPr lang="en-GB" sz="2400" b="1" dirty="0" err="1">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mn</a:t>
            </a:r>
            <a:r>
              <a:rPr lang="en-GB" sz="2400"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€’dan 185 </a:t>
            </a:r>
            <a:r>
              <a:rPr lang="en-GB" sz="2400" b="1" dirty="0" err="1">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mn</a:t>
            </a:r>
            <a:r>
              <a:rPr lang="en-GB" sz="2400"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çıkmasına</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karşılık</a:t>
            </a:r>
            <a:r>
              <a:rPr lang="en-GB" sz="2400" dirty="0">
                <a:effectLst/>
                <a:latin typeface="Tahoma" panose="020B0604030504040204" pitchFamily="34" charset="0"/>
                <a:ea typeface="Calibri" panose="020F0502020204030204" pitchFamily="34" charset="0"/>
                <a:cs typeface="Times New Roman" panose="02020603050405020304" pitchFamily="18" charset="0"/>
              </a:rPr>
              <a:t> Sportif A.Ş.’</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nin</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çok</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sınırlı</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gelire</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sahip</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Kulüpten</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söz</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konusu</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alacağını</a:t>
            </a:r>
            <a:r>
              <a:rPr lang="en-GB" sz="2400" dirty="0">
                <a:effectLst/>
                <a:latin typeface="Tahoma" panose="020B0604030504040204" pitchFamily="34" charset="0"/>
                <a:ea typeface="Calibri" panose="020F0502020204030204" pitchFamily="34" charset="0"/>
                <a:cs typeface="Times New Roman" panose="02020603050405020304" pitchFamily="18" charset="0"/>
              </a:rPr>
              <a:t> ne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şekilde</a:t>
            </a:r>
            <a:r>
              <a:rPr lang="en-GB" sz="2400" dirty="0">
                <a:effectLst/>
                <a:latin typeface="Tahoma" panose="020B0604030504040204" pitchFamily="34" charset="0"/>
                <a:ea typeface="Calibri" panose="020F0502020204030204" pitchFamily="34" charset="0"/>
                <a:cs typeface="Times New Roman" panose="02020603050405020304" pitchFamily="18" charset="0"/>
              </a:rPr>
              <a:t> tahsil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edeceği</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önemli</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bir</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soru</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işareti</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olarak</a:t>
            </a:r>
            <a:r>
              <a:rPr lang="en-GB" sz="2400" dirty="0">
                <a:effectLst/>
                <a:latin typeface="Tahoma" panose="020B0604030504040204" pitchFamily="34" charset="0"/>
                <a:ea typeface="Calibri" panose="020F0502020204030204" pitchFamily="34" charset="0"/>
                <a:cs typeface="Times New Roman" panose="02020603050405020304" pitchFamily="18" charset="0"/>
              </a:rPr>
              <a:t> </a:t>
            </a:r>
            <a:r>
              <a:rPr lang="en-GB" sz="2400" dirty="0" err="1">
                <a:effectLst/>
                <a:latin typeface="Tahoma" panose="020B0604030504040204" pitchFamily="34" charset="0"/>
                <a:ea typeface="Calibri" panose="020F0502020204030204" pitchFamily="34" charset="0"/>
                <a:cs typeface="Times New Roman" panose="02020603050405020304" pitchFamily="18" charset="0"/>
              </a:rPr>
              <a:t>duruyor</a:t>
            </a:r>
            <a:r>
              <a:rPr lang="en-GB" sz="2400" dirty="0">
                <a:effectLst/>
                <a:latin typeface="Tahoma" panose="020B0604030504040204" pitchFamily="34" charset="0"/>
                <a:ea typeface="Calibri" panose="020F0502020204030204" pitchFamily="34" charset="0"/>
                <a:cs typeface="Times New Roman" panose="02020603050405020304" pitchFamily="18" charset="0"/>
              </a:rPr>
              <a:t>.</a:t>
            </a:r>
            <a:endParaRPr lang="en-US" sz="22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graphicFrame>
        <p:nvGraphicFramePr>
          <p:cNvPr id="3" name="Chart 2">
            <a:extLst>
              <a:ext uri="{FF2B5EF4-FFF2-40B4-BE49-F238E27FC236}">
                <a16:creationId xmlns:a16="http://schemas.microsoft.com/office/drawing/2014/main" id="{21E9FDBC-4EF6-1254-438B-C9127EF30B5F}"/>
              </a:ext>
            </a:extLst>
          </p:cNvPr>
          <p:cNvGraphicFramePr>
            <a:graphicFrameLocks/>
          </p:cNvGraphicFramePr>
          <p:nvPr>
            <p:extLst>
              <p:ext uri="{D42A27DB-BD31-4B8C-83A1-F6EECF244321}">
                <p14:modId xmlns:p14="http://schemas.microsoft.com/office/powerpoint/2010/main" val="1730904521"/>
              </p:ext>
            </p:extLst>
          </p:nvPr>
        </p:nvGraphicFramePr>
        <p:xfrm>
          <a:off x="539551" y="657348"/>
          <a:ext cx="8229599" cy="37797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6905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F2BF3-D06C-3A26-A2A9-6A2170C3605F}"/>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C4FC0E43-655D-C7A1-563A-DD616EDE1AA7}"/>
              </a:ext>
            </a:extLst>
          </p:cNvPr>
          <p:cNvSpPr/>
          <p:nvPr/>
        </p:nvSpPr>
        <p:spPr>
          <a:xfrm>
            <a:off x="0" y="6470576"/>
            <a:ext cx="9144000" cy="41480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38EC0AC4-DD4B-047A-0143-9E7C163CFB7B}"/>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E8225ED2-BEDB-F692-7CBE-3C2F295613EE}"/>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A5BAA576-F79B-AA31-D549-2504AD6ABF64}"/>
              </a:ext>
            </a:extLst>
          </p:cNvPr>
          <p:cNvSpPr>
            <a:spLocks noGrp="1"/>
          </p:cNvSpPr>
          <p:nvPr>
            <p:ph idx="1"/>
          </p:nvPr>
        </p:nvSpPr>
        <p:spPr>
          <a:xfrm>
            <a:off x="241176" y="0"/>
            <a:ext cx="8229600" cy="576064"/>
          </a:xfrm>
        </p:spPr>
        <p:txBody>
          <a:bodyPr>
            <a:normAutofit fontScale="85000" lnSpcReduction="100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 SON 4 SEZON MALİ DURUM ÖZETİ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E91522FD-38EB-0C66-F90B-54177530D0BF}"/>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15</a:t>
            </a:fld>
            <a:endParaRPr lang="tr-TR" b="1" dirty="0">
              <a:solidFill>
                <a:srgbClr val="FFC000"/>
              </a:solidFill>
            </a:endParaRPr>
          </a:p>
        </p:txBody>
      </p:sp>
      <p:sp>
        <p:nvSpPr>
          <p:cNvPr id="10" name="1 Başlık">
            <a:extLst>
              <a:ext uri="{FF2B5EF4-FFF2-40B4-BE49-F238E27FC236}">
                <a16:creationId xmlns:a16="http://schemas.microsoft.com/office/drawing/2014/main" id="{9C54238D-42A1-2137-BE91-CF70DD071C4B}"/>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a:extLst>
              <a:ext uri="{FF2B5EF4-FFF2-40B4-BE49-F238E27FC236}">
                <a16:creationId xmlns:a16="http://schemas.microsoft.com/office/drawing/2014/main" id="{54B64F70-3590-47BC-2D2C-2EB8728160F8}"/>
              </a:ext>
            </a:extLst>
          </p:cNvPr>
          <p:cNvSpPr/>
          <p:nvPr/>
        </p:nvSpPr>
        <p:spPr>
          <a:xfrm>
            <a:off x="36512" y="476672"/>
            <a:ext cx="8721873" cy="6140142"/>
          </a:xfrm>
          <a:prstGeom prst="rect">
            <a:avLst/>
          </a:prstGeom>
        </p:spPr>
        <p:txBody>
          <a:bodyPr wrap="square">
            <a:spAutoFit/>
          </a:bodyPr>
          <a:lstStyle/>
          <a:p>
            <a:pPr marL="342900" indent="-342900" algn="just">
              <a:buFont typeface="Arial" panose="020B0604020202020204" pitchFamily="34" charset="0"/>
              <a:buChar char="•"/>
            </a:pP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Sportif A.Ş.’</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nin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gelirleri</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astronomik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olarak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büyümesine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karşılık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Şirket</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istenilen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değeri</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üretmeyi</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başaramıyor</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en-GB"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a:t>
            </a:r>
            <a:r>
              <a:rPr lang="en-GB" dirty="0">
                <a:effectLst/>
                <a:latin typeface="Tahoma" panose="020B0604030504040204" pitchFamily="34" charset="0"/>
                <a:ea typeface="Calibri" panose="020F0502020204030204" pitchFamily="34" charset="0"/>
                <a:cs typeface="Times New Roman" panose="02020603050405020304" pitchFamily="18" charset="0"/>
              </a:rPr>
              <a:t>4 </a:t>
            </a:r>
            <a:r>
              <a:rPr lang="en-GB" dirty="0" err="1">
                <a:effectLst/>
                <a:latin typeface="Tahoma" panose="020B0604030504040204" pitchFamily="34" charset="0"/>
                <a:ea typeface="Calibri" panose="020F0502020204030204" pitchFamily="34" charset="0"/>
                <a:cs typeface="Times New Roman" panose="02020603050405020304" pitchFamily="18" charset="0"/>
              </a:rPr>
              <a:t>sezonda</a:t>
            </a:r>
            <a:r>
              <a:rPr lang="en-GB" dirty="0">
                <a:effectLst/>
                <a:latin typeface="Tahoma" panose="020B0604030504040204" pitchFamily="34" charset="0"/>
                <a:ea typeface="Calibri" panose="020F0502020204030204" pitchFamily="34" charset="0"/>
                <a:cs typeface="Times New Roman" panose="02020603050405020304" pitchFamily="18" charset="0"/>
              </a:rPr>
              <a:t> 90 </a:t>
            </a:r>
            <a:r>
              <a:rPr lang="en-GB" dirty="0" err="1">
                <a:effectLst/>
                <a:latin typeface="Tahoma" panose="020B0604030504040204" pitchFamily="34" charset="0"/>
                <a:ea typeface="Calibri" panose="020F0502020204030204" pitchFamily="34" charset="0"/>
                <a:cs typeface="Times New Roman" panose="02020603050405020304" pitchFamily="18" charset="0"/>
              </a:rPr>
              <a:t>milyon</a:t>
            </a:r>
            <a:r>
              <a:rPr lang="en-GB" dirty="0">
                <a:effectLst/>
                <a:latin typeface="Tahoma" panose="020B0604030504040204" pitchFamily="34" charset="0"/>
                <a:ea typeface="Calibri" panose="020F0502020204030204" pitchFamily="34" charset="0"/>
                <a:cs typeface="Times New Roman" panose="02020603050405020304" pitchFamily="18" charset="0"/>
              </a:rPr>
              <a:t> €’dan 425 </a:t>
            </a:r>
            <a:r>
              <a:rPr lang="en-GB" dirty="0" err="1">
                <a:effectLst/>
                <a:latin typeface="Tahoma" panose="020B0604030504040204" pitchFamily="34" charset="0"/>
                <a:ea typeface="Calibri" panose="020F0502020204030204" pitchFamily="34" charset="0"/>
                <a:cs typeface="Times New Roman" panose="02020603050405020304" pitchFamily="18" charset="0"/>
              </a:rPr>
              <a:t>milyon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ya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çıkan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gelir</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aynı</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dönemde</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çok</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yüksek</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oranda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artan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takım</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ücreti</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ve</a:t>
            </a:r>
            <a:r>
              <a:rPr lang="en-GB" dirty="0">
                <a:effectLst/>
                <a:latin typeface="Tahoma" panose="020B0604030504040204" pitchFamily="34" charset="0"/>
                <a:ea typeface="Calibri" panose="020F0502020204030204" pitchFamily="34" charset="0"/>
                <a:cs typeface="Times New Roman" panose="02020603050405020304" pitchFamily="18" charset="0"/>
              </a:rPr>
              <a:t> transfer </a:t>
            </a:r>
            <a:r>
              <a:rPr lang="en-GB" dirty="0" err="1">
                <a:effectLst/>
                <a:latin typeface="Tahoma" panose="020B0604030504040204" pitchFamily="34" charset="0"/>
                <a:ea typeface="Calibri" panose="020F0502020204030204" pitchFamily="34" charset="0"/>
                <a:cs typeface="Times New Roman" panose="02020603050405020304" pitchFamily="18" charset="0"/>
              </a:rPr>
              <a:t>maliyetleriyle</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birlikte</a:t>
            </a:r>
            <a:r>
              <a:rPr lang="en-GB" dirty="0">
                <a:effectLst/>
                <a:latin typeface="Tahoma" panose="020B0604030504040204" pitchFamily="34" charset="0"/>
                <a:ea typeface="Calibri" panose="020F0502020204030204" pitchFamily="34" charset="0"/>
                <a:cs typeface="Times New Roman" panose="02020603050405020304" pitchFamily="18" charset="0"/>
              </a:rPr>
              <a:t> Sportif A.Ş.’</a:t>
            </a:r>
            <a:r>
              <a:rPr lang="en-GB" dirty="0" err="1">
                <a:effectLst/>
                <a:latin typeface="Tahoma" panose="020B0604030504040204" pitchFamily="34" charset="0"/>
                <a:ea typeface="Calibri" panose="020F0502020204030204" pitchFamily="34" charset="0"/>
                <a:cs typeface="Times New Roman" panose="02020603050405020304" pitchFamily="18" charset="0"/>
              </a:rPr>
              <a:t>n</a:t>
            </a:r>
            <a:r>
              <a:rPr lang="en-GB" dirty="0" err="1">
                <a:latin typeface="Tahoma" panose="020B0604030504040204" pitchFamily="34" charset="0"/>
                <a:ea typeface="Calibri" panose="020F0502020204030204" pitchFamily="34" charset="0"/>
                <a:cs typeface="Times New Roman" panose="02020603050405020304" pitchFamily="18" charset="0"/>
              </a:rPr>
              <a:t>in</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devamlı</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olarak</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esas</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faaliyetinden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zarar</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elde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etmesine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neden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oluyor</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en-GB"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Bununla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birlikte</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Dönem</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Karı’nın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ortaya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çıktığı</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sezonlarda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büyük</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ölçüde</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enflasyon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muhasebesinden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gelen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P</a:t>
            </a:r>
            <a:r>
              <a:rPr lang="en-GB" dirty="0" err="1">
                <a:effectLst/>
                <a:latin typeface="Tahoma" panose="020B0604030504040204" pitchFamily="34" charset="0"/>
                <a:ea typeface="Calibri" panose="020F0502020204030204" pitchFamily="34" charset="0"/>
                <a:cs typeface="Times New Roman" panose="02020603050405020304" pitchFamily="18" charset="0"/>
              </a:rPr>
              <a:t>arasal</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K</a:t>
            </a:r>
            <a:r>
              <a:rPr lang="en-GB" dirty="0" err="1">
                <a:effectLst/>
                <a:latin typeface="Tahoma" panose="020B0604030504040204" pitchFamily="34" charset="0"/>
                <a:ea typeface="Calibri" panose="020F0502020204030204" pitchFamily="34" charset="0"/>
                <a:cs typeface="Times New Roman" panose="02020603050405020304" pitchFamily="18" charset="0"/>
              </a:rPr>
              <a:t>azancın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etkisi</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bulunmakta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a:latin typeface="Tahoma" panose="020B0604030504040204" pitchFamily="34" charset="0"/>
                <a:ea typeface="Calibri" panose="020F0502020204030204" pitchFamily="34" charset="0"/>
                <a:cs typeface="Times New Roman" panose="02020603050405020304" pitchFamily="18" charset="0"/>
              </a:rPr>
              <a:t>Bu </a:t>
            </a:r>
            <a:r>
              <a:rPr lang="en-GB" dirty="0" err="1">
                <a:latin typeface="Tahoma" panose="020B0604030504040204" pitchFamily="34" charset="0"/>
                <a:ea typeface="Calibri" panose="020F0502020204030204" pitchFamily="34" charset="0"/>
                <a:cs typeface="Times New Roman" panose="02020603050405020304" pitchFamily="18" charset="0"/>
              </a:rPr>
              <a:t>resimde</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ortada</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mali</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açıdan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sürdürülebilir</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bir</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başarı</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değil</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mali</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olarak</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ağırlıklı</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enflasyon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muhasebesiyle</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ortaya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çıkan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bir</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Dönem</a:t>
            </a:r>
            <a:r>
              <a:rPr lang="en-GB" dirty="0">
                <a:effectLst/>
                <a:latin typeface="Tahoma" panose="020B0604030504040204" pitchFamily="34" charset="0"/>
                <a:ea typeface="Calibri" panose="020F0502020204030204" pitchFamily="34" charset="0"/>
                <a:cs typeface="Times New Roman" panose="02020603050405020304" pitchFamily="18" charset="0"/>
              </a:rPr>
              <a:t> Karı </a:t>
            </a:r>
            <a:r>
              <a:rPr lang="en-GB" dirty="0" err="1">
                <a:effectLst/>
                <a:latin typeface="Tahoma" panose="020B0604030504040204" pitchFamily="34" charset="0"/>
                <a:ea typeface="Calibri" panose="020F0502020204030204" pitchFamily="34" charset="0"/>
                <a:cs typeface="Times New Roman" panose="02020603050405020304" pitchFamily="18" charset="0"/>
              </a:rPr>
              <a:t>mevcut</a:t>
            </a:r>
            <a:r>
              <a:rPr lang="en-GB" dirty="0">
                <a:effectLst/>
                <a:latin typeface="Tahoma" panose="020B0604030504040204" pitchFamily="34" charset="0"/>
                <a:ea typeface="Calibri" panose="020F0502020204030204" pitchFamily="34" charset="0"/>
                <a:cs typeface="Times New Roman" panose="02020603050405020304" pitchFamily="18" charset="0"/>
              </a:rPr>
              <a:t>. </a:t>
            </a:r>
          </a:p>
          <a:p>
            <a:pPr marL="342900" indent="-342900" algn="just">
              <a:spcBef>
                <a:spcPts val="600"/>
              </a:spcBef>
              <a:buFont typeface="Arial" panose="020B0604020202020204" pitchFamily="34" charset="0"/>
              <a:buChar char="•"/>
            </a:pP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Bugün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Sportif A.Ş.'</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nin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sorunu</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borçlu</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konumu</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değil</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nakit</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üretemeyen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iş</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modeli</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en-GB" b="1" dirty="0">
                <a:solidFill>
                  <a:srgbClr val="C00000"/>
                </a:solidFill>
                <a:effectLst/>
                <a:latin typeface="Tahoma" panose="020B0604030504040204" pitchFamily="34" charset="0"/>
                <a:ea typeface="Calibri" panose="020F0502020204030204" pitchFamily="34" charset="0"/>
                <a:cs typeface="Times New Roman" panose="02020603050405020304" pitchFamily="18" charset="0"/>
              </a:rPr>
              <a:t> </a:t>
            </a:r>
            <a:r>
              <a:rPr lang="en-GB" dirty="0">
                <a:effectLst/>
                <a:latin typeface="Tahoma" panose="020B0604030504040204" pitchFamily="34" charset="0"/>
                <a:ea typeface="Calibri" panose="020F0502020204030204" pitchFamily="34" charset="0"/>
                <a:cs typeface="Times New Roman" panose="02020603050405020304" pitchFamily="18" charset="0"/>
              </a:rPr>
              <a:t>Kadro </a:t>
            </a:r>
            <a:r>
              <a:rPr lang="en-GB" dirty="0" err="1">
                <a:effectLst/>
                <a:latin typeface="Tahoma" panose="020B0604030504040204" pitchFamily="34" charset="0"/>
                <a:ea typeface="Calibri" panose="020F0502020204030204" pitchFamily="34" charset="0"/>
                <a:cs typeface="Times New Roman" panose="02020603050405020304" pitchFamily="18" charset="0"/>
              </a:rPr>
              <a:t>değeri</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yüksek</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olmasına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rağmen</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maliyetler</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kontrolsüz</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olarak</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artıyor</a:t>
            </a:r>
            <a:r>
              <a:rPr lang="en-GB" dirty="0">
                <a:latin typeface="Tahoma" panose="020B0604030504040204" pitchFamily="34" charset="0"/>
                <a:ea typeface="Calibri" panose="020F0502020204030204" pitchFamily="34" charset="0"/>
                <a:cs typeface="Times New Roman" panose="02020603050405020304" pitchFamily="18" charset="0"/>
              </a:rPr>
              <a:t>.</a:t>
            </a:r>
            <a:r>
              <a:rPr lang="en-GB" dirty="0">
                <a:effectLst/>
                <a:latin typeface="Tahoma" panose="020B0604030504040204" pitchFamily="34" charset="0"/>
                <a:ea typeface="Calibri" panose="020F0502020204030204" pitchFamily="34" charset="0"/>
                <a:cs typeface="Times New Roman" panose="02020603050405020304" pitchFamily="18" charset="0"/>
              </a:rPr>
              <a:t> </a:t>
            </a:r>
          </a:p>
          <a:p>
            <a:pPr marL="342900" indent="-342900" algn="just">
              <a:spcBef>
                <a:spcPts val="600"/>
              </a:spcBef>
              <a:buFont typeface="Arial" panose="020B0604020202020204" pitchFamily="34" charset="0"/>
              <a:buChar char="•"/>
            </a:pP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Şirketin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yapısı</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sahada</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kazan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futbol</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takımına</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daha</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fazla</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harca</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yeniden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mali</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olarak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açık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ver</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kısır</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döngüsüne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sıkışmış</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durumda</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Halihazırda</a:t>
            </a:r>
            <a:r>
              <a:rPr lang="en-GB" dirty="0">
                <a:effectLst/>
                <a:latin typeface="Tahoma" panose="020B0604030504040204" pitchFamily="34" charset="0"/>
                <a:ea typeface="Calibri" panose="020F0502020204030204" pitchFamily="34" charset="0"/>
                <a:cs typeface="Times New Roman" panose="02020603050405020304" pitchFamily="18" charset="0"/>
              </a:rPr>
              <a:t> sportif </a:t>
            </a:r>
            <a:r>
              <a:rPr lang="en-GB" dirty="0" err="1">
                <a:effectLst/>
                <a:latin typeface="Tahoma" panose="020B0604030504040204" pitchFamily="34" charset="0"/>
                <a:ea typeface="Calibri" panose="020F0502020204030204" pitchFamily="34" charset="0"/>
                <a:cs typeface="Times New Roman" panose="02020603050405020304" pitchFamily="18" charset="0"/>
              </a:rPr>
              <a:t>başarı</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bu</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gerçeği</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örtüyor</a:t>
            </a:r>
            <a:r>
              <a:rPr lang="en-GB" dirty="0">
                <a:effectLst/>
                <a:latin typeface="Tahoma" panose="020B0604030504040204" pitchFamily="34" charset="0"/>
                <a:ea typeface="Calibri" panose="020F0502020204030204" pitchFamily="34" charset="0"/>
                <a:cs typeface="Times New Roman" panose="02020603050405020304" pitchFamily="18" charset="0"/>
              </a:rPr>
              <a:t>, ama </a:t>
            </a:r>
            <a:r>
              <a:rPr lang="en-GB" dirty="0" err="1">
                <a:effectLst/>
                <a:latin typeface="Tahoma" panose="020B0604030504040204" pitchFamily="34" charset="0"/>
                <a:ea typeface="Calibri" panose="020F0502020204030204" pitchFamily="34" charset="0"/>
                <a:cs typeface="Times New Roman" panose="02020603050405020304" pitchFamily="18" charset="0"/>
              </a:rPr>
              <a:t>söz</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konusu</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iş</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modeli</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değişmezse</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bu</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kurgu</a:t>
            </a:r>
            <a:r>
              <a:rPr lang="en-GB" dirty="0">
                <a:effectLst/>
                <a:latin typeface="Tahoma" panose="020B0604030504040204" pitchFamily="34" charset="0"/>
                <a:ea typeface="Calibri" panose="020F0502020204030204" pitchFamily="34" charset="0"/>
                <a:cs typeface="Times New Roman" panose="02020603050405020304" pitchFamily="18" charset="0"/>
              </a:rPr>
              <a:t> ilk </a:t>
            </a:r>
            <a:r>
              <a:rPr lang="en-GB" dirty="0" err="1">
                <a:effectLst/>
                <a:latin typeface="Tahoma" panose="020B0604030504040204" pitchFamily="34" charset="0"/>
                <a:ea typeface="Calibri" panose="020F0502020204030204" pitchFamily="34" charset="0"/>
                <a:cs typeface="Times New Roman" panose="02020603050405020304" pitchFamily="18" charset="0"/>
              </a:rPr>
              <a:t>gelir</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şokunda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kırılmaya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aday</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olarak</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gözüküyor</a:t>
            </a:r>
            <a:r>
              <a:rPr lang="en-GB" dirty="0">
                <a:effectLst/>
                <a:latin typeface="Tahoma" panose="020B0604030504040204" pitchFamily="34" charset="0"/>
                <a:ea typeface="Calibri" panose="020F0502020204030204" pitchFamily="34" charset="0"/>
                <a:cs typeface="Times New Roman" panose="02020603050405020304" pitchFamily="18" charset="0"/>
              </a:rPr>
              <a:t>. </a:t>
            </a:r>
          </a:p>
          <a:p>
            <a:pPr marL="342900" indent="-342900" algn="just">
              <a:spcBef>
                <a:spcPts val="600"/>
              </a:spcBef>
              <a:buFont typeface="Arial" panose="020B0604020202020204" pitchFamily="34" charset="0"/>
              <a:buChar char="•"/>
            </a:pPr>
            <a:r>
              <a:rPr lang="en-GB" dirty="0" err="1">
                <a:effectLst/>
                <a:latin typeface="Tahoma" panose="020B0604030504040204" pitchFamily="34" charset="0"/>
                <a:ea typeface="Calibri" panose="020F0502020204030204" pitchFamily="34" charset="0"/>
                <a:cs typeface="Times New Roman" panose="02020603050405020304" pitchFamily="18" charset="0"/>
              </a:rPr>
              <a:t>Sonuç</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olarak</a:t>
            </a:r>
            <a:r>
              <a:rPr lang="en-GB" dirty="0">
                <a:effectLst/>
                <a:latin typeface="Tahoma" panose="020B0604030504040204" pitchFamily="34" charset="0"/>
                <a:ea typeface="Calibri" panose="020F0502020204030204" pitchFamily="34" charset="0"/>
                <a:cs typeface="Times New Roman" panose="02020603050405020304" pitchFamily="18" charset="0"/>
              </a:rPr>
              <a:t>, sportif </a:t>
            </a:r>
            <a:r>
              <a:rPr lang="en-GB" dirty="0" err="1">
                <a:effectLst/>
                <a:latin typeface="Tahoma" panose="020B0604030504040204" pitchFamily="34" charset="0"/>
                <a:ea typeface="Calibri" panose="020F0502020204030204" pitchFamily="34" charset="0"/>
                <a:cs typeface="Times New Roman" panose="02020603050405020304" pitchFamily="18" charset="0"/>
              </a:rPr>
              <a:t>başarı</a:t>
            </a:r>
            <a:r>
              <a:rPr lang="en-GB" dirty="0">
                <a:effectLst/>
                <a:latin typeface="Tahoma" panose="020B0604030504040204" pitchFamily="34" charset="0"/>
                <a:ea typeface="Calibri" panose="020F0502020204030204" pitchFamily="34" charset="0"/>
                <a:cs typeface="Times New Roman" panose="02020603050405020304" pitchFamily="18" charset="0"/>
              </a:rPr>
              <a:t> 4 </a:t>
            </a:r>
            <a:r>
              <a:rPr lang="en-GB" dirty="0" err="1">
                <a:effectLst/>
                <a:latin typeface="Tahoma" panose="020B0604030504040204" pitchFamily="34" charset="0"/>
                <a:ea typeface="Calibri" panose="020F0502020204030204" pitchFamily="34" charset="0"/>
                <a:cs typeface="Times New Roman" panose="02020603050405020304" pitchFamily="18" charset="0"/>
              </a:rPr>
              <a:t>sezondur</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mevcut</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ve</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bununla</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bağlantılı</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olarak</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y</a:t>
            </a:r>
            <a:r>
              <a:rPr lang="en-GB" dirty="0" err="1">
                <a:effectLst/>
                <a:latin typeface="Tahoma" panose="020B0604030504040204" pitchFamily="34" charset="0"/>
                <a:ea typeface="Calibri" panose="020F0502020204030204" pitchFamily="34" charset="0"/>
                <a:cs typeface="Times New Roman" panose="02020603050405020304" pitchFamily="18" charset="0"/>
              </a:rPr>
              <a:t>aratılan</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gelirlerdeki</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artışla</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birlikte</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latin typeface="Tahoma" panose="020B0604030504040204" pitchFamily="34" charset="0"/>
                <a:ea typeface="Calibri" panose="020F0502020204030204" pitchFamily="34" charset="0"/>
                <a:cs typeface="Times New Roman" panose="02020603050405020304" pitchFamily="18" charset="0"/>
              </a:rPr>
              <a:t>futbol</a:t>
            </a:r>
            <a:r>
              <a:rPr lang="en-GB" dirty="0">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takımına</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yatırım</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yapılarak</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değeri</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dirty="0" err="1">
                <a:effectLst/>
                <a:latin typeface="Tahoma" panose="020B0604030504040204" pitchFamily="34" charset="0"/>
                <a:ea typeface="Calibri" panose="020F0502020204030204" pitchFamily="34" charset="0"/>
                <a:cs typeface="Times New Roman" panose="02020603050405020304" pitchFamily="18" charset="0"/>
              </a:rPr>
              <a:t>büyütülüyor</a:t>
            </a:r>
            <a:r>
              <a:rPr lang="en-GB" dirty="0">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ancak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a:solidFill>
                  <a:srgbClr val="A50021"/>
                </a:solidFill>
                <a:latin typeface="Tahoma" panose="020B0604030504040204" pitchFamily="34" charset="0"/>
                <a:ea typeface="Calibri" panose="020F0502020204030204" pitchFamily="34" charset="0"/>
                <a:cs typeface="Times New Roman" panose="02020603050405020304" pitchFamily="18" charset="0"/>
              </a:rPr>
              <a:t>B</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rut </a:t>
            </a:r>
            <a:r>
              <a:rPr lang="en-GB" b="1" dirty="0">
                <a:solidFill>
                  <a:srgbClr val="A50021"/>
                </a:solidFill>
                <a:latin typeface="Tahoma" panose="020B0604030504040204" pitchFamily="34" charset="0"/>
                <a:ea typeface="Calibri" panose="020F0502020204030204" pitchFamily="34" charset="0"/>
                <a:cs typeface="Times New Roman" panose="02020603050405020304" pitchFamily="18" charset="0"/>
              </a:rPr>
              <a:t>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ar, </a:t>
            </a:r>
            <a:r>
              <a:rPr lang="en-GB" b="1" dirty="0">
                <a:solidFill>
                  <a:srgbClr val="A50021"/>
                </a:solidFill>
                <a:latin typeface="Tahoma" panose="020B0604030504040204" pitchFamily="34" charset="0"/>
                <a:ea typeface="Calibri" panose="020F0502020204030204" pitchFamily="34" charset="0"/>
                <a:cs typeface="Times New Roman" panose="02020603050405020304" pitchFamily="18" charset="0"/>
              </a:rPr>
              <a:t>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sas </a:t>
            </a:r>
            <a:r>
              <a:rPr lang="en-GB" b="1" dirty="0" err="1">
                <a:solidFill>
                  <a:srgbClr val="A50021"/>
                </a:solidFill>
                <a:latin typeface="Tahoma" panose="020B0604030504040204" pitchFamily="34" charset="0"/>
                <a:ea typeface="Calibri" panose="020F0502020204030204" pitchFamily="34" charset="0"/>
                <a:cs typeface="Times New Roman" panose="02020603050405020304" pitchFamily="18" charset="0"/>
              </a:rPr>
              <a:t>F</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aaliyet</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a:solidFill>
                  <a:srgbClr val="A50021"/>
                </a:solidFill>
                <a:latin typeface="Tahoma" panose="020B0604030504040204" pitchFamily="34" charset="0"/>
                <a:ea typeface="Calibri" panose="020F0502020204030204" pitchFamily="34" charset="0"/>
                <a:cs typeface="Times New Roman" panose="02020603050405020304" pitchFamily="18" charset="0"/>
              </a:rPr>
              <a:t>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arı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ve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latin typeface="Tahoma" panose="020B0604030504040204" pitchFamily="34" charset="0"/>
                <a:ea typeface="Calibri" panose="020F0502020204030204" pitchFamily="34" charset="0"/>
                <a:cs typeface="Times New Roman" panose="02020603050405020304" pitchFamily="18" charset="0"/>
              </a:rPr>
              <a:t>D</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önem</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a:solidFill>
                  <a:srgbClr val="A50021"/>
                </a:solidFill>
                <a:latin typeface="Tahoma" panose="020B0604030504040204" pitchFamily="34" charset="0"/>
                <a:ea typeface="Calibri" panose="020F0502020204030204" pitchFamily="34" charset="0"/>
                <a:cs typeface="Times New Roman" panose="02020603050405020304" pitchFamily="18" charset="0"/>
              </a:rPr>
              <a:t>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arı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çıpalarının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mali</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performansında</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sürdürülebilirlik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yok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ve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faaliyetinden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yüksek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Zarar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eden</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Sportif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A.Ş.’de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çok</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ciddi</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bir</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nakit</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üretememe</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en-GB"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sorunu</a:t>
            </a:r>
            <a:r>
              <a:rPr lang="en-GB"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var.</a:t>
            </a:r>
            <a:endParaRPr lang="en-US"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2085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A7F1F-8804-42E0-6315-5D8478B49581}"/>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7DE87001-A583-0360-10EE-ED8E6D3304EB}"/>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F1D0BA94-3019-4B75-F717-8D7EEC1B8F7D}"/>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3B71447A-9AF4-8C83-C1DC-ECB04BD4F56B}"/>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66B6AB1E-DE98-E4A6-0D39-54B176656D51}"/>
              </a:ext>
            </a:extLst>
          </p:cNvPr>
          <p:cNvSpPr>
            <a:spLocks noGrp="1"/>
          </p:cNvSpPr>
          <p:nvPr>
            <p:ph idx="1"/>
          </p:nvPr>
        </p:nvSpPr>
        <p:spPr>
          <a:xfrm>
            <a:off x="241176" y="0"/>
            <a:ext cx="8229600" cy="576064"/>
          </a:xfrm>
        </p:spPr>
        <p:txBody>
          <a:bodyPr>
            <a:normAutofit/>
          </a:bodyPr>
          <a:lstStyle/>
          <a:p>
            <a:pPr marL="0" indent="0" algn="ctr">
              <a:buNone/>
            </a:pPr>
            <a:r>
              <a:rPr lang="en-US" sz="2300" b="1" dirty="0">
                <a:solidFill>
                  <a:srgbClr val="FFCC00"/>
                </a:solidFill>
                <a:latin typeface="Tahoma" panose="020B0604030504040204" pitchFamily="34" charset="0"/>
                <a:ea typeface="Tahoma" panose="020B0604030504040204" pitchFamily="34" charset="0"/>
                <a:cs typeface="Tahoma" panose="020B0604030504040204" pitchFamily="34" charset="0"/>
              </a:rPr>
              <a:t>ÖNEMLİ MALİ RASYOLAR</a:t>
            </a:r>
            <a:endParaRPr lang="en-GB" sz="23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437A3228-9FB5-092A-7836-B198720C4D73}"/>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16</a:t>
            </a:fld>
            <a:endParaRPr lang="tr-TR" b="1" dirty="0">
              <a:solidFill>
                <a:srgbClr val="FFC000"/>
              </a:solidFill>
            </a:endParaRPr>
          </a:p>
        </p:txBody>
      </p:sp>
      <p:sp>
        <p:nvSpPr>
          <p:cNvPr id="10" name="1 Başlık">
            <a:extLst>
              <a:ext uri="{FF2B5EF4-FFF2-40B4-BE49-F238E27FC236}">
                <a16:creationId xmlns:a16="http://schemas.microsoft.com/office/drawing/2014/main" id="{406D6DD9-A709-8074-4696-0E34D6147F71}"/>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498B14BE-CA80-613D-D024-2BB945D4FC62}"/>
              </a:ext>
            </a:extLst>
          </p:cNvPr>
          <p:cNvSpPr txBox="1"/>
          <p:nvPr/>
        </p:nvSpPr>
        <p:spPr>
          <a:xfrm>
            <a:off x="98598" y="692696"/>
            <a:ext cx="8865890" cy="5478423"/>
          </a:xfrm>
          <a:prstGeom prst="rect">
            <a:avLst/>
          </a:prstGeom>
          <a:noFill/>
        </p:spPr>
        <p:txBody>
          <a:bodyPr wrap="square">
            <a:spAutoFit/>
          </a:bodyPr>
          <a:lstStyle/>
          <a:p>
            <a:pPr marL="342900" indent="-342900" algn="just">
              <a:buFont typeface="Wingdings" panose="05000000000000000000" pitchFamily="2" charset="2"/>
              <a:buChar char="ü"/>
            </a:pPr>
            <a:r>
              <a:rPr lang="en-US" sz="2300" b="1" dirty="0">
                <a:solidFill>
                  <a:srgbClr val="A50021"/>
                </a:solidFill>
                <a:latin typeface="Tahoma" panose="020B0604030504040204" pitchFamily="34" charset="0"/>
                <a:ea typeface="Calibri" panose="020F0502020204030204" pitchFamily="34" charset="0"/>
              </a:rPr>
              <a:t>Cari Oran: </a:t>
            </a:r>
            <a:r>
              <a:rPr lang="en-US" sz="2300" dirty="0">
                <a:latin typeface="Tahoma" panose="020B0604030504040204" pitchFamily="34" charset="0"/>
                <a:ea typeface="Calibri" panose="020F0502020204030204" pitchFamily="34" charset="0"/>
              </a:rPr>
              <a:t>B</a:t>
            </a:r>
            <a:r>
              <a:rPr lang="tr-TR" sz="2300" dirty="0">
                <a:effectLst/>
                <a:latin typeface="Tahoma" panose="020B0604030504040204" pitchFamily="34" charset="0"/>
                <a:ea typeface="Calibri" panose="020F0502020204030204" pitchFamily="34" charset="0"/>
              </a:rPr>
              <a:t>ir şirketin </a:t>
            </a:r>
            <a:r>
              <a:rPr lang="tr-TR" sz="2300" b="1" dirty="0">
                <a:solidFill>
                  <a:srgbClr val="A50021"/>
                </a:solidFill>
                <a:effectLst/>
                <a:latin typeface="Tahoma" panose="020B0604030504040204" pitchFamily="34" charset="0"/>
                <a:ea typeface="Calibri" panose="020F0502020204030204" pitchFamily="34" charset="0"/>
              </a:rPr>
              <a:t>dönen varlıklarının kısa vadeli </a:t>
            </a:r>
            <a:r>
              <a:rPr lang="en-US" sz="2300" b="1" dirty="0" err="1">
                <a:solidFill>
                  <a:srgbClr val="A50021"/>
                </a:solidFill>
                <a:effectLst/>
                <a:latin typeface="Tahoma" panose="020B0604030504040204" pitchFamily="34" charset="0"/>
                <a:ea typeface="Calibri" panose="020F0502020204030204" pitchFamily="34" charset="0"/>
              </a:rPr>
              <a:t>yükümlülüklerine</a:t>
            </a:r>
            <a:r>
              <a:rPr lang="en-US" sz="2300" b="1" dirty="0">
                <a:solidFill>
                  <a:srgbClr val="A50021"/>
                </a:solidFill>
                <a:effectLst/>
                <a:latin typeface="Tahoma" panose="020B0604030504040204" pitchFamily="34" charset="0"/>
                <a:ea typeface="Calibri" panose="020F0502020204030204" pitchFamily="34" charset="0"/>
              </a:rPr>
              <a:t> </a:t>
            </a:r>
            <a:r>
              <a:rPr lang="en-US" sz="2300" b="1" dirty="0" err="1">
                <a:solidFill>
                  <a:srgbClr val="A50021"/>
                </a:solidFill>
                <a:effectLst/>
                <a:latin typeface="Tahoma" panose="020B0604030504040204" pitchFamily="34" charset="0"/>
                <a:ea typeface="Calibri" panose="020F0502020204030204" pitchFamily="34" charset="0"/>
              </a:rPr>
              <a:t>olan</a:t>
            </a:r>
            <a:r>
              <a:rPr lang="tr-TR" sz="2300" b="1" dirty="0">
                <a:solidFill>
                  <a:srgbClr val="A50021"/>
                </a:solidFill>
                <a:effectLst/>
                <a:latin typeface="Tahoma" panose="020B0604030504040204" pitchFamily="34" charset="0"/>
                <a:ea typeface="Calibri" panose="020F0502020204030204" pitchFamily="34" charset="0"/>
              </a:rPr>
              <a:t> oranını gösteren </a:t>
            </a:r>
            <a:r>
              <a:rPr lang="tr-TR" sz="2300" dirty="0">
                <a:effectLst/>
                <a:latin typeface="Tahoma" panose="020B0604030504040204" pitchFamily="34" charset="0"/>
                <a:ea typeface="Calibri" panose="020F0502020204030204" pitchFamily="34" charset="0"/>
              </a:rPr>
              <a:t>temel bir likidite rasyosu olan cari oran </a:t>
            </a:r>
            <a:r>
              <a:rPr lang="tr-TR" sz="2300" b="1" dirty="0">
                <a:solidFill>
                  <a:srgbClr val="A50021"/>
                </a:solidFill>
                <a:effectLst/>
                <a:latin typeface="Tahoma" panose="020B0604030504040204" pitchFamily="34" charset="0"/>
                <a:ea typeface="Calibri" panose="020F0502020204030204" pitchFamily="34" charset="0"/>
              </a:rPr>
              <a:t>kısa vadeli </a:t>
            </a:r>
            <a:r>
              <a:rPr lang="en-US" sz="2300" b="1" dirty="0" err="1">
                <a:solidFill>
                  <a:srgbClr val="A50021"/>
                </a:solidFill>
                <a:effectLst/>
                <a:latin typeface="Tahoma" panose="020B0604030504040204" pitchFamily="34" charset="0"/>
                <a:ea typeface="Calibri" panose="020F0502020204030204" pitchFamily="34" charset="0"/>
              </a:rPr>
              <a:t>yükümlülüklerini</a:t>
            </a:r>
            <a:r>
              <a:rPr lang="tr-TR" sz="2300" b="1" dirty="0">
                <a:solidFill>
                  <a:srgbClr val="A50021"/>
                </a:solidFill>
                <a:effectLst/>
                <a:latin typeface="Tahoma" panose="020B0604030504040204" pitchFamily="34" charset="0"/>
                <a:ea typeface="Calibri" panose="020F0502020204030204" pitchFamily="34" charset="0"/>
              </a:rPr>
              <a:t> ödeme gücünü</a:t>
            </a:r>
            <a:r>
              <a:rPr lang="tr-TR" sz="2300" b="1" dirty="0">
                <a:effectLst/>
                <a:latin typeface="Tahoma" panose="020B0604030504040204" pitchFamily="34" charset="0"/>
                <a:ea typeface="Calibri" panose="020F0502020204030204" pitchFamily="34" charset="0"/>
              </a:rPr>
              <a:t> </a:t>
            </a:r>
            <a:r>
              <a:rPr lang="tr-TR" sz="2300" dirty="0">
                <a:effectLst/>
                <a:latin typeface="Tahoma" panose="020B0604030504040204" pitchFamily="34" charset="0"/>
                <a:ea typeface="Calibri" panose="020F0502020204030204" pitchFamily="34" charset="0"/>
              </a:rPr>
              <a:t>göstermekte ve 1.5-2 aralığı ideal olarak kabul edilmekte</a:t>
            </a:r>
            <a:r>
              <a:rPr lang="en-US" sz="2300" dirty="0">
                <a:effectLst/>
                <a:latin typeface="Tahoma" panose="020B0604030504040204" pitchFamily="34" charset="0"/>
                <a:ea typeface="Calibri" panose="020F0502020204030204" pitchFamily="34" charset="0"/>
              </a:rPr>
              <a:t>. </a:t>
            </a:r>
            <a:r>
              <a:rPr lang="en-US" sz="2300" b="1" dirty="0">
                <a:solidFill>
                  <a:srgbClr val="A50021"/>
                </a:solidFill>
                <a:effectLst/>
                <a:latin typeface="Tahoma" panose="020B0604030504040204" pitchFamily="34" charset="0"/>
                <a:ea typeface="Calibri" panose="020F0502020204030204" pitchFamily="34" charset="0"/>
              </a:rPr>
              <a:t>0,25</a:t>
            </a:r>
            <a:r>
              <a:rPr lang="en-US" sz="2300" dirty="0">
                <a:effectLst/>
                <a:latin typeface="Tahoma" panose="020B0604030504040204" pitchFamily="34" charset="0"/>
                <a:ea typeface="Calibri" panose="020F0502020204030204" pitchFamily="34" charset="0"/>
              </a:rPr>
              <a:t> </a:t>
            </a:r>
            <a:r>
              <a:rPr lang="en-US" sz="2300" dirty="0" err="1">
                <a:effectLst/>
                <a:latin typeface="Tahoma" panose="020B0604030504040204" pitchFamily="34" charset="0"/>
                <a:ea typeface="Calibri" panose="020F0502020204030204" pitchFamily="34" charset="0"/>
              </a:rPr>
              <a:t>ile</a:t>
            </a:r>
            <a:r>
              <a:rPr lang="en-US" sz="2300" dirty="0">
                <a:effectLst/>
                <a:latin typeface="Tahoma" panose="020B0604030504040204" pitchFamily="34" charset="0"/>
                <a:ea typeface="Calibri" panose="020F0502020204030204" pitchFamily="34" charset="0"/>
              </a:rPr>
              <a:t> o</a:t>
            </a:r>
            <a:r>
              <a:rPr lang="tr-TR" sz="2300" dirty="0" err="1">
                <a:latin typeface="Tahoma" panose="020B0604030504040204" pitchFamily="34" charset="0"/>
                <a:ea typeface="Calibri" panose="020F0502020204030204" pitchFamily="34" charset="0"/>
              </a:rPr>
              <a:t>ldukça</a:t>
            </a:r>
            <a:r>
              <a:rPr lang="tr-TR" sz="2300" dirty="0">
                <a:latin typeface="Tahoma" panose="020B0604030504040204" pitchFamily="34" charset="0"/>
                <a:ea typeface="Calibri" panose="020F0502020204030204" pitchFamily="34" charset="0"/>
              </a:rPr>
              <a:t> düşük olan Sportif A.Ş.’</a:t>
            </a:r>
            <a:r>
              <a:rPr lang="tr-TR" sz="2300" dirty="0" err="1">
                <a:latin typeface="Tahoma" panose="020B0604030504040204" pitchFamily="34" charset="0"/>
                <a:ea typeface="Calibri" panose="020F0502020204030204" pitchFamily="34" charset="0"/>
              </a:rPr>
              <a:t>nin</a:t>
            </a:r>
            <a:r>
              <a:rPr lang="tr-TR" sz="2300" dirty="0">
                <a:latin typeface="Tahoma" panose="020B0604030504040204" pitchFamily="34" charset="0"/>
                <a:ea typeface="Calibri" panose="020F0502020204030204" pitchFamily="34" charset="0"/>
              </a:rPr>
              <a:t> cari oranı </a:t>
            </a:r>
            <a:r>
              <a:rPr lang="tr-TR" sz="2300" b="1" dirty="0">
                <a:latin typeface="Tahoma" panose="020B0604030504040204" pitchFamily="34" charset="0"/>
                <a:ea typeface="Calibri" panose="020F0502020204030204" pitchFamily="34" charset="0"/>
              </a:rPr>
              <a:t>kısa vadeli mali yükümlülüklerini yerine getirme konusunda zorluk yaşayabileceğini göstererek likidite riskine işaret etmekte</a:t>
            </a:r>
            <a:r>
              <a:rPr lang="tr-TR" sz="2300" dirty="0">
                <a:latin typeface="Tahoma" panose="020B0604030504040204" pitchFamily="34" charset="0"/>
                <a:ea typeface="Calibri" panose="020F0502020204030204" pitchFamily="34" charset="0"/>
              </a:rPr>
              <a:t>.</a:t>
            </a:r>
            <a:endParaRPr lang="en-US" sz="2300" dirty="0">
              <a:latin typeface="Tahoma" panose="020B0604030504040204" pitchFamily="34" charset="0"/>
              <a:ea typeface="Calibri" panose="020F0502020204030204" pitchFamily="34" charset="0"/>
            </a:endParaRPr>
          </a:p>
          <a:p>
            <a:pPr marL="342900" indent="-342900" algn="just">
              <a:spcBef>
                <a:spcPts val="600"/>
              </a:spcBef>
              <a:buFont typeface="Wingdings" panose="05000000000000000000" pitchFamily="2" charset="2"/>
              <a:buChar char="ü"/>
            </a:pPr>
            <a:r>
              <a:rPr lang="en-US" sz="2300" b="1" dirty="0" err="1">
                <a:solidFill>
                  <a:srgbClr val="A50021"/>
                </a:solidFill>
                <a:latin typeface="Tahoma" panose="020B0604030504040204" pitchFamily="34" charset="0"/>
                <a:ea typeface="Calibri" panose="020F0502020204030204" pitchFamily="34" charset="0"/>
              </a:rPr>
              <a:t>Likidite</a:t>
            </a:r>
            <a:r>
              <a:rPr lang="en-US" sz="2300" b="1" dirty="0">
                <a:solidFill>
                  <a:srgbClr val="A50021"/>
                </a:solidFill>
                <a:latin typeface="Tahoma" panose="020B0604030504040204" pitchFamily="34" charset="0"/>
                <a:ea typeface="Calibri" panose="020F0502020204030204" pitchFamily="34" charset="0"/>
              </a:rPr>
              <a:t> </a:t>
            </a:r>
            <a:r>
              <a:rPr lang="en-US" sz="2300" b="1" dirty="0" err="1">
                <a:solidFill>
                  <a:srgbClr val="A50021"/>
                </a:solidFill>
                <a:latin typeface="Tahoma" panose="020B0604030504040204" pitchFamily="34" charset="0"/>
                <a:ea typeface="Calibri" panose="020F0502020204030204" pitchFamily="34" charset="0"/>
              </a:rPr>
              <a:t>Oranı</a:t>
            </a:r>
            <a:r>
              <a:rPr lang="en-US" sz="2300" b="1" dirty="0">
                <a:solidFill>
                  <a:srgbClr val="A50021"/>
                </a:solidFill>
                <a:latin typeface="Tahoma" panose="020B0604030504040204" pitchFamily="34" charset="0"/>
                <a:ea typeface="Calibri" panose="020F0502020204030204" pitchFamily="34" charset="0"/>
              </a:rPr>
              <a:t>: </a:t>
            </a:r>
            <a:r>
              <a:rPr lang="tr-TR" sz="2300" dirty="0">
                <a:effectLst/>
                <a:latin typeface="Tahoma" panose="020B0604030504040204" pitchFamily="34" charset="0"/>
                <a:ea typeface="Calibri" panose="020F0502020204030204" pitchFamily="34" charset="0"/>
              </a:rPr>
              <a:t>Bu rasyo </a:t>
            </a:r>
            <a:r>
              <a:rPr lang="tr-TR" sz="2300" b="1" dirty="0">
                <a:solidFill>
                  <a:srgbClr val="A50021"/>
                </a:solidFill>
                <a:effectLst/>
                <a:latin typeface="Tahoma" panose="020B0604030504040204" pitchFamily="34" charset="0"/>
                <a:ea typeface="Calibri" panose="020F0502020204030204" pitchFamily="34" charset="0"/>
              </a:rPr>
              <a:t>en az likit varlık olan stokları düşerek şirketin en hızlı nakde çevrilebilir varlıklarıyla kısa vadeli </a:t>
            </a:r>
            <a:r>
              <a:rPr lang="en-US" sz="2300" b="1" dirty="0" err="1">
                <a:solidFill>
                  <a:srgbClr val="A50021"/>
                </a:solidFill>
                <a:effectLst/>
                <a:latin typeface="Tahoma" panose="020B0604030504040204" pitchFamily="34" charset="0"/>
                <a:ea typeface="Calibri" panose="020F0502020204030204" pitchFamily="34" charset="0"/>
              </a:rPr>
              <a:t>yükümlülüklerini</a:t>
            </a:r>
            <a:r>
              <a:rPr lang="tr-TR" sz="2300" b="1" dirty="0">
                <a:solidFill>
                  <a:srgbClr val="A50021"/>
                </a:solidFill>
                <a:effectLst/>
                <a:latin typeface="Tahoma" panose="020B0604030504040204" pitchFamily="34" charset="0"/>
                <a:ea typeface="Calibri" panose="020F0502020204030204" pitchFamily="34" charset="0"/>
              </a:rPr>
              <a:t> ne ölçüde karşılayabileceğini </a:t>
            </a:r>
            <a:r>
              <a:rPr lang="tr-TR" sz="2300" dirty="0">
                <a:effectLst/>
                <a:latin typeface="Tahoma" panose="020B0604030504040204" pitchFamily="34" charset="0"/>
                <a:ea typeface="Calibri" panose="020F0502020204030204" pitchFamily="34" charset="0"/>
              </a:rPr>
              <a:t>göstermekte. İdeal oran 1 civarında.</a:t>
            </a:r>
            <a:r>
              <a:rPr lang="en-US" sz="2300" dirty="0">
                <a:effectLst/>
                <a:latin typeface="Tahoma" panose="020B0604030504040204" pitchFamily="34" charset="0"/>
                <a:ea typeface="Calibri" panose="020F0502020204030204" pitchFamily="34" charset="0"/>
              </a:rPr>
              <a:t> </a:t>
            </a:r>
            <a:r>
              <a:rPr lang="tr-TR" sz="2300" b="1" dirty="0">
                <a:solidFill>
                  <a:srgbClr val="A50021"/>
                </a:solidFill>
                <a:effectLst/>
                <a:latin typeface="Tahoma" panose="020B0604030504040204" pitchFamily="34" charset="0"/>
                <a:ea typeface="Calibri" panose="020F0502020204030204" pitchFamily="34" charset="0"/>
              </a:rPr>
              <a:t>0,</a:t>
            </a:r>
            <a:r>
              <a:rPr lang="en-US" sz="2300" b="1" dirty="0">
                <a:solidFill>
                  <a:srgbClr val="A50021"/>
                </a:solidFill>
                <a:effectLst/>
                <a:latin typeface="Tahoma" panose="020B0604030504040204" pitchFamily="34" charset="0"/>
                <a:ea typeface="Calibri" panose="020F0502020204030204" pitchFamily="34" charset="0"/>
              </a:rPr>
              <a:t>18</a:t>
            </a:r>
            <a:r>
              <a:rPr lang="en-US" sz="2300" b="1" dirty="0">
                <a:latin typeface="Tahoma" panose="020B0604030504040204" pitchFamily="34" charset="0"/>
                <a:ea typeface="Calibri" panose="020F0502020204030204" pitchFamily="34" charset="0"/>
              </a:rPr>
              <a:t> </a:t>
            </a:r>
            <a:r>
              <a:rPr lang="en-US" sz="2300" b="1" dirty="0" err="1">
                <a:latin typeface="Tahoma" panose="020B0604030504040204" pitchFamily="34" charset="0"/>
                <a:ea typeface="Calibri" panose="020F0502020204030204" pitchFamily="34" charset="0"/>
              </a:rPr>
              <a:t>ile</a:t>
            </a:r>
            <a:r>
              <a:rPr lang="en-US" sz="2300" b="1" dirty="0">
                <a:latin typeface="Tahoma" panose="020B0604030504040204" pitchFamily="34" charset="0"/>
                <a:ea typeface="Calibri" panose="020F0502020204030204" pitchFamily="34" charset="0"/>
              </a:rPr>
              <a:t> </a:t>
            </a:r>
            <a:r>
              <a:rPr lang="en-US" sz="2300" b="1" dirty="0" err="1">
                <a:latin typeface="Tahoma" panose="020B0604030504040204" pitchFamily="34" charset="0"/>
                <a:ea typeface="Calibri" panose="020F0502020204030204" pitchFamily="34" charset="0"/>
              </a:rPr>
              <a:t>çok</a:t>
            </a:r>
            <a:r>
              <a:rPr lang="en-US" sz="2300" b="1" dirty="0">
                <a:latin typeface="Tahoma" panose="020B0604030504040204" pitchFamily="34" charset="0"/>
                <a:ea typeface="Calibri" panose="020F0502020204030204" pitchFamily="34" charset="0"/>
              </a:rPr>
              <a:t> </a:t>
            </a:r>
            <a:r>
              <a:rPr lang="tr-TR" sz="2300" b="1" dirty="0">
                <a:effectLst/>
                <a:latin typeface="Tahoma" panose="020B0604030504040204" pitchFamily="34" charset="0"/>
                <a:ea typeface="Calibri" panose="020F0502020204030204" pitchFamily="34" charset="0"/>
              </a:rPr>
              <a:t>düşük</a:t>
            </a:r>
            <a:r>
              <a:rPr lang="tr-TR" sz="2300" dirty="0">
                <a:effectLst/>
                <a:latin typeface="Tahoma" panose="020B0604030504040204" pitchFamily="34" charset="0"/>
                <a:ea typeface="Calibri" panose="020F0502020204030204" pitchFamily="34" charset="0"/>
              </a:rPr>
              <a:t> </a:t>
            </a:r>
            <a:r>
              <a:rPr lang="tr-TR" sz="2300" b="1" dirty="0">
                <a:effectLst/>
                <a:latin typeface="Tahoma" panose="020B0604030504040204" pitchFamily="34" charset="0"/>
                <a:ea typeface="Calibri" panose="020F0502020204030204" pitchFamily="34" charset="0"/>
              </a:rPr>
              <a:t>olan Sportif A.Ş. likidite oranı Şirketin, stokları hariç tutulduğunda, kısa vadeli </a:t>
            </a:r>
            <a:r>
              <a:rPr lang="en-US" sz="2300" b="1" dirty="0" err="1">
                <a:effectLst/>
                <a:latin typeface="Tahoma" panose="020B0604030504040204" pitchFamily="34" charset="0"/>
                <a:ea typeface="Calibri" panose="020F0502020204030204" pitchFamily="34" charset="0"/>
              </a:rPr>
              <a:t>yükümlülüklerini</a:t>
            </a:r>
            <a:r>
              <a:rPr lang="tr-TR" sz="2300" b="1" dirty="0">
                <a:effectLst/>
                <a:latin typeface="Tahoma" panose="020B0604030504040204" pitchFamily="34" charset="0"/>
                <a:ea typeface="Calibri" panose="020F0502020204030204" pitchFamily="34" charset="0"/>
              </a:rPr>
              <a:t> karşılamakta zorlanacağı anlamını taşımakta</a:t>
            </a:r>
            <a:r>
              <a:rPr lang="tr-TR" sz="2300" dirty="0">
                <a:effectLst/>
                <a:latin typeface="Tahoma" panose="020B0604030504040204" pitchFamily="34" charset="0"/>
                <a:ea typeface="Calibri" panose="020F0502020204030204" pitchFamily="34" charset="0"/>
              </a:rPr>
              <a:t>.</a:t>
            </a:r>
            <a:endParaRPr lang="en-US" sz="2300" dirty="0"/>
          </a:p>
        </p:txBody>
      </p:sp>
    </p:spTree>
    <p:extLst>
      <p:ext uri="{BB962C8B-B14F-4D97-AF65-F5344CB8AC3E}">
        <p14:creationId xmlns:p14="http://schemas.microsoft.com/office/powerpoint/2010/main" val="958298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1B1DD-F83C-536C-0F80-331273E17F94}"/>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0063E3FD-4C53-B0FA-E7C4-703BCFFC4FB1}"/>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7E47A053-D955-298F-72A9-164EAC5C24CB}"/>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BBCBAFA5-559F-28F3-EC13-973713B24FFD}"/>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2CF75C57-4712-583A-E19B-B652E8B1B121}"/>
              </a:ext>
            </a:extLst>
          </p:cNvPr>
          <p:cNvSpPr>
            <a:spLocks noGrp="1"/>
          </p:cNvSpPr>
          <p:nvPr>
            <p:ph idx="1"/>
          </p:nvPr>
        </p:nvSpPr>
        <p:spPr>
          <a:xfrm>
            <a:off x="241176" y="0"/>
            <a:ext cx="8229600" cy="576064"/>
          </a:xfrm>
        </p:spPr>
        <p:txBody>
          <a:bodyPr>
            <a:normAutofit/>
          </a:bodyPr>
          <a:lstStyle/>
          <a:p>
            <a:pPr marL="0" indent="0" algn="ctr">
              <a:buNone/>
            </a:pPr>
            <a:r>
              <a:rPr lang="en-US" sz="2300" b="1" dirty="0">
                <a:solidFill>
                  <a:srgbClr val="FFCC00"/>
                </a:solidFill>
                <a:latin typeface="Tahoma" panose="020B0604030504040204" pitchFamily="34" charset="0"/>
                <a:ea typeface="Tahoma" panose="020B0604030504040204" pitchFamily="34" charset="0"/>
                <a:cs typeface="Tahoma" panose="020B0604030504040204" pitchFamily="34" charset="0"/>
              </a:rPr>
              <a:t>LİKİDİTE SORUNUNA OLASI ÇÖZÜM ÖNERİLERİM</a:t>
            </a:r>
            <a:endParaRPr lang="en-GB" sz="23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1D958FEF-FD35-94FF-3D72-E68F3E3DDA9A}"/>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17</a:t>
            </a:fld>
            <a:endParaRPr lang="tr-TR" b="1" dirty="0">
              <a:solidFill>
                <a:srgbClr val="FFC000"/>
              </a:solidFill>
            </a:endParaRPr>
          </a:p>
        </p:txBody>
      </p:sp>
      <p:sp>
        <p:nvSpPr>
          <p:cNvPr id="10" name="1 Başlık">
            <a:extLst>
              <a:ext uri="{FF2B5EF4-FFF2-40B4-BE49-F238E27FC236}">
                <a16:creationId xmlns:a16="http://schemas.microsoft.com/office/drawing/2014/main" id="{F7A17FB7-064C-6B53-1405-79039B71C0B1}"/>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BE0DDCE0-97F4-1915-5D9B-82D6AD181357}"/>
              </a:ext>
            </a:extLst>
          </p:cNvPr>
          <p:cNvSpPr txBox="1"/>
          <p:nvPr/>
        </p:nvSpPr>
        <p:spPr>
          <a:xfrm>
            <a:off x="35496" y="647248"/>
            <a:ext cx="8784976" cy="4847481"/>
          </a:xfrm>
          <a:prstGeom prst="rect">
            <a:avLst/>
          </a:prstGeom>
          <a:noFill/>
        </p:spPr>
        <p:txBody>
          <a:bodyPr wrap="square">
            <a:spAutoFit/>
          </a:bodyPr>
          <a:lstStyle/>
          <a:p>
            <a:pPr marL="342900" indent="-342900" algn="just">
              <a:buFont typeface="Wingdings" panose="05000000000000000000" pitchFamily="2" charset="2"/>
              <a:buChar char="ü"/>
            </a:pPr>
            <a:r>
              <a:rPr lang="en-US" sz="2300" dirty="0" err="1">
                <a:effectLst/>
                <a:latin typeface="Tahoma" panose="020B0604030504040204" pitchFamily="34" charset="0"/>
                <a:ea typeface="Calibri" panose="020F0502020204030204" pitchFamily="34" charset="0"/>
              </a:rPr>
              <a:t>Önemli</a:t>
            </a:r>
            <a:r>
              <a:rPr lang="tr-TR" sz="2300" dirty="0">
                <a:effectLst/>
                <a:latin typeface="Tahoma" panose="020B0604030504040204" pitchFamily="34" charset="0"/>
                <a:ea typeface="Calibri" panose="020F0502020204030204" pitchFamily="34" charset="0"/>
              </a:rPr>
              <a:t> mali rasyoları incelediğimde </a:t>
            </a:r>
            <a:r>
              <a:rPr lang="tr-TR" sz="2300" b="1" dirty="0">
                <a:solidFill>
                  <a:srgbClr val="A50021"/>
                </a:solidFill>
                <a:effectLst/>
                <a:latin typeface="Tahoma" panose="020B0604030504040204" pitchFamily="34" charset="0"/>
                <a:ea typeface="Calibri" panose="020F0502020204030204" pitchFamily="34" charset="0"/>
              </a:rPr>
              <a:t>Sportif A.Ş.’</a:t>
            </a:r>
            <a:r>
              <a:rPr lang="tr-TR" sz="2300" b="1" dirty="0" err="1">
                <a:solidFill>
                  <a:srgbClr val="A50021"/>
                </a:solidFill>
                <a:effectLst/>
                <a:latin typeface="Tahoma" panose="020B0604030504040204" pitchFamily="34" charset="0"/>
                <a:ea typeface="Calibri" panose="020F0502020204030204" pitchFamily="34" charset="0"/>
              </a:rPr>
              <a:t>nin</a:t>
            </a:r>
            <a:r>
              <a:rPr lang="tr-TR" sz="2300" b="1" dirty="0">
                <a:solidFill>
                  <a:srgbClr val="A50021"/>
                </a:solidFill>
                <a:effectLst/>
                <a:latin typeface="Tahoma" panose="020B0604030504040204" pitchFamily="34" charset="0"/>
                <a:ea typeface="Calibri" panose="020F0502020204030204" pitchFamily="34" charset="0"/>
              </a:rPr>
              <a:t> </a:t>
            </a:r>
            <a:r>
              <a:rPr lang="en-US" sz="2300" b="1" dirty="0" err="1">
                <a:solidFill>
                  <a:srgbClr val="A50021"/>
                </a:solidFill>
                <a:effectLst/>
                <a:latin typeface="Tahoma" panose="020B0604030504040204" pitchFamily="34" charset="0"/>
                <a:ea typeface="Calibri" panose="020F0502020204030204" pitchFamily="34" charset="0"/>
              </a:rPr>
              <a:t>ciddi</a:t>
            </a:r>
            <a:r>
              <a:rPr lang="tr-TR" sz="2300" b="1" dirty="0">
                <a:solidFill>
                  <a:srgbClr val="A50021"/>
                </a:solidFill>
                <a:effectLst/>
                <a:latin typeface="Tahoma" panose="020B0604030504040204" pitchFamily="34" charset="0"/>
                <a:ea typeface="Calibri" panose="020F0502020204030204" pitchFamily="34" charset="0"/>
              </a:rPr>
              <a:t> bir likidite sorunu yaşadığını gözlemlemekteyim. </a:t>
            </a:r>
            <a:r>
              <a:rPr lang="tr-TR" sz="2300" dirty="0">
                <a:latin typeface="Tahoma" panose="020B0604030504040204" pitchFamily="34" charset="0"/>
                <a:ea typeface="Calibri" panose="020F0502020204030204" pitchFamily="34" charset="0"/>
              </a:rPr>
              <a:t>Uzun yıllardır kronikleşmiş olan bu sorunu </a:t>
            </a:r>
            <a:r>
              <a:rPr lang="en-US" sz="2300" b="1" dirty="0" err="1">
                <a:latin typeface="Tahoma" panose="020B0604030504040204" pitchFamily="34" charset="0"/>
                <a:ea typeface="Calibri" panose="020F0502020204030204" pitchFamily="34" charset="0"/>
              </a:rPr>
              <a:t>kısa</a:t>
            </a:r>
            <a:r>
              <a:rPr lang="en-US" sz="2300" b="1" dirty="0">
                <a:latin typeface="Tahoma" panose="020B0604030504040204" pitchFamily="34" charset="0"/>
                <a:ea typeface="Calibri" panose="020F0502020204030204" pitchFamily="34" charset="0"/>
              </a:rPr>
              <a:t> </a:t>
            </a:r>
            <a:r>
              <a:rPr lang="en-US" sz="2300" b="1" dirty="0" err="1">
                <a:latin typeface="Tahoma" panose="020B0604030504040204" pitchFamily="34" charset="0"/>
                <a:ea typeface="Calibri" panose="020F0502020204030204" pitchFamily="34" charset="0"/>
              </a:rPr>
              <a:t>vadede</a:t>
            </a:r>
            <a:r>
              <a:rPr lang="en-US" sz="2300" b="1" dirty="0">
                <a:latin typeface="Tahoma" panose="020B0604030504040204" pitchFamily="34" charset="0"/>
                <a:ea typeface="Calibri" panose="020F0502020204030204" pitchFamily="34" charset="0"/>
              </a:rPr>
              <a:t> </a:t>
            </a:r>
            <a:r>
              <a:rPr lang="tr-TR" sz="2300" b="1" dirty="0">
                <a:latin typeface="Tahoma" panose="020B0604030504040204" pitchFamily="34" charset="0"/>
                <a:ea typeface="Calibri" panose="020F0502020204030204" pitchFamily="34" charset="0"/>
              </a:rPr>
              <a:t>aşabilmek için</a:t>
            </a:r>
            <a:r>
              <a:rPr lang="en-US" sz="2300" b="1" dirty="0">
                <a:latin typeface="Tahoma" panose="020B0604030504040204" pitchFamily="34" charset="0"/>
                <a:ea typeface="Calibri" panose="020F0502020204030204" pitchFamily="34" charset="0"/>
              </a:rPr>
              <a:t> </a:t>
            </a:r>
            <a:r>
              <a:rPr lang="en-US" sz="2300" b="1" dirty="0" err="1">
                <a:latin typeface="Tahoma" panose="020B0604030504040204" pitchFamily="34" charset="0"/>
                <a:ea typeface="Calibri" panose="020F0502020204030204" pitchFamily="34" charset="0"/>
              </a:rPr>
              <a:t>önerilerim</a:t>
            </a:r>
            <a:r>
              <a:rPr lang="en-US" sz="2300" b="1"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şu</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şekilde</a:t>
            </a:r>
            <a:r>
              <a:rPr lang="en-US" sz="2300" dirty="0">
                <a:latin typeface="Tahoma" panose="020B0604030504040204" pitchFamily="34" charset="0"/>
                <a:ea typeface="Calibri" panose="020F0502020204030204" pitchFamily="34" charset="0"/>
              </a:rPr>
              <a:t>:</a:t>
            </a:r>
            <a:endParaRPr lang="en-US" sz="2300" b="1" dirty="0">
              <a:effectLst/>
              <a:latin typeface="Tahoma" panose="020B0604030504040204" pitchFamily="34" charset="0"/>
              <a:ea typeface="Calibri" panose="020F0502020204030204" pitchFamily="34" charset="0"/>
            </a:endParaRPr>
          </a:p>
          <a:p>
            <a:pPr marL="342900" indent="-342900" algn="just">
              <a:spcBef>
                <a:spcPts val="600"/>
              </a:spcBef>
              <a:buFont typeface="Wingdings" panose="05000000000000000000" pitchFamily="2" charset="2"/>
              <a:buChar char="ü"/>
            </a:pPr>
            <a:r>
              <a:rPr lang="tr-TR" sz="2300" b="1" dirty="0">
                <a:effectLst/>
                <a:latin typeface="Tahoma" panose="020B0604030504040204" pitchFamily="34" charset="0"/>
                <a:ea typeface="Calibri" panose="020F0502020204030204" pitchFamily="34" charset="0"/>
              </a:rPr>
              <a:t>31 Mayıs 202</a:t>
            </a:r>
            <a:r>
              <a:rPr lang="en-US" sz="2300" b="1" dirty="0">
                <a:latin typeface="Tahoma" panose="020B0604030504040204" pitchFamily="34" charset="0"/>
                <a:ea typeface="Calibri" panose="020F0502020204030204" pitchFamily="34" charset="0"/>
              </a:rPr>
              <a:t>6</a:t>
            </a:r>
            <a:r>
              <a:rPr lang="tr-TR" sz="2300" b="1" dirty="0">
                <a:effectLst/>
                <a:latin typeface="Tahoma" panose="020B0604030504040204" pitchFamily="34" charset="0"/>
                <a:ea typeface="Calibri" panose="020F0502020204030204" pitchFamily="34" charset="0"/>
              </a:rPr>
              <a:t> itibariyle </a:t>
            </a:r>
            <a:r>
              <a:rPr lang="en-US" sz="2300" b="1" dirty="0">
                <a:solidFill>
                  <a:srgbClr val="A50021"/>
                </a:solidFill>
                <a:effectLst/>
                <a:latin typeface="Tahoma" panose="020B0604030504040204" pitchFamily="34" charset="0"/>
                <a:ea typeface="Calibri" panose="020F0502020204030204" pitchFamily="34" charset="0"/>
              </a:rPr>
              <a:t>Sportif A.Ş.’</a:t>
            </a:r>
            <a:r>
              <a:rPr lang="en-US" sz="2300" b="1" dirty="0" err="1">
                <a:solidFill>
                  <a:srgbClr val="A50021"/>
                </a:solidFill>
                <a:effectLst/>
                <a:latin typeface="Tahoma" panose="020B0604030504040204" pitchFamily="34" charset="0"/>
                <a:ea typeface="Calibri" panose="020F0502020204030204" pitchFamily="34" charset="0"/>
              </a:rPr>
              <a:t>n</a:t>
            </a:r>
            <a:r>
              <a:rPr lang="en-US" sz="2300" b="1" dirty="0" err="1">
                <a:solidFill>
                  <a:srgbClr val="A50021"/>
                </a:solidFill>
                <a:latin typeface="Tahoma" panose="020B0604030504040204" pitchFamily="34" charset="0"/>
                <a:ea typeface="Calibri" panose="020F0502020204030204" pitchFamily="34" charset="0"/>
              </a:rPr>
              <a:t>in</a:t>
            </a:r>
            <a:r>
              <a:rPr lang="en-US" sz="2300" b="1" dirty="0">
                <a:solidFill>
                  <a:srgbClr val="A50021"/>
                </a:solidFill>
                <a:latin typeface="Tahoma" panose="020B0604030504040204" pitchFamily="34" charset="0"/>
                <a:ea typeface="Calibri" panose="020F0502020204030204" pitchFamily="34" charset="0"/>
              </a:rPr>
              <a:t> Galatasaray Spor </a:t>
            </a:r>
            <a:r>
              <a:rPr lang="en-US" sz="2300" b="1" dirty="0" err="1">
                <a:solidFill>
                  <a:srgbClr val="A50021"/>
                </a:solidFill>
                <a:latin typeface="Tahoma" panose="020B0604030504040204" pitchFamily="34" charset="0"/>
                <a:ea typeface="Calibri" panose="020F0502020204030204" pitchFamily="34" charset="0"/>
              </a:rPr>
              <a:t>Kulübü’den</a:t>
            </a:r>
            <a:r>
              <a:rPr lang="en-US" sz="2300" b="1" dirty="0">
                <a:solidFill>
                  <a:srgbClr val="A50021"/>
                </a:solidFill>
                <a:effectLst/>
                <a:latin typeface="Tahoma" panose="020B0604030504040204" pitchFamily="34" charset="0"/>
                <a:ea typeface="Calibri" panose="020F0502020204030204" pitchFamily="34" charset="0"/>
              </a:rPr>
              <a:t> 9</a:t>
            </a:r>
            <a:r>
              <a:rPr lang="tr-TR" sz="2300" b="1" dirty="0">
                <a:solidFill>
                  <a:srgbClr val="A50021"/>
                </a:solidFill>
                <a:effectLst/>
                <a:latin typeface="Tahoma" panose="020B0604030504040204" pitchFamily="34" charset="0"/>
                <a:ea typeface="Calibri" panose="020F0502020204030204" pitchFamily="34" charset="0"/>
              </a:rPr>
              <a:t>,</a:t>
            </a:r>
            <a:r>
              <a:rPr lang="en-US" sz="2300" b="1" dirty="0">
                <a:solidFill>
                  <a:srgbClr val="A50021"/>
                </a:solidFill>
                <a:effectLst/>
                <a:latin typeface="Tahoma" panose="020B0604030504040204" pitchFamily="34" charset="0"/>
                <a:ea typeface="Calibri" panose="020F0502020204030204" pitchFamily="34" charset="0"/>
              </a:rPr>
              <a:t>246</a:t>
            </a:r>
            <a:r>
              <a:rPr lang="tr-TR" sz="2300" b="1" dirty="0">
                <a:solidFill>
                  <a:srgbClr val="A50021"/>
                </a:solidFill>
                <a:effectLst/>
                <a:latin typeface="Tahoma" panose="020B0604030504040204" pitchFamily="34" charset="0"/>
                <a:ea typeface="Calibri" panose="020F0502020204030204" pitchFamily="34" charset="0"/>
              </a:rPr>
              <a:t> milyar TL tutarındaki </a:t>
            </a:r>
            <a:r>
              <a:rPr lang="en-US" sz="2300" b="1" dirty="0">
                <a:solidFill>
                  <a:srgbClr val="A50021"/>
                </a:solidFill>
                <a:effectLst/>
                <a:latin typeface="Tahoma" panose="020B0604030504040204" pitchFamily="34" charset="0"/>
                <a:ea typeface="Calibri" panose="020F0502020204030204" pitchFamily="34" charset="0"/>
              </a:rPr>
              <a:t>Uzun </a:t>
            </a:r>
            <a:r>
              <a:rPr lang="en-US" sz="2300" b="1" dirty="0" err="1">
                <a:solidFill>
                  <a:srgbClr val="A50021"/>
                </a:solidFill>
                <a:effectLst/>
                <a:latin typeface="Tahoma" panose="020B0604030504040204" pitchFamily="34" charset="0"/>
                <a:ea typeface="Calibri" panose="020F0502020204030204" pitchFamily="34" charset="0"/>
              </a:rPr>
              <a:t>Vadeli</a:t>
            </a:r>
            <a:r>
              <a:rPr lang="en-US" sz="2300" b="1" dirty="0">
                <a:solidFill>
                  <a:srgbClr val="A50021"/>
                </a:solidFill>
                <a:effectLst/>
                <a:latin typeface="Tahoma" panose="020B0604030504040204" pitchFamily="34" charset="0"/>
                <a:ea typeface="Calibri" panose="020F0502020204030204" pitchFamily="34" charset="0"/>
              </a:rPr>
              <a:t> </a:t>
            </a:r>
            <a:r>
              <a:rPr lang="tr-TR" sz="2300" b="1" dirty="0">
                <a:solidFill>
                  <a:srgbClr val="A50021"/>
                </a:solidFill>
                <a:effectLst/>
                <a:latin typeface="Tahoma" panose="020B0604030504040204" pitchFamily="34" charset="0"/>
                <a:ea typeface="Calibri" panose="020F0502020204030204" pitchFamily="34" charset="0"/>
              </a:rPr>
              <a:t>Alacakların</a:t>
            </a:r>
            <a:r>
              <a:rPr lang="en-US" sz="2300" b="1" dirty="0" err="1">
                <a:solidFill>
                  <a:srgbClr val="A50021"/>
                </a:solidFill>
                <a:effectLst/>
                <a:latin typeface="Tahoma" panose="020B0604030504040204" pitchFamily="34" charset="0"/>
                <a:ea typeface="Calibri" panose="020F0502020204030204" pitchFamily="34" charset="0"/>
              </a:rPr>
              <a:t>ın</a:t>
            </a:r>
            <a:r>
              <a:rPr lang="en-US" sz="2300" b="1" dirty="0">
                <a:solidFill>
                  <a:srgbClr val="A50021"/>
                </a:solidFill>
                <a:effectLst/>
                <a:latin typeface="Tahoma" panose="020B0604030504040204" pitchFamily="34" charset="0"/>
                <a:ea typeface="Calibri" panose="020F0502020204030204" pitchFamily="34" charset="0"/>
              </a:rPr>
              <a:t> </a:t>
            </a:r>
            <a:r>
              <a:rPr lang="en-US" sz="2300" b="1" dirty="0" err="1">
                <a:solidFill>
                  <a:srgbClr val="A50021"/>
                </a:solidFill>
                <a:effectLst/>
                <a:latin typeface="Tahoma" panose="020B0604030504040204" pitchFamily="34" charset="0"/>
                <a:ea typeface="Calibri" panose="020F0502020204030204" pitchFamily="34" charset="0"/>
              </a:rPr>
              <a:t>ivedilikle</a:t>
            </a:r>
            <a:r>
              <a:rPr lang="en-US" sz="2300" b="1" dirty="0">
                <a:solidFill>
                  <a:srgbClr val="A50021"/>
                </a:solidFill>
                <a:effectLst/>
                <a:latin typeface="Tahoma" panose="020B0604030504040204" pitchFamily="34" charset="0"/>
                <a:ea typeface="Calibri" panose="020F0502020204030204" pitchFamily="34" charset="0"/>
              </a:rPr>
              <a:t> tahsil </a:t>
            </a:r>
            <a:r>
              <a:rPr lang="en-US" sz="2300" b="1" dirty="0" err="1">
                <a:solidFill>
                  <a:srgbClr val="A50021"/>
                </a:solidFill>
                <a:effectLst/>
                <a:latin typeface="Tahoma" panose="020B0604030504040204" pitchFamily="34" charset="0"/>
                <a:ea typeface="Calibri" panose="020F0502020204030204" pitchFamily="34" charset="0"/>
              </a:rPr>
              <a:t>edilmesi</a:t>
            </a:r>
            <a:r>
              <a:rPr lang="en-US" sz="2300" b="1" dirty="0">
                <a:solidFill>
                  <a:srgbClr val="A50021"/>
                </a:solidFill>
                <a:effectLst/>
                <a:latin typeface="Tahoma" panose="020B0604030504040204" pitchFamily="34" charset="0"/>
                <a:ea typeface="Calibri" panose="020F0502020204030204" pitchFamily="34" charset="0"/>
              </a:rPr>
              <a:t> </a:t>
            </a:r>
            <a:r>
              <a:rPr lang="en-US" sz="2300" b="1" dirty="0" err="1">
                <a:solidFill>
                  <a:srgbClr val="A50021"/>
                </a:solidFill>
                <a:effectLst/>
                <a:latin typeface="Tahoma" panose="020B0604030504040204" pitchFamily="34" charset="0"/>
                <a:ea typeface="Calibri" panose="020F0502020204030204" pitchFamily="34" charset="0"/>
              </a:rPr>
              <a:t>gerekli</a:t>
            </a:r>
            <a:r>
              <a:rPr lang="en-US" sz="2300" b="1" dirty="0">
                <a:solidFill>
                  <a:srgbClr val="A50021"/>
                </a:solidFill>
                <a:effectLst/>
                <a:latin typeface="Tahoma" panose="020B0604030504040204" pitchFamily="34" charset="0"/>
                <a:ea typeface="Calibri" panose="020F0502020204030204" pitchFamily="34" charset="0"/>
              </a:rPr>
              <a:t> </a:t>
            </a:r>
            <a:r>
              <a:rPr lang="en-US" sz="2300" b="1" dirty="0" err="1">
                <a:solidFill>
                  <a:srgbClr val="A50021"/>
                </a:solidFill>
                <a:effectLst/>
                <a:latin typeface="Tahoma" panose="020B0604030504040204" pitchFamily="34" charset="0"/>
                <a:ea typeface="Calibri" panose="020F0502020204030204" pitchFamily="34" charset="0"/>
              </a:rPr>
              <a:t>bir</a:t>
            </a:r>
            <a:r>
              <a:rPr lang="en-US" sz="2300" b="1" dirty="0">
                <a:solidFill>
                  <a:srgbClr val="A50021"/>
                </a:solidFill>
                <a:effectLst/>
                <a:latin typeface="Tahoma" panose="020B0604030504040204" pitchFamily="34" charset="0"/>
                <a:ea typeface="Calibri" panose="020F0502020204030204" pitchFamily="34" charset="0"/>
              </a:rPr>
              <a:t> </a:t>
            </a:r>
            <a:r>
              <a:rPr lang="en-US" sz="2300" b="1" dirty="0" err="1">
                <a:solidFill>
                  <a:srgbClr val="A50021"/>
                </a:solidFill>
                <a:effectLst/>
                <a:latin typeface="Tahoma" panose="020B0604030504040204" pitchFamily="34" charset="0"/>
                <a:ea typeface="Calibri" panose="020F0502020204030204" pitchFamily="34" charset="0"/>
              </a:rPr>
              <a:t>husus</a:t>
            </a:r>
            <a:r>
              <a:rPr lang="en-US" sz="2300" b="1" dirty="0">
                <a:solidFill>
                  <a:srgbClr val="A50021"/>
                </a:solidFill>
                <a:effectLst/>
                <a:latin typeface="Tahoma" panose="020B0604030504040204" pitchFamily="34" charset="0"/>
                <a:ea typeface="Calibri" panose="020F0502020204030204" pitchFamily="34" charset="0"/>
              </a:rPr>
              <a:t> olarak </a:t>
            </a:r>
            <a:r>
              <a:rPr lang="en-US" sz="2300" b="1" dirty="0" err="1">
                <a:solidFill>
                  <a:srgbClr val="A50021"/>
                </a:solidFill>
                <a:effectLst/>
                <a:latin typeface="Tahoma" panose="020B0604030504040204" pitchFamily="34" charset="0"/>
                <a:ea typeface="Calibri" panose="020F0502020204030204" pitchFamily="34" charset="0"/>
              </a:rPr>
              <a:t>ön</a:t>
            </a:r>
            <a:r>
              <a:rPr lang="en-US" sz="2300" b="1" dirty="0">
                <a:solidFill>
                  <a:srgbClr val="A50021"/>
                </a:solidFill>
                <a:effectLst/>
                <a:latin typeface="Tahoma" panose="020B0604030504040204" pitchFamily="34" charset="0"/>
                <a:ea typeface="Calibri" panose="020F0502020204030204" pitchFamily="34" charset="0"/>
              </a:rPr>
              <a:t> plana</a:t>
            </a:r>
            <a:r>
              <a:rPr lang="en-US" sz="2300" b="1" dirty="0">
                <a:effectLst/>
                <a:latin typeface="Tahoma" panose="020B0604030504040204" pitchFamily="34" charset="0"/>
                <a:ea typeface="Calibri" panose="020F0502020204030204" pitchFamily="34" charset="0"/>
              </a:rPr>
              <a:t>.</a:t>
            </a:r>
            <a:r>
              <a:rPr lang="tr-TR" sz="2300" b="1" dirty="0">
                <a:effectLst/>
                <a:latin typeface="Tahoma" panose="020B0604030504040204" pitchFamily="34" charset="0"/>
                <a:ea typeface="Calibri" panose="020F0502020204030204" pitchFamily="34" charset="0"/>
              </a:rPr>
              <a:t> </a:t>
            </a:r>
            <a:endParaRPr lang="en-US" sz="2300" b="1" dirty="0">
              <a:effectLst/>
              <a:latin typeface="Tahoma" panose="020B0604030504040204" pitchFamily="34" charset="0"/>
              <a:ea typeface="Calibri" panose="020F0502020204030204" pitchFamily="34" charset="0"/>
            </a:endParaRPr>
          </a:p>
          <a:p>
            <a:pPr marL="342900" indent="-342900" algn="just">
              <a:spcBef>
                <a:spcPts val="600"/>
              </a:spcBef>
              <a:buFont typeface="Wingdings" panose="05000000000000000000" pitchFamily="2" charset="2"/>
              <a:buChar char="ü"/>
            </a:pPr>
            <a:r>
              <a:rPr lang="en-US" sz="2300" b="1" dirty="0">
                <a:latin typeface="Tahoma" panose="020B0604030504040204" pitchFamily="34" charset="0"/>
                <a:ea typeface="Calibri" panose="020F0502020204030204" pitchFamily="34" charset="0"/>
              </a:rPr>
              <a:t>Galatasaray Sportif A.Ş. </a:t>
            </a:r>
            <a:r>
              <a:rPr lang="en-US" sz="2300" dirty="0" err="1">
                <a:latin typeface="Tahoma" panose="020B0604030504040204" pitchFamily="34" charset="0"/>
                <a:ea typeface="Calibri" panose="020F0502020204030204" pitchFamily="34" charset="0"/>
              </a:rPr>
              <a:t>Yönetiminin</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tüm</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alacağın</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orta</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vadede</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inşaat</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projelerinden</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gelmesi</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muhtemel</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olan</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gelirler</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veya</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bu</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mümkün</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olmuyorsa</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farklı</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yöntemler</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yoluyla</a:t>
            </a:r>
            <a:r>
              <a:rPr lang="en-US" sz="2300" dirty="0">
                <a:latin typeface="Tahoma" panose="020B0604030504040204" pitchFamily="34" charset="0"/>
                <a:ea typeface="Calibri" panose="020F0502020204030204" pitchFamily="34" charset="0"/>
              </a:rPr>
              <a:t> tahsil </a:t>
            </a:r>
            <a:r>
              <a:rPr lang="en-US" sz="2300" dirty="0" err="1">
                <a:latin typeface="Tahoma" panose="020B0604030504040204" pitchFamily="34" charset="0"/>
                <a:ea typeface="Calibri" panose="020F0502020204030204" pitchFamily="34" charset="0"/>
              </a:rPr>
              <a:t>edilmesini</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öncelik</a:t>
            </a:r>
            <a:r>
              <a:rPr lang="en-US" sz="2300" dirty="0">
                <a:latin typeface="Tahoma" panose="020B0604030504040204" pitchFamily="34" charset="0"/>
                <a:ea typeface="Calibri" panose="020F0502020204030204" pitchFamily="34" charset="0"/>
              </a:rPr>
              <a:t> olarak </a:t>
            </a:r>
            <a:r>
              <a:rPr lang="en-US" sz="2300" dirty="0" err="1">
                <a:latin typeface="Tahoma" panose="020B0604030504040204" pitchFamily="34" charset="0"/>
                <a:ea typeface="Calibri" panose="020F0502020204030204" pitchFamily="34" charset="0"/>
              </a:rPr>
              <a:t>almasının</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faydalı</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olacağı</a:t>
            </a:r>
            <a:r>
              <a:rPr lang="en-US" sz="2300" dirty="0">
                <a:latin typeface="Tahoma" panose="020B0604030504040204" pitchFamily="34" charset="0"/>
                <a:ea typeface="Calibri" panose="020F0502020204030204" pitchFamily="34" charset="0"/>
              </a:rPr>
              <a:t> </a:t>
            </a:r>
            <a:r>
              <a:rPr lang="en-US" sz="2300" dirty="0" err="1">
                <a:latin typeface="Tahoma" panose="020B0604030504040204" pitchFamily="34" charset="0"/>
                <a:ea typeface="Calibri" panose="020F0502020204030204" pitchFamily="34" charset="0"/>
              </a:rPr>
              <a:t>kanaatindeyim</a:t>
            </a:r>
            <a:r>
              <a:rPr lang="en-US" sz="2300" dirty="0">
                <a:latin typeface="Tahoma" panose="020B0604030504040204" pitchFamily="34" charset="0"/>
                <a:ea typeface="Calibri" panose="020F0502020204030204" pitchFamily="34" charset="0"/>
              </a:rPr>
              <a:t>.</a:t>
            </a:r>
            <a:endParaRPr lang="en-US" sz="2300" dirty="0">
              <a:effectLst/>
              <a:latin typeface="Tahoma" panose="020B0604030504040204" pitchFamily="34" charset="0"/>
              <a:ea typeface="Calibri" panose="020F0502020204030204" pitchFamily="34" charset="0"/>
            </a:endParaRPr>
          </a:p>
        </p:txBody>
      </p:sp>
    </p:spTree>
    <p:extLst>
      <p:ext uri="{BB962C8B-B14F-4D97-AF65-F5344CB8AC3E}">
        <p14:creationId xmlns:p14="http://schemas.microsoft.com/office/powerpoint/2010/main" val="1823616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55CA3-6AC7-31AF-32F3-B3053C11DB2F}"/>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14011405-14FD-6C9D-461F-DACF25974122}"/>
              </a:ext>
            </a:extLst>
          </p:cNvPr>
          <p:cNvSpPr/>
          <p:nvPr/>
        </p:nvSpPr>
        <p:spPr>
          <a:xfrm>
            <a:off x="0" y="633670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8 Dikdörtgen">
            <a:extLst>
              <a:ext uri="{FF2B5EF4-FFF2-40B4-BE49-F238E27FC236}">
                <a16:creationId xmlns:a16="http://schemas.microsoft.com/office/drawing/2014/main" id="{9E1C6F4F-D2F2-6817-A98A-47C103D70F0D}"/>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D9A5D2F9-DE85-F399-514D-90A45CDC49A2}"/>
              </a:ext>
            </a:extLst>
          </p:cNvPr>
          <p:cNvPicPr>
            <a:picLocks noChangeAspect="1"/>
          </p:cNvPicPr>
          <p:nvPr/>
        </p:nvPicPr>
        <p:blipFill>
          <a:blip r:embed="rId2"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AA579B91-083A-618E-B519-C66C1D651FC4}"/>
              </a:ext>
            </a:extLst>
          </p:cNvPr>
          <p:cNvSpPr>
            <a:spLocks noGrp="1"/>
          </p:cNvSpPr>
          <p:nvPr>
            <p:ph idx="1"/>
          </p:nvPr>
        </p:nvSpPr>
        <p:spPr>
          <a:xfrm>
            <a:off x="241176" y="0"/>
            <a:ext cx="8229600" cy="576064"/>
          </a:xfrm>
        </p:spPr>
        <p:txBody>
          <a:bodyPr>
            <a:normAutofit/>
          </a:bodyPr>
          <a:lstStyle/>
          <a:p>
            <a:pPr marL="0" indent="0" algn="ctr">
              <a:buNone/>
            </a:pPr>
            <a:r>
              <a:rPr lang="en-US" sz="2300" b="1" dirty="0">
                <a:solidFill>
                  <a:srgbClr val="FFCC00"/>
                </a:solidFill>
                <a:latin typeface="Tahoma" panose="020B0604030504040204" pitchFamily="34" charset="0"/>
                <a:ea typeface="Tahoma" panose="020B0604030504040204" pitchFamily="34" charset="0"/>
                <a:cs typeface="Tahoma" panose="020B0604030504040204" pitchFamily="34" charset="0"/>
              </a:rPr>
              <a:t>LİKİDİTE SORUNUNA OLASI ÇÖZÜM ÖNERİLERİM</a:t>
            </a:r>
            <a:endParaRPr lang="en-GB" sz="23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E7B6A527-ED33-1EFE-B504-EB56BF0B1EFC}"/>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18</a:t>
            </a:fld>
            <a:endParaRPr lang="tr-TR" b="1" dirty="0">
              <a:solidFill>
                <a:srgbClr val="FFC000"/>
              </a:solidFill>
            </a:endParaRPr>
          </a:p>
        </p:txBody>
      </p:sp>
      <p:sp>
        <p:nvSpPr>
          <p:cNvPr id="10" name="1 Başlık">
            <a:extLst>
              <a:ext uri="{FF2B5EF4-FFF2-40B4-BE49-F238E27FC236}">
                <a16:creationId xmlns:a16="http://schemas.microsoft.com/office/drawing/2014/main" id="{28F1972D-3010-4420-6B78-CBF1C870AB79}"/>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BB48CBDB-236B-76E4-D1D9-30F063B152ED}"/>
              </a:ext>
            </a:extLst>
          </p:cNvPr>
          <p:cNvSpPr txBox="1"/>
          <p:nvPr/>
        </p:nvSpPr>
        <p:spPr>
          <a:xfrm>
            <a:off x="107504" y="641295"/>
            <a:ext cx="8712968" cy="5740033"/>
          </a:xfrm>
          <a:prstGeom prst="rect">
            <a:avLst/>
          </a:prstGeom>
          <a:noFill/>
        </p:spPr>
        <p:txBody>
          <a:bodyPr wrap="square">
            <a:spAutoFit/>
          </a:bodyPr>
          <a:lstStyle/>
          <a:p>
            <a:pPr marL="342900" indent="-342900" algn="just">
              <a:spcBef>
                <a:spcPts val="300"/>
              </a:spcBef>
              <a:buFont typeface="Wingdings" panose="05000000000000000000" pitchFamily="2" charset="2"/>
              <a:buChar char="ü"/>
            </a:pPr>
            <a:r>
              <a:rPr lang="tr-TR" sz="2200" dirty="0">
                <a:effectLst/>
                <a:latin typeface="Tahoma" panose="020B0604030504040204" pitchFamily="34" charset="0"/>
                <a:ea typeface="Calibri" panose="020F0502020204030204" pitchFamily="34" charset="0"/>
              </a:rPr>
              <a:t>Bu aşamada uygulanabilecek bir diğer husus bilançoda Maddi Olmayan Duran Varlık olarak yer alan </a:t>
            </a:r>
            <a:r>
              <a:rPr lang="tr-TR" sz="2200" b="1" dirty="0">
                <a:solidFill>
                  <a:srgbClr val="A50021"/>
                </a:solidFill>
                <a:effectLst/>
                <a:latin typeface="Tahoma" panose="020B0604030504040204" pitchFamily="34" charset="0"/>
                <a:ea typeface="Calibri" panose="020F0502020204030204" pitchFamily="34" charset="0"/>
              </a:rPr>
              <a:t>futbol</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takımının</a:t>
            </a:r>
            <a:r>
              <a:rPr lang="tr-TR" sz="2200" b="1" dirty="0">
                <a:solidFill>
                  <a:srgbClr val="A50021"/>
                </a:solidFill>
                <a:effectLst/>
                <a:latin typeface="Tahoma" panose="020B0604030504040204" pitchFamily="34" charset="0"/>
                <a:ea typeface="Calibri" panose="020F0502020204030204" pitchFamily="34" charset="0"/>
              </a:rPr>
              <a:t> uluslararası arenada değerli olabilecek bazı</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futbolcuların</a:t>
            </a:r>
            <a:r>
              <a:rPr lang="tr-TR" sz="2200" b="1" dirty="0">
                <a:solidFill>
                  <a:srgbClr val="A50021"/>
                </a:solidFill>
                <a:effectLst/>
                <a:latin typeface="Tahoma" panose="020B0604030504040204" pitchFamily="34" charset="0"/>
                <a:ea typeface="Calibri" panose="020F0502020204030204" pitchFamily="34" charset="0"/>
              </a:rPr>
              <a:t> </a:t>
            </a:r>
            <a:r>
              <a:rPr lang="tr-TR" sz="2200" dirty="0">
                <a:effectLst/>
                <a:latin typeface="Tahoma" panose="020B0604030504040204" pitchFamily="34" charset="0"/>
                <a:ea typeface="Calibri" panose="020F0502020204030204" pitchFamily="34" charset="0"/>
              </a:rPr>
              <a:t>takım oyununun ahenginin bozulmamasına dikkat edilerek </a:t>
            </a:r>
            <a:r>
              <a:rPr lang="tr-TR" sz="2200" b="1" dirty="0">
                <a:solidFill>
                  <a:srgbClr val="A50021"/>
                </a:solidFill>
                <a:effectLst/>
                <a:latin typeface="Tahoma" panose="020B0604030504040204" pitchFamily="34" charset="0"/>
                <a:ea typeface="Calibri" panose="020F0502020204030204" pitchFamily="34" charset="0"/>
              </a:rPr>
              <a:t>yüksek karlarla satılma </a:t>
            </a:r>
            <a:r>
              <a:rPr lang="tr-TR" sz="2200" dirty="0">
                <a:effectLst/>
                <a:latin typeface="Tahoma" panose="020B0604030504040204" pitchFamily="34" charset="0"/>
                <a:ea typeface="Calibri" panose="020F0502020204030204" pitchFamily="34" charset="0"/>
              </a:rPr>
              <a:t>yoluna gidilmesi</a:t>
            </a:r>
            <a:r>
              <a:rPr lang="en-US" sz="2200" dirty="0">
                <a:effectLst/>
                <a:latin typeface="Tahoma" panose="020B0604030504040204" pitchFamily="34" charset="0"/>
                <a:ea typeface="Calibri" panose="020F0502020204030204" pitchFamily="34" charset="0"/>
              </a:rPr>
              <a:t> </a:t>
            </a:r>
            <a:r>
              <a:rPr lang="en-US" sz="2200" dirty="0" err="1">
                <a:effectLst/>
                <a:latin typeface="Tahoma" panose="020B0604030504040204" pitchFamily="34" charset="0"/>
                <a:ea typeface="Calibri" panose="020F0502020204030204" pitchFamily="34" charset="0"/>
              </a:rPr>
              <a:t>olabilir</a:t>
            </a:r>
            <a:r>
              <a:rPr lang="tr-TR" sz="2200" dirty="0">
                <a:effectLst/>
                <a:latin typeface="Tahoma" panose="020B0604030504040204" pitchFamily="34" charset="0"/>
                <a:ea typeface="Calibri" panose="020F0502020204030204" pitchFamily="34" charset="0"/>
              </a:rPr>
              <a:t>. </a:t>
            </a:r>
            <a:endParaRPr lang="en-US" sz="2200" dirty="0">
              <a:effectLst/>
              <a:latin typeface="Tahoma" panose="020B0604030504040204" pitchFamily="34" charset="0"/>
              <a:ea typeface="Calibri" panose="020F0502020204030204" pitchFamily="34" charset="0"/>
            </a:endParaRPr>
          </a:p>
          <a:p>
            <a:pPr marL="342900" indent="-342900" algn="just">
              <a:spcBef>
                <a:spcPts val="600"/>
              </a:spcBef>
              <a:buFont typeface="Wingdings" panose="05000000000000000000" pitchFamily="2" charset="2"/>
              <a:buChar char="ü"/>
            </a:pPr>
            <a:r>
              <a:rPr lang="tr-TR" sz="2200" b="1" dirty="0">
                <a:solidFill>
                  <a:srgbClr val="A50021"/>
                </a:solidFill>
                <a:effectLst/>
                <a:latin typeface="Tahoma" panose="020B0604030504040204" pitchFamily="34" charset="0"/>
                <a:ea typeface="Calibri" panose="020F0502020204030204" pitchFamily="34" charset="0"/>
              </a:rPr>
              <a:t>Mağazacılık </a:t>
            </a:r>
            <a:r>
              <a:rPr lang="tr-TR" sz="2200" b="1" dirty="0" err="1">
                <a:solidFill>
                  <a:srgbClr val="A50021"/>
                </a:solidFill>
                <a:effectLst/>
                <a:latin typeface="Tahoma" panose="020B0604030504040204" pitchFamily="34" charset="0"/>
                <a:ea typeface="Calibri" panose="020F0502020204030204" pitchFamily="34" charset="0"/>
              </a:rPr>
              <a:t>A.Ş.’de</a:t>
            </a:r>
            <a:r>
              <a:rPr lang="tr-TR" sz="2200" b="1" dirty="0">
                <a:solidFill>
                  <a:srgbClr val="A50021"/>
                </a:solidFill>
                <a:effectLst/>
                <a:latin typeface="Tahoma" panose="020B0604030504040204" pitchFamily="34" charset="0"/>
                <a:ea typeface="Calibri" panose="020F0502020204030204" pitchFamily="34" charset="0"/>
              </a:rPr>
              <a:t> oluşmuş olan </a:t>
            </a:r>
            <a:r>
              <a:rPr lang="en-US" sz="2200" b="1" dirty="0">
                <a:solidFill>
                  <a:srgbClr val="A50021"/>
                </a:solidFill>
                <a:effectLst/>
                <a:latin typeface="Tahoma" panose="020B0604030504040204" pitchFamily="34" charset="0"/>
                <a:ea typeface="Calibri" panose="020F0502020204030204" pitchFamily="34" charset="0"/>
              </a:rPr>
              <a:t>1,309</a:t>
            </a:r>
            <a:r>
              <a:rPr lang="tr-TR" sz="2200" b="1" dirty="0">
                <a:solidFill>
                  <a:srgbClr val="A50021"/>
                </a:solidFill>
                <a:effectLst/>
                <a:latin typeface="Tahoma" panose="020B0604030504040204" pitchFamily="34" charset="0"/>
                <a:ea typeface="Calibri" panose="020F0502020204030204" pitchFamily="34" charset="0"/>
              </a:rPr>
              <a:t> m</a:t>
            </a:r>
            <a:r>
              <a:rPr lang="en-US" sz="2200" b="1" dirty="0" err="1">
                <a:solidFill>
                  <a:srgbClr val="A50021"/>
                </a:solidFill>
                <a:effectLst/>
                <a:latin typeface="Tahoma" panose="020B0604030504040204" pitchFamily="34" charset="0"/>
                <a:ea typeface="Calibri" panose="020F0502020204030204" pitchFamily="34" charset="0"/>
              </a:rPr>
              <a:t>ilyar</a:t>
            </a:r>
            <a:r>
              <a:rPr lang="tr-TR" sz="2200" b="1" dirty="0">
                <a:solidFill>
                  <a:srgbClr val="A50021"/>
                </a:solidFill>
                <a:effectLst/>
                <a:latin typeface="Tahoma" panose="020B0604030504040204" pitchFamily="34" charset="0"/>
                <a:ea typeface="Calibri" panose="020F0502020204030204" pitchFamily="34" charset="0"/>
              </a:rPr>
              <a:t> TL’lik stokların indirimli satışlar düzenle</a:t>
            </a:r>
            <a:r>
              <a:rPr lang="en-US" sz="2200" b="1" dirty="0">
                <a:solidFill>
                  <a:srgbClr val="A50021"/>
                </a:solidFill>
                <a:effectLst/>
                <a:latin typeface="Tahoma" panose="020B0604030504040204" pitchFamily="34" charset="0"/>
                <a:ea typeface="Calibri" panose="020F0502020204030204" pitchFamily="34" charset="0"/>
              </a:rPr>
              <a:t>n</a:t>
            </a:r>
            <a:r>
              <a:rPr lang="tr-TR" sz="2200" b="1" dirty="0">
                <a:solidFill>
                  <a:srgbClr val="A50021"/>
                </a:solidFill>
                <a:effectLst/>
                <a:latin typeface="Tahoma" panose="020B0604030504040204" pitchFamily="34" charset="0"/>
                <a:ea typeface="Calibri" panose="020F0502020204030204" pitchFamily="34" charset="0"/>
              </a:rPr>
              <a:t>erek eritilmesi</a:t>
            </a:r>
            <a:r>
              <a:rPr lang="tr-TR" sz="2200" b="1" dirty="0">
                <a:effectLst/>
                <a:latin typeface="Tahoma" panose="020B0604030504040204" pitchFamily="34" charset="0"/>
                <a:ea typeface="Calibri" panose="020F0502020204030204" pitchFamily="34" charset="0"/>
              </a:rPr>
              <a:t> </a:t>
            </a:r>
            <a:r>
              <a:rPr lang="en-US" sz="2200" dirty="0" err="1">
                <a:effectLst/>
                <a:latin typeface="Tahoma" panose="020B0604030504040204" pitchFamily="34" charset="0"/>
                <a:ea typeface="Calibri" panose="020F0502020204030204" pitchFamily="34" charset="0"/>
              </a:rPr>
              <a:t>önemli</a:t>
            </a:r>
            <a:r>
              <a:rPr lang="en-US" sz="2200" dirty="0">
                <a:effectLst/>
                <a:latin typeface="Tahoma" panose="020B0604030504040204" pitchFamily="34" charset="0"/>
                <a:ea typeface="Calibri" panose="020F0502020204030204" pitchFamily="34" charset="0"/>
              </a:rPr>
              <a:t> </a:t>
            </a:r>
            <a:r>
              <a:rPr lang="en-US" sz="2200" dirty="0" err="1">
                <a:effectLst/>
                <a:latin typeface="Tahoma" panose="020B0604030504040204" pitchFamily="34" charset="0"/>
                <a:ea typeface="Calibri" panose="020F0502020204030204" pitchFamily="34" charset="0"/>
              </a:rPr>
              <a:t>bir</a:t>
            </a:r>
            <a:r>
              <a:rPr lang="en-US" sz="2200" dirty="0">
                <a:effectLst/>
                <a:latin typeface="Tahoma" panose="020B0604030504040204" pitchFamily="34" charset="0"/>
                <a:ea typeface="Calibri" panose="020F0502020204030204" pitchFamily="34" charset="0"/>
              </a:rPr>
              <a:t> </a:t>
            </a:r>
            <a:r>
              <a:rPr lang="tr-TR" sz="2200" dirty="0">
                <a:effectLst/>
                <a:latin typeface="Tahoma" panose="020B0604030504040204" pitchFamily="34" charset="0"/>
                <a:ea typeface="Calibri" panose="020F0502020204030204" pitchFamily="34" charset="0"/>
              </a:rPr>
              <a:t>nakit akışı sağlayabilir. </a:t>
            </a:r>
            <a:endParaRPr lang="en-US" sz="2200" dirty="0">
              <a:effectLst/>
              <a:latin typeface="Tahoma" panose="020B0604030504040204" pitchFamily="34" charset="0"/>
              <a:ea typeface="Calibri" panose="020F0502020204030204" pitchFamily="34" charset="0"/>
            </a:endParaRPr>
          </a:p>
          <a:p>
            <a:pPr marL="342900" indent="-342900" algn="just">
              <a:spcBef>
                <a:spcPts val="600"/>
              </a:spcBef>
              <a:buFont typeface="Wingdings" panose="05000000000000000000" pitchFamily="2" charset="2"/>
              <a:buChar char="ü"/>
            </a:pPr>
            <a:r>
              <a:rPr lang="tr-TR" sz="2200" dirty="0">
                <a:effectLst/>
                <a:latin typeface="Tahoma" panose="020B0604030504040204" pitchFamily="34" charset="0"/>
                <a:ea typeface="Calibri" panose="020F0502020204030204" pitchFamily="34" charset="0"/>
              </a:rPr>
              <a:t>Buna ek olarak </a:t>
            </a:r>
            <a:r>
              <a:rPr lang="en-US" sz="2200" b="1" dirty="0">
                <a:solidFill>
                  <a:srgbClr val="A50021"/>
                </a:solidFill>
                <a:latin typeface="Tahoma" panose="020B0604030504040204" pitchFamily="34" charset="0"/>
                <a:ea typeface="Calibri" panose="020F0502020204030204" pitchFamily="34" charset="0"/>
              </a:rPr>
              <a:t>7</a:t>
            </a:r>
            <a:r>
              <a:rPr lang="tr-TR" sz="2200" b="1" dirty="0">
                <a:solidFill>
                  <a:srgbClr val="A50021"/>
                </a:solidFill>
                <a:effectLst/>
                <a:latin typeface="Tahoma" panose="020B0604030504040204" pitchFamily="34" charset="0"/>
                <a:ea typeface="Calibri" panose="020F0502020204030204" pitchFamily="34" charset="0"/>
              </a:rPr>
              <a:t>,</a:t>
            </a:r>
            <a:r>
              <a:rPr lang="en-US" sz="2200" b="1" dirty="0">
                <a:solidFill>
                  <a:srgbClr val="A50021"/>
                </a:solidFill>
                <a:effectLst/>
                <a:latin typeface="Tahoma" panose="020B0604030504040204" pitchFamily="34" charset="0"/>
                <a:ea typeface="Calibri" panose="020F0502020204030204" pitchFamily="34" charset="0"/>
              </a:rPr>
              <a:t>486</a:t>
            </a:r>
            <a:r>
              <a:rPr lang="tr-TR" sz="2200" b="1" dirty="0">
                <a:solidFill>
                  <a:srgbClr val="A50021"/>
                </a:solidFill>
                <a:effectLst/>
                <a:latin typeface="Tahoma" panose="020B0604030504040204" pitchFamily="34" charset="0"/>
                <a:ea typeface="Calibri" panose="020F0502020204030204" pitchFamily="34" charset="0"/>
              </a:rPr>
              <a:t> milyar TL kısa vadeli alacağı bulunan tedarikçilerle daha uzun vadeli ödeme süresi </a:t>
            </a:r>
            <a:r>
              <a:rPr lang="tr-TR" sz="2200" dirty="0">
                <a:effectLst/>
                <a:latin typeface="Tahoma" panose="020B0604030504040204" pitchFamily="34" charset="0"/>
                <a:ea typeface="Calibri" panose="020F0502020204030204" pitchFamily="34" charset="0"/>
              </a:rPr>
              <a:t>konusu görüşülebilir. </a:t>
            </a:r>
            <a:endParaRPr lang="en-US" sz="2200" dirty="0">
              <a:effectLst/>
              <a:latin typeface="Tahoma" panose="020B0604030504040204" pitchFamily="34" charset="0"/>
              <a:ea typeface="Calibri" panose="020F0502020204030204" pitchFamily="34" charset="0"/>
            </a:endParaRPr>
          </a:p>
          <a:p>
            <a:pPr marL="342900" indent="-342900" algn="just">
              <a:spcBef>
                <a:spcPts val="600"/>
              </a:spcBef>
              <a:buFont typeface="Wingdings" panose="05000000000000000000" pitchFamily="2" charset="2"/>
              <a:buChar char="ü"/>
            </a:pPr>
            <a:r>
              <a:rPr lang="en-US" sz="2200" b="1" dirty="0">
                <a:solidFill>
                  <a:srgbClr val="A50021"/>
                </a:solidFill>
                <a:effectLst/>
                <a:latin typeface="Tahoma" panose="020B0604030504040204" pitchFamily="34" charset="0"/>
                <a:ea typeface="Calibri" panose="020F0502020204030204" pitchFamily="34" charset="0"/>
              </a:rPr>
              <a:t>A</a:t>
            </a:r>
            <a:r>
              <a:rPr lang="tr-TR" sz="2200" b="1" dirty="0" err="1">
                <a:solidFill>
                  <a:srgbClr val="A50021"/>
                </a:solidFill>
                <a:effectLst/>
                <a:latin typeface="Tahoma" panose="020B0604030504040204" pitchFamily="34" charset="0"/>
                <a:ea typeface="Calibri" panose="020F0502020204030204" pitchFamily="34" charset="0"/>
              </a:rPr>
              <a:t>cil</a:t>
            </a:r>
            <a:r>
              <a:rPr lang="tr-TR" sz="2200" b="1" dirty="0">
                <a:solidFill>
                  <a:srgbClr val="A50021"/>
                </a:solidFill>
                <a:effectLst/>
                <a:latin typeface="Tahoma" panose="020B0604030504040204" pitchFamily="34" charset="0"/>
                <a:ea typeface="Calibri" panose="020F0502020204030204" pitchFamily="34" charset="0"/>
              </a:rPr>
              <a:t> olmayan operasyonel ve yatırım harcamalarını</a:t>
            </a:r>
            <a:r>
              <a:rPr lang="en-US" sz="2200" b="1" dirty="0">
                <a:solidFill>
                  <a:srgbClr val="A50021"/>
                </a:solidFill>
                <a:effectLst/>
                <a:latin typeface="Tahoma" panose="020B0604030504040204" pitchFamily="34" charset="0"/>
                <a:ea typeface="Calibri" panose="020F0502020204030204" pitchFamily="34" charset="0"/>
              </a:rPr>
              <a:t>n </a:t>
            </a:r>
            <a:r>
              <a:rPr lang="en-US" sz="2200" b="1" dirty="0" err="1">
                <a:solidFill>
                  <a:srgbClr val="A50021"/>
                </a:solidFill>
                <a:effectLst/>
                <a:latin typeface="Tahoma" panose="020B0604030504040204" pitchFamily="34" charset="0"/>
                <a:ea typeface="Calibri" panose="020F0502020204030204" pitchFamily="34" charset="0"/>
              </a:rPr>
              <a:t>bir</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kısmını</a:t>
            </a:r>
            <a:r>
              <a:rPr lang="en-US" sz="2200" b="1" dirty="0">
                <a:solidFill>
                  <a:srgbClr val="A50021"/>
                </a:solidFill>
                <a:effectLst/>
                <a:latin typeface="Tahoma" panose="020B0604030504040204" pitchFamily="34" charset="0"/>
                <a:ea typeface="Calibri" panose="020F0502020204030204" pitchFamily="34" charset="0"/>
              </a:rPr>
              <a:t> </a:t>
            </a:r>
            <a:r>
              <a:rPr lang="tr-TR" sz="2200" b="1" dirty="0">
                <a:solidFill>
                  <a:srgbClr val="A50021"/>
                </a:solidFill>
                <a:effectLst/>
                <a:latin typeface="Tahoma" panose="020B0604030504040204" pitchFamily="34" charset="0"/>
                <a:ea typeface="Calibri" panose="020F0502020204030204" pitchFamily="34" charset="0"/>
              </a:rPr>
              <a:t>ertelemek</a:t>
            </a:r>
            <a:r>
              <a:rPr lang="en-US" sz="2200" b="1" dirty="0">
                <a:effectLst/>
                <a:latin typeface="Tahoma" panose="020B0604030504040204" pitchFamily="34" charset="0"/>
                <a:ea typeface="Calibri" panose="020F0502020204030204" pitchFamily="34" charset="0"/>
              </a:rPr>
              <a:t> </a:t>
            </a:r>
            <a:r>
              <a:rPr lang="en-US" sz="2200" dirty="0">
                <a:effectLst/>
                <a:latin typeface="Tahoma" panose="020B0604030504040204" pitchFamily="34" charset="0"/>
                <a:ea typeface="Calibri" panose="020F0502020204030204" pitchFamily="34" charset="0"/>
              </a:rPr>
              <a:t>ve</a:t>
            </a:r>
            <a:r>
              <a:rPr lang="en-US" sz="2200" b="1" dirty="0">
                <a:effectLst/>
                <a:latin typeface="Tahoma" panose="020B0604030504040204" pitchFamily="34" charset="0"/>
                <a:ea typeface="Calibri" panose="020F0502020204030204" pitchFamily="34" charset="0"/>
              </a:rPr>
              <a:t> </a:t>
            </a:r>
            <a:r>
              <a:rPr lang="en-US" sz="2200" dirty="0" err="1">
                <a:effectLst/>
                <a:latin typeface="Tahoma" panose="020B0604030504040204" pitchFamily="34" charset="0"/>
                <a:ea typeface="Calibri" panose="020F0502020204030204" pitchFamily="34" charset="0"/>
              </a:rPr>
              <a:t>daha</a:t>
            </a:r>
            <a:r>
              <a:rPr lang="en-US" sz="2200" dirty="0">
                <a:effectLst/>
                <a:latin typeface="Tahoma" panose="020B0604030504040204" pitchFamily="34" charset="0"/>
                <a:ea typeface="Calibri" panose="020F0502020204030204" pitchFamily="34" charset="0"/>
              </a:rPr>
              <a:t> </a:t>
            </a:r>
            <a:r>
              <a:rPr lang="en-US" sz="2200" dirty="0" err="1">
                <a:effectLst/>
                <a:latin typeface="Tahoma" panose="020B0604030504040204" pitchFamily="34" charset="0"/>
                <a:ea typeface="Calibri" panose="020F0502020204030204" pitchFamily="34" charset="0"/>
              </a:rPr>
              <a:t>önce</a:t>
            </a:r>
            <a:r>
              <a:rPr lang="en-US" sz="2200" dirty="0">
                <a:effectLst/>
                <a:latin typeface="Tahoma" panose="020B0604030504040204" pitchFamily="34" charset="0"/>
                <a:ea typeface="Calibri" panose="020F0502020204030204" pitchFamily="34" charset="0"/>
              </a:rPr>
              <a:t> </a:t>
            </a:r>
            <a:r>
              <a:rPr lang="en-US" sz="2200" dirty="0" err="1">
                <a:effectLst/>
                <a:latin typeface="Tahoma" panose="020B0604030504040204" pitchFamily="34" charset="0"/>
                <a:ea typeface="Calibri" panose="020F0502020204030204" pitchFamily="34" charset="0"/>
              </a:rPr>
              <a:t>bahsetmiş</a:t>
            </a:r>
            <a:r>
              <a:rPr lang="en-US" sz="2200" dirty="0">
                <a:effectLst/>
                <a:latin typeface="Tahoma" panose="020B0604030504040204" pitchFamily="34" charset="0"/>
                <a:ea typeface="Calibri" panose="020F0502020204030204" pitchFamily="34" charset="0"/>
              </a:rPr>
              <a:t> </a:t>
            </a:r>
            <a:r>
              <a:rPr lang="en-US" sz="2200" dirty="0" err="1">
                <a:effectLst/>
                <a:latin typeface="Tahoma" panose="020B0604030504040204" pitchFamily="34" charset="0"/>
                <a:ea typeface="Calibri" panose="020F0502020204030204" pitchFamily="34" charset="0"/>
              </a:rPr>
              <a:t>olduğum</a:t>
            </a:r>
            <a:r>
              <a:rPr lang="en-US" sz="2200" dirty="0">
                <a:effectLst/>
                <a:latin typeface="Tahoma" panose="020B0604030504040204" pitchFamily="34" charset="0"/>
                <a:ea typeface="Calibri" panose="020F0502020204030204" pitchFamily="34" charset="0"/>
              </a:rPr>
              <a:t> üzere </a:t>
            </a:r>
            <a:r>
              <a:rPr lang="en-US" sz="2200" b="1" dirty="0" err="1">
                <a:solidFill>
                  <a:srgbClr val="A50021"/>
                </a:solidFill>
                <a:effectLst/>
                <a:latin typeface="Tahoma" panose="020B0604030504040204" pitchFamily="34" charset="0"/>
                <a:ea typeface="Calibri" panose="020F0502020204030204" pitchFamily="34" charset="0"/>
              </a:rPr>
              <a:t>gelir</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artışları</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ile</a:t>
            </a:r>
            <a:r>
              <a:rPr lang="en-US" sz="2200" b="1" dirty="0">
                <a:solidFill>
                  <a:srgbClr val="A50021"/>
                </a:solidFill>
                <a:effectLst/>
                <a:latin typeface="Tahoma" panose="020B0604030504040204" pitchFamily="34" charset="0"/>
                <a:ea typeface="Calibri" panose="020F0502020204030204" pitchFamily="34" charset="0"/>
              </a:rPr>
              <a:t> birlikte </a:t>
            </a:r>
            <a:r>
              <a:rPr lang="en-US" sz="2200" b="1" dirty="0" err="1">
                <a:solidFill>
                  <a:srgbClr val="A50021"/>
                </a:solidFill>
                <a:effectLst/>
                <a:latin typeface="Tahoma" panose="020B0604030504040204" pitchFamily="34" charset="0"/>
                <a:ea typeface="Calibri" panose="020F0502020204030204" pitchFamily="34" charset="0"/>
              </a:rPr>
              <a:t>gelir</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çeşitlendirmeleriyle</a:t>
            </a:r>
            <a:r>
              <a:rPr lang="en-US" sz="2200" b="1" dirty="0">
                <a:solidFill>
                  <a:srgbClr val="A50021"/>
                </a:solidFill>
                <a:effectLst/>
                <a:latin typeface="Tahoma" panose="020B0604030504040204" pitchFamily="34" charset="0"/>
                <a:ea typeface="Calibri" panose="020F0502020204030204" pitchFamily="34" charset="0"/>
              </a:rPr>
              <a:t> birlikte </a:t>
            </a:r>
            <a:r>
              <a:rPr lang="en-US" sz="2200" b="1" dirty="0" err="1">
                <a:solidFill>
                  <a:srgbClr val="A50021"/>
                </a:solidFill>
                <a:effectLst/>
                <a:latin typeface="Tahoma" panose="020B0604030504040204" pitchFamily="34" charset="0"/>
                <a:ea typeface="Calibri" panose="020F0502020204030204" pitchFamily="34" charset="0"/>
              </a:rPr>
              <a:t>gider</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optimizasyonu</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konularına</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azami</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effectLst/>
                <a:latin typeface="Tahoma" panose="020B0604030504040204" pitchFamily="34" charset="0"/>
                <a:ea typeface="Calibri" panose="020F0502020204030204" pitchFamily="34" charset="0"/>
              </a:rPr>
              <a:t>önemi</a:t>
            </a:r>
            <a:r>
              <a:rPr lang="en-US" sz="2200" b="1" dirty="0">
                <a:solidFill>
                  <a:srgbClr val="A50021"/>
                </a:solidFill>
                <a:effectLst/>
                <a:latin typeface="Tahoma" panose="020B0604030504040204" pitchFamily="34" charset="0"/>
                <a:ea typeface="Calibri" panose="020F0502020204030204" pitchFamily="34" charset="0"/>
              </a:rPr>
              <a:t> </a:t>
            </a:r>
            <a:r>
              <a:rPr lang="en-US" sz="2200" b="1" dirty="0" err="1">
                <a:solidFill>
                  <a:srgbClr val="A50021"/>
                </a:solidFill>
                <a:latin typeface="Tahoma" panose="020B0604030504040204" pitchFamily="34" charset="0"/>
                <a:ea typeface="Calibri" panose="020F0502020204030204" pitchFamily="34" charset="0"/>
              </a:rPr>
              <a:t>sarf</a:t>
            </a:r>
            <a:r>
              <a:rPr lang="en-US" sz="2200" b="1" dirty="0">
                <a:solidFill>
                  <a:srgbClr val="A50021"/>
                </a:solidFill>
                <a:latin typeface="Tahoma" panose="020B0604030504040204" pitchFamily="34" charset="0"/>
                <a:ea typeface="Calibri" panose="020F0502020204030204" pitchFamily="34" charset="0"/>
              </a:rPr>
              <a:t> </a:t>
            </a:r>
            <a:r>
              <a:rPr lang="en-US" sz="2200" b="1" dirty="0" err="1">
                <a:solidFill>
                  <a:srgbClr val="A50021"/>
                </a:solidFill>
                <a:latin typeface="Tahoma" panose="020B0604030504040204" pitchFamily="34" charset="0"/>
                <a:ea typeface="Calibri" panose="020F0502020204030204" pitchFamily="34" charset="0"/>
              </a:rPr>
              <a:t>etmek</a:t>
            </a:r>
            <a:r>
              <a:rPr lang="tr-TR" sz="2200" b="1" dirty="0">
                <a:solidFill>
                  <a:srgbClr val="A50021"/>
                </a:solidFill>
                <a:latin typeface="Tahoma" panose="020B0604030504040204" pitchFamily="34" charset="0"/>
                <a:ea typeface="Calibri" panose="020F0502020204030204" pitchFamily="34" charset="0"/>
              </a:rPr>
              <a:t> </a:t>
            </a:r>
            <a:r>
              <a:rPr lang="tr-TR" sz="2200" dirty="0">
                <a:effectLst/>
                <a:latin typeface="Tahoma" panose="020B0604030504040204" pitchFamily="34" charset="0"/>
                <a:ea typeface="Calibri" panose="020F0502020204030204" pitchFamily="34" charset="0"/>
              </a:rPr>
              <a:t>likiditeye önemli pozitif etki yapacaktır.</a:t>
            </a:r>
            <a:endParaRPr lang="en-US" sz="2200" dirty="0"/>
          </a:p>
        </p:txBody>
      </p:sp>
    </p:spTree>
    <p:extLst>
      <p:ext uri="{BB962C8B-B14F-4D97-AF65-F5344CB8AC3E}">
        <p14:creationId xmlns:p14="http://schemas.microsoft.com/office/powerpoint/2010/main" val="716371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7D3FC-667B-CEFD-CEAA-549AC89C7765}"/>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A55C3665-EE0F-64B6-9CF6-666713E8A0B5}"/>
              </a:ext>
            </a:extLst>
          </p:cNvPr>
          <p:cNvSpPr/>
          <p:nvPr/>
        </p:nvSpPr>
        <p:spPr>
          <a:xfrm>
            <a:off x="0" y="6323310"/>
            <a:ext cx="9144000" cy="562074"/>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FAFFE62B-B411-0B5F-18DB-34448581E11A}"/>
              </a:ext>
            </a:extLst>
          </p:cNvPr>
          <p:cNvSpPr/>
          <p:nvPr/>
        </p:nvSpPr>
        <p:spPr>
          <a:xfrm>
            <a:off x="0" y="-27384"/>
            <a:ext cx="9144000" cy="548680"/>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D098AA16-6B2E-DC1F-2FAA-BCD7DAACCC2B}"/>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F497C051-599F-774A-F19B-5CF90C599F1A}"/>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D1D44629-BEAB-4D44-9356-67722F3D4B4B}"/>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19</a:t>
            </a:fld>
            <a:endParaRPr lang="tr-TR" b="1" dirty="0">
              <a:solidFill>
                <a:srgbClr val="FFC000"/>
              </a:solidFill>
            </a:endParaRPr>
          </a:p>
        </p:txBody>
      </p:sp>
      <p:sp>
        <p:nvSpPr>
          <p:cNvPr id="10" name="1 Başlık">
            <a:extLst>
              <a:ext uri="{FF2B5EF4-FFF2-40B4-BE49-F238E27FC236}">
                <a16:creationId xmlns:a16="http://schemas.microsoft.com/office/drawing/2014/main" id="{C7E15624-13FC-6D2B-2D8B-B6E8FAA75B0A}"/>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DD324D9F-4F46-1972-CCA5-A6768529F959}"/>
              </a:ext>
            </a:extLst>
          </p:cNvPr>
          <p:cNvSpPr/>
          <p:nvPr/>
        </p:nvSpPr>
        <p:spPr>
          <a:xfrm>
            <a:off x="-612576" y="595129"/>
            <a:ext cx="9611544" cy="5786199"/>
          </a:xfrm>
          <a:prstGeom prst="rect">
            <a:avLst/>
          </a:prstGeom>
        </p:spPr>
        <p:txBody>
          <a:bodyPr wrap="square">
            <a:spAutoFit/>
          </a:bodyPr>
          <a:lstStyle/>
          <a:p>
            <a:pPr marL="1085850" lvl="2" indent="-449263" algn="just">
              <a:spcBef>
                <a:spcPts val="600"/>
              </a:spcBef>
              <a:buSzPct val="150000"/>
              <a:buFont typeface="Arial" panose="020B0604020202020204" pitchFamily="34" charset="0"/>
              <a:buChar char="•"/>
            </a:pPr>
            <a:r>
              <a:rPr lang="en-US" sz="2000" dirty="0" err="1">
                <a:latin typeface="Tahoma" panose="020B0604030504040204" pitchFamily="34" charset="0"/>
                <a:ea typeface="Tahoma" panose="020B0604030504040204" pitchFamily="34" charset="0"/>
                <a:cs typeface="Tahoma" panose="020B0604030504040204" pitchFamily="34" charset="0"/>
              </a:rPr>
              <a:t>Futbol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sektöründe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finansal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analiz</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standart</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iş</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ölçütlerinin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ötesine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geçiyor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çünkü</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oyuncular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şirketin</a:t>
            </a:r>
            <a:r>
              <a:rPr lang="en-US" sz="2000" dirty="0">
                <a:latin typeface="Tahoma" panose="020B0604030504040204" pitchFamily="34" charset="0"/>
                <a:ea typeface="Tahoma" panose="020B0604030504040204" pitchFamily="34" charset="0"/>
                <a:cs typeface="Tahoma" panose="020B0604030504040204" pitchFamily="34" charset="0"/>
              </a:rPr>
              <a:t> ana </a:t>
            </a:r>
            <a:r>
              <a:rPr lang="en-US" sz="2000" dirty="0" err="1">
                <a:latin typeface="Tahoma" panose="020B0604030504040204" pitchFamily="34" charset="0"/>
                <a:ea typeface="Tahoma" panose="020B0604030504040204" pitchFamily="34" charset="0"/>
                <a:cs typeface="Tahoma" panose="020B0604030504040204" pitchFamily="34" charset="0"/>
              </a:rPr>
              <a:t>varlıkları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olup</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Kulübün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geliri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büyük</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ölçüde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takımın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sahadaki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performansına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bağlı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bir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konumda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Futbol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faaliyetiyle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uğraşan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şirketleri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değerlendirmek</a:t>
            </a:r>
            <a:r>
              <a:rPr lang="en-US" sz="2000" dirty="0">
                <a:latin typeface="Tahoma" panose="020B0604030504040204" pitchFamily="34" charset="0"/>
                <a:ea typeface="Tahoma" panose="020B0604030504040204" pitchFamily="34" charset="0"/>
                <a:cs typeface="Tahoma" panose="020B0604030504040204" pitchFamily="34" charset="0"/>
              </a:rPr>
              <a:t> üzere </a:t>
            </a:r>
            <a:r>
              <a:rPr lang="en-US" sz="2000" dirty="0" err="1">
                <a:latin typeface="Tahoma" panose="020B0604030504040204" pitchFamily="34" charset="0"/>
                <a:ea typeface="Tahoma" panose="020B0604030504040204" pitchFamily="34" charset="0"/>
                <a:cs typeface="Tahoma" panose="020B0604030504040204" pitchFamily="34" charset="0"/>
              </a:rPr>
              <a:t>sektöre</a:t>
            </a:r>
            <a:r>
              <a:rPr lang="en-US" sz="2000" dirty="0">
                <a:latin typeface="Tahoma" panose="020B0604030504040204" pitchFamily="34" charset="0"/>
                <a:ea typeface="Tahoma" panose="020B0604030504040204" pitchFamily="34" charset="0"/>
                <a:cs typeface="Tahoma" panose="020B0604030504040204" pitchFamily="34" charset="0"/>
              </a:rPr>
              <a:t> has </a:t>
            </a:r>
            <a:r>
              <a:rPr lang="en-US" sz="2000" dirty="0" err="1">
                <a:latin typeface="Tahoma" panose="020B0604030504040204" pitchFamily="34" charset="0"/>
                <a:ea typeface="Tahoma" panose="020B0604030504040204" pitchFamily="34" charset="0"/>
                <a:cs typeface="Tahoma" panose="020B0604030504040204" pitchFamily="34" charset="0"/>
              </a:rPr>
              <a:t>bazı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finansal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rasyolar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bulunmakta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Söz</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konusu</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rasyoların</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2025-26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sezonundan</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itibaren</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UEFA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tarafından</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yakından</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takip</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edileceğini</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belirtelim</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a:t>
            </a:r>
          </a:p>
          <a:p>
            <a:pPr marL="1085850" lvl="2" indent="-449263" algn="just">
              <a:spcBef>
                <a:spcPts val="600"/>
              </a:spcBef>
              <a:buSzPct val="150000"/>
              <a:buFont typeface="Arial" panose="020B0604020202020204" pitchFamily="34" charset="0"/>
              <a:buChar char="•"/>
            </a:pP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Ücret</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 Ciro </a:t>
            </a:r>
            <a:r>
              <a:rPr lang="en-US" sz="20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Rasyosu</a:t>
            </a:r>
            <a:r>
              <a:rPr lang="en-US" sz="2000" b="1" u="sng" dirty="0">
                <a:solidFill>
                  <a:srgbClr val="A50021"/>
                </a:solidFill>
                <a:latin typeface="Tahoma" panose="020B0604030504040204" pitchFamily="34" charset="0"/>
                <a:ea typeface="Tahoma" panose="020B0604030504040204" pitchFamily="34" charset="0"/>
                <a:cs typeface="Tahoma" panose="020B0604030504040204" pitchFamily="34" charset="0"/>
              </a:rPr>
              <a:t>:</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rPr>
              <a:t>Bu </a:t>
            </a:r>
            <a:r>
              <a:rPr lang="en-US" sz="2000" dirty="0" err="1">
                <a:latin typeface="Tahoma" panose="020B0604030504040204" pitchFamily="34" charset="0"/>
                <a:ea typeface="Tahoma" panose="020B0604030504040204" pitchFamily="34" charset="0"/>
                <a:cs typeface="Tahoma" panose="020B0604030504040204" pitchFamily="34" charset="0"/>
              </a:rPr>
              <a:t>rasyo</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futbol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sektöründe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en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sık</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kullanılan</a:t>
            </a:r>
            <a:r>
              <a:rPr lang="en-US" sz="2000" dirty="0">
                <a:latin typeface="Tahoma" panose="020B0604030504040204" pitchFamily="34" charset="0"/>
                <a:ea typeface="Tahoma" panose="020B0604030504040204" pitchFamily="34" charset="0"/>
                <a:cs typeface="Tahoma" panose="020B0604030504040204" pitchFamily="34" charset="0"/>
              </a:rPr>
              <a:t> sağlık </a:t>
            </a:r>
            <a:r>
              <a:rPr lang="en-US" sz="2000" dirty="0" err="1">
                <a:latin typeface="Tahoma" panose="020B0604030504040204" pitchFamily="34" charset="0"/>
                <a:ea typeface="Tahoma" panose="020B0604030504040204" pitchFamily="34" charset="0"/>
                <a:cs typeface="Tahoma" panose="020B0604030504040204" pitchFamily="34" charset="0"/>
              </a:rPr>
              <a:t>göstergesidir</a:t>
            </a:r>
            <a:r>
              <a:rPr lang="en-US" sz="2000" dirty="0">
                <a:latin typeface="Tahoma" panose="020B0604030504040204" pitchFamily="34" charset="0"/>
                <a:ea typeface="Tahoma" panose="020B0604030504040204" pitchFamily="34" charset="0"/>
                <a:cs typeface="Tahoma" panose="020B0604030504040204" pitchFamily="34" charset="0"/>
              </a:rPr>
              <a:t>. Bu </a:t>
            </a:r>
            <a:r>
              <a:rPr lang="en-US" sz="2000" dirty="0" err="1">
                <a:latin typeface="Tahoma" panose="020B0604030504040204" pitchFamily="34" charset="0"/>
                <a:ea typeface="Tahoma" panose="020B0604030504040204" pitchFamily="34" charset="0"/>
                <a:cs typeface="Tahoma" panose="020B0604030504040204" pitchFamily="34" charset="0"/>
              </a:rPr>
              <a:t>rasyonun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hesaplamasında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şu</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formül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kullanılmakta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Toplam</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Personel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Giderleri</a:t>
            </a:r>
            <a:r>
              <a:rPr lang="en-US" sz="2000" dirty="0">
                <a:latin typeface="Tahoma" panose="020B0604030504040204" pitchFamily="34" charset="0"/>
                <a:ea typeface="Tahoma" panose="020B0604030504040204" pitchFamily="34" charset="0"/>
                <a:cs typeface="Tahoma" panose="020B0604030504040204" pitchFamily="34" charset="0"/>
              </a:rPr>
              <a:t> / </a:t>
            </a:r>
            <a:r>
              <a:rPr lang="en-US" sz="2000" dirty="0" err="1">
                <a:latin typeface="Tahoma" panose="020B0604030504040204" pitchFamily="34" charset="0"/>
                <a:ea typeface="Tahoma" panose="020B0604030504040204" pitchFamily="34" charset="0"/>
                <a:cs typeface="Tahoma" panose="020B0604030504040204" pitchFamily="34" charset="0"/>
              </a:rPr>
              <a:t>Toplam</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Gelir</a:t>
            </a:r>
            <a:r>
              <a:rPr lang="en-US" sz="2000" dirty="0">
                <a:latin typeface="Tahoma" panose="020B0604030504040204" pitchFamily="34" charset="0"/>
                <a:ea typeface="Tahoma" panose="020B0604030504040204" pitchFamily="34" charset="0"/>
                <a:cs typeface="Tahoma" panose="020B0604030504040204" pitchFamily="34" charset="0"/>
              </a:rPr>
              <a:t> × 100 olarak </a:t>
            </a:r>
            <a:r>
              <a:rPr lang="en-US" sz="2000" dirty="0" err="1">
                <a:latin typeface="Tahoma" panose="020B0604030504040204" pitchFamily="34" charset="0"/>
                <a:ea typeface="Tahoma" panose="020B0604030504040204" pitchFamily="34" charset="0"/>
                <a:cs typeface="Tahoma" panose="020B0604030504040204" pitchFamily="34" charset="0"/>
              </a:rPr>
              <a:t>hesaplanan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Ücret</a:t>
            </a:r>
            <a:r>
              <a:rPr lang="en-US" sz="2000" dirty="0">
                <a:latin typeface="Tahoma" panose="020B0604030504040204" pitchFamily="34" charset="0"/>
                <a:ea typeface="Tahoma" panose="020B0604030504040204" pitchFamily="34" charset="0"/>
                <a:cs typeface="Tahoma" panose="020B0604030504040204" pitchFamily="34" charset="0"/>
              </a:rPr>
              <a:t> Ciro </a:t>
            </a:r>
            <a:r>
              <a:rPr lang="en-US" sz="2000" dirty="0" err="1">
                <a:latin typeface="Tahoma" panose="020B0604030504040204" pitchFamily="34" charset="0"/>
                <a:ea typeface="Tahoma" panose="020B0604030504040204" pitchFamily="34" charset="0"/>
                <a:cs typeface="Tahoma" panose="020B0604030504040204" pitchFamily="34" charset="0"/>
              </a:rPr>
              <a:t>Rasyo’sunda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Toplam</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Personel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Giderleri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sadece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ücretleri</a:t>
            </a:r>
            <a:r>
              <a:rPr lang="en-US" sz="2000" dirty="0">
                <a:latin typeface="Tahoma" panose="020B0604030504040204" pitchFamily="34" charset="0"/>
                <a:ea typeface="Tahoma" panose="020B0604030504040204" pitchFamily="34" charset="0"/>
                <a:cs typeface="Tahoma" panose="020B0604030504040204" pitchFamily="34" charset="0"/>
              </a:rPr>
              <a:t> değil, </a:t>
            </a:r>
            <a:r>
              <a:rPr lang="en-US" sz="2000" dirty="0" err="1">
                <a:latin typeface="Tahoma" panose="020B0604030504040204" pitchFamily="34" charset="0"/>
                <a:ea typeface="Tahoma" panose="020B0604030504040204" pitchFamily="34" charset="0"/>
                <a:cs typeface="Tahoma" panose="020B0604030504040204" pitchFamily="34" charset="0"/>
              </a:rPr>
              <a:t>toplam</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kadro</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maliyetini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kapsıyor</a:t>
            </a:r>
            <a:r>
              <a:rPr lang="en-US" sz="2000" dirty="0">
                <a:latin typeface="Tahoma" panose="020B0604030504040204" pitchFamily="34" charset="0"/>
                <a:ea typeface="Tahoma" panose="020B0604030504040204" pitchFamily="34" charset="0"/>
                <a:cs typeface="Tahoma" panose="020B0604030504040204" pitchFamily="34" charset="0"/>
              </a:rPr>
              <a:t>. </a:t>
            </a:r>
          </a:p>
          <a:p>
            <a:pPr marL="1085850" lvl="2" indent="-449263" algn="just">
              <a:spcBef>
                <a:spcPts val="600"/>
              </a:spcBef>
              <a:buSzPct val="150000"/>
              <a:buFont typeface="Arial" panose="020B0604020202020204" pitchFamily="34" charset="0"/>
              <a:buChar char="•"/>
            </a:pPr>
            <a:r>
              <a:rPr lang="en-US" sz="2000" dirty="0" err="1">
                <a:latin typeface="Tahoma" panose="020B0604030504040204" pitchFamily="34" charset="0"/>
                <a:ea typeface="Tahoma" panose="020B0604030504040204" pitchFamily="34" charset="0"/>
                <a:cs typeface="Tahoma" panose="020B0604030504040204" pitchFamily="34" charset="0"/>
              </a:rPr>
              <a:t>Hesaplamaya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şu</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kalemler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dahildir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oyuncu</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ile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teknik</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direktör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ücretleri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toplam</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brüt</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maaşlar</a:t>
            </a:r>
            <a:r>
              <a:rPr lang="en-US" sz="2000" dirty="0">
                <a:latin typeface="Tahoma" panose="020B0604030504040204" pitchFamily="34" charset="0"/>
                <a:ea typeface="Tahoma" panose="020B0604030504040204" pitchFamily="34" charset="0"/>
                <a:cs typeface="Tahoma" panose="020B0604030504040204" pitchFamily="34" charset="0"/>
              </a:rPr>
              <a:t> ve </a:t>
            </a:r>
            <a:r>
              <a:rPr lang="en-US" sz="2000" dirty="0" err="1">
                <a:latin typeface="Tahoma" panose="020B0604030504040204" pitchFamily="34" charset="0"/>
                <a:ea typeface="Tahoma" panose="020B0604030504040204" pitchFamily="34" charset="0"/>
                <a:cs typeface="Tahoma" panose="020B0604030504040204" pitchFamily="34" charset="0"/>
              </a:rPr>
              <a:t>yan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haklar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oyuncu</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amortisman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giderleri</a:t>
            </a:r>
            <a:r>
              <a:rPr lang="en-US" sz="2000" dirty="0">
                <a:latin typeface="Tahoma" panose="020B0604030504040204" pitchFamily="34" charset="0"/>
                <a:ea typeface="Tahoma" panose="020B0604030504040204" pitchFamily="34" charset="0"/>
                <a:cs typeface="Tahoma" panose="020B0604030504040204" pitchFamily="34" charset="0"/>
              </a:rPr>
              <a:t> (transfer </a:t>
            </a:r>
            <a:r>
              <a:rPr lang="en-US" sz="2000" dirty="0" err="1">
                <a:latin typeface="Tahoma" panose="020B0604030504040204" pitchFamily="34" charset="0"/>
                <a:ea typeface="Tahoma" panose="020B0604030504040204" pitchFamily="34" charset="0"/>
                <a:cs typeface="Tahoma" panose="020B0604030504040204" pitchFamily="34" charset="0"/>
              </a:rPr>
              <a:t>bonservis</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bedellerinin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yıllık</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muhasebe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karşılığı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sözleşme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süresi</a:t>
            </a:r>
            <a:r>
              <a:rPr lang="en-US" sz="2000" dirty="0">
                <a:latin typeface="Tahoma" panose="020B0604030504040204" pitchFamily="34" charset="0"/>
                <a:ea typeface="Tahoma" panose="020B0604030504040204" pitchFamily="34" charset="0"/>
                <a:cs typeface="Tahoma" panose="020B0604030504040204" pitchFamily="34" charset="0"/>
              </a:rPr>
              <a:t> ne </a:t>
            </a:r>
            <a:r>
              <a:rPr lang="en-US" sz="2000" dirty="0" err="1">
                <a:latin typeface="Tahoma" panose="020B0604030504040204" pitchFamily="34" charset="0"/>
                <a:ea typeface="Tahoma" panose="020B0604030504040204" pitchFamily="34" charset="0"/>
                <a:cs typeface="Tahoma" panose="020B0604030504040204" pitchFamily="34" charset="0"/>
              </a:rPr>
              <a:t>olursa</a:t>
            </a:r>
            <a:r>
              <a:rPr lang="en-US" sz="2000" dirty="0">
                <a:latin typeface="Tahoma" panose="020B0604030504040204" pitchFamily="34" charset="0"/>
                <a:ea typeface="Tahoma" panose="020B0604030504040204" pitchFamily="34" charset="0"/>
                <a:cs typeface="Tahoma" panose="020B0604030504040204" pitchFamily="34" charset="0"/>
              </a:rPr>
              <a:t> olsun, </a:t>
            </a:r>
            <a:r>
              <a:rPr lang="en-US" sz="2000" dirty="0" err="1">
                <a:latin typeface="Tahoma" panose="020B0604030504040204" pitchFamily="34" charset="0"/>
                <a:ea typeface="Tahoma" panose="020B0604030504040204" pitchFamily="34" charset="0"/>
                <a:cs typeface="Tahoma" panose="020B0604030504040204" pitchFamily="34" charset="0"/>
              </a:rPr>
              <a:t>amortisman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süresi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artık</a:t>
            </a:r>
            <a:r>
              <a:rPr lang="en-US" sz="2000" dirty="0">
                <a:latin typeface="Tahoma" panose="020B0604030504040204" pitchFamily="34" charset="0"/>
                <a:ea typeface="Tahoma" panose="020B0604030504040204" pitchFamily="34" charset="0"/>
                <a:cs typeface="Tahoma" panose="020B0604030504040204" pitchFamily="34" charset="0"/>
              </a:rPr>
              <a:t> UEFA </a:t>
            </a:r>
            <a:r>
              <a:rPr lang="en-US" sz="2000" dirty="0" err="1">
                <a:latin typeface="Tahoma" panose="020B0604030504040204" pitchFamily="34" charset="0"/>
                <a:ea typeface="Tahoma" panose="020B0604030504040204" pitchFamily="34" charset="0"/>
                <a:cs typeface="Tahoma" panose="020B0604030504040204" pitchFamily="34" charset="0"/>
              </a:rPr>
              <a:t>kuralları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gereği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maksimum</a:t>
            </a:r>
            <a:r>
              <a:rPr lang="en-US" sz="2000" dirty="0">
                <a:latin typeface="Tahoma" panose="020B0604030504040204" pitchFamily="34" charset="0"/>
                <a:ea typeface="Tahoma" panose="020B0604030504040204" pitchFamily="34" charset="0"/>
                <a:cs typeface="Tahoma" panose="020B0604030504040204" pitchFamily="34" charset="0"/>
              </a:rPr>
              <a:t> 5 </a:t>
            </a:r>
            <a:r>
              <a:rPr lang="en-US" sz="2000" dirty="0" err="1">
                <a:latin typeface="Tahoma" panose="020B0604030504040204" pitchFamily="34" charset="0"/>
                <a:ea typeface="Tahoma" panose="020B0604030504040204" pitchFamily="34" charset="0"/>
                <a:cs typeface="Tahoma" panose="020B0604030504040204" pitchFamily="34" charset="0"/>
              </a:rPr>
              <a:t>yıl</a:t>
            </a:r>
            <a:r>
              <a:rPr lang="en-US" sz="2000" dirty="0">
                <a:latin typeface="Tahoma" panose="020B0604030504040204" pitchFamily="34" charset="0"/>
                <a:ea typeface="Tahoma" panose="020B0604030504040204" pitchFamily="34" charset="0"/>
                <a:cs typeface="Tahoma" panose="020B0604030504040204" pitchFamily="34" charset="0"/>
              </a:rPr>
              <a:t> olarak </a:t>
            </a:r>
            <a:r>
              <a:rPr lang="en-US" sz="2000" dirty="0" err="1">
                <a:latin typeface="Tahoma" panose="020B0604030504040204" pitchFamily="34" charset="0"/>
                <a:ea typeface="Tahoma" panose="020B0604030504040204" pitchFamily="34" charset="0"/>
                <a:cs typeface="Tahoma" panose="020B0604030504040204" pitchFamily="34" charset="0"/>
              </a:rPr>
              <a:t>hesaplanıyor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menajer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ücretleri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transferler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veya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sözleşme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yenilemeleri</a:t>
            </a:r>
            <a:r>
              <a:rPr lang="en-US" sz="2000" dirty="0">
                <a:latin typeface="Tahoma" panose="020B0604030504040204" pitchFamily="34" charset="0"/>
                <a:ea typeface="Tahoma" panose="020B0604030504040204" pitchFamily="34" charset="0"/>
                <a:cs typeface="Tahoma" panose="020B0604030504040204" pitchFamily="34" charset="0"/>
              </a:rPr>
              <a:t> için </a:t>
            </a:r>
            <a:r>
              <a:rPr lang="en-US" sz="2000" dirty="0" err="1">
                <a:latin typeface="Tahoma" panose="020B0604030504040204" pitchFamily="34" charset="0"/>
                <a:ea typeface="Tahoma" panose="020B0604030504040204" pitchFamily="34" charset="0"/>
                <a:cs typeface="Tahoma" panose="020B0604030504040204" pitchFamily="34" charset="0"/>
              </a:rPr>
              <a:t>ödenen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tüm</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maliyetler</a:t>
            </a:r>
            <a:r>
              <a:rPr lang="en-US" sz="2000" dirty="0">
                <a:latin typeface="Tahoma" panose="020B0604030504040204" pitchFamily="34" charset="0"/>
                <a:ea typeface="Tahoma" panose="020B0604030504040204" pitchFamily="34" charset="0"/>
                <a:cs typeface="Tahoma" panose="020B0604030504040204" pitchFamily="34" charset="0"/>
              </a:rPr>
              <a:t>) ve </a:t>
            </a:r>
            <a:r>
              <a:rPr lang="en-US" sz="2000" dirty="0" err="1">
                <a:latin typeface="Tahoma" panose="020B0604030504040204" pitchFamily="34" charset="0"/>
                <a:ea typeface="Tahoma" panose="020B0604030504040204" pitchFamily="34" charset="0"/>
                <a:cs typeface="Tahoma" panose="020B0604030504040204" pitchFamily="34" charset="0"/>
              </a:rPr>
              <a:t>bonuslar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performansa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dayalı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ödemeler</a:t>
            </a:r>
            <a:r>
              <a:rPr lang="en-US" sz="2000" dirty="0">
                <a:latin typeface="Tahoma" panose="020B0604030504040204" pitchFamily="34" charset="0"/>
                <a:ea typeface="Tahoma" panose="020B0604030504040204" pitchFamily="34" charset="0"/>
                <a:cs typeface="Tahoma" panose="020B0604030504040204" pitchFamily="34" charset="0"/>
              </a:rPr>
              <a:t> ve </a:t>
            </a:r>
            <a:r>
              <a:rPr lang="en-US" sz="2000" dirty="0" err="1">
                <a:latin typeface="Tahoma" panose="020B0604030504040204" pitchFamily="34" charset="0"/>
                <a:ea typeface="Tahoma" panose="020B0604030504040204" pitchFamily="34" charset="0"/>
                <a:cs typeface="Tahoma" panose="020B0604030504040204" pitchFamily="34" charset="0"/>
              </a:rPr>
              <a:t>oyunculara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yapılan</a:t>
            </a:r>
            <a:r>
              <a:rPr lang="en-US" sz="2000" dirty="0">
                <a:latin typeface="Tahoma" panose="020B0604030504040204" pitchFamily="34" charset="0"/>
                <a:ea typeface="Tahoma" panose="020B0604030504040204" pitchFamily="34" charset="0"/>
                <a:cs typeface="Tahoma" panose="020B0604030504040204" pitchFamily="34" charset="0"/>
              </a:rPr>
              <a:t> ek </a:t>
            </a:r>
            <a:r>
              <a:rPr lang="en-US" sz="2000" dirty="0" err="1">
                <a:latin typeface="Tahoma" panose="020B0604030504040204" pitchFamily="34" charset="0"/>
                <a:ea typeface="Tahoma" panose="020B0604030504040204" pitchFamily="34" charset="0"/>
                <a:cs typeface="Tahoma" panose="020B0604030504040204" pitchFamily="34" charset="0"/>
              </a:rPr>
              <a:t>ödemeler</a:t>
            </a:r>
            <a:r>
              <a:rPr lang="en-US" sz="2000"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4205368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74002-340E-368E-8E44-B4363B047A49}"/>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2838CA90-5D35-52F9-457F-D584ADAAA749}"/>
              </a:ext>
            </a:extLst>
          </p:cNvPr>
          <p:cNvSpPr/>
          <p:nvPr/>
        </p:nvSpPr>
        <p:spPr>
          <a:xfrm>
            <a:off x="0" y="6395318"/>
            <a:ext cx="9144000" cy="490066"/>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635F9B76-FCEA-9FA6-F55D-050107651DDA}"/>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1AEA72CC-9771-431A-A48D-531687C5BF01}"/>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E3DBA1A1-BF97-F48E-E32F-08253887A937}"/>
              </a:ext>
            </a:extLst>
          </p:cNvPr>
          <p:cNvSpPr>
            <a:spLocks noGrp="1"/>
          </p:cNvSpPr>
          <p:nvPr>
            <p:ph idx="1"/>
          </p:nvPr>
        </p:nvSpPr>
        <p:spPr>
          <a:xfrm>
            <a:off x="302840" y="-2738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743C1C8C-6BD4-5701-C3D1-36FB5A6DD99A}"/>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20</a:t>
            </a:fld>
            <a:endParaRPr lang="tr-TR" b="1" dirty="0">
              <a:solidFill>
                <a:srgbClr val="FFC000"/>
              </a:solidFill>
            </a:endParaRPr>
          </a:p>
        </p:txBody>
      </p:sp>
      <p:sp>
        <p:nvSpPr>
          <p:cNvPr id="10" name="1 Başlık">
            <a:extLst>
              <a:ext uri="{FF2B5EF4-FFF2-40B4-BE49-F238E27FC236}">
                <a16:creationId xmlns:a16="http://schemas.microsoft.com/office/drawing/2014/main" id="{114CB3DA-A83A-B8CD-EE53-303397D79161}"/>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12D3A5A0-E5DA-4891-408A-05F80D058A64}"/>
              </a:ext>
            </a:extLst>
          </p:cNvPr>
          <p:cNvSpPr/>
          <p:nvPr/>
        </p:nvSpPr>
        <p:spPr>
          <a:xfrm>
            <a:off x="-612576" y="542865"/>
            <a:ext cx="9611544" cy="5786199"/>
          </a:xfrm>
          <a:prstGeom prst="rect">
            <a:avLst/>
          </a:prstGeom>
        </p:spPr>
        <p:txBody>
          <a:bodyPr wrap="square">
            <a:spAutoFit/>
          </a:bodyPr>
          <a:lstStyle/>
          <a:p>
            <a:pPr marL="1085850" lvl="2" indent="-449263" algn="just">
              <a:spcBef>
                <a:spcPts val="600"/>
              </a:spcBef>
              <a:buSzPct val="150000"/>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UEFA 2023-24 ve 2024-25 </a:t>
            </a:r>
            <a:r>
              <a:rPr lang="en-US" sz="2000" dirty="0" err="1">
                <a:latin typeface="Tahoma" panose="020B0604030504040204" pitchFamily="34" charset="0"/>
                <a:ea typeface="Tahoma" panose="020B0604030504040204" pitchFamily="34" charset="0"/>
                <a:cs typeface="Tahoma" panose="020B0604030504040204" pitchFamily="34" charset="0"/>
              </a:rPr>
              <a:t>sezonlarında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kendine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bağlı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olan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Kulüplerin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uyum</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sağlaması</a:t>
            </a:r>
            <a:r>
              <a:rPr lang="en-US" sz="2000" dirty="0">
                <a:latin typeface="Tahoma" panose="020B0604030504040204" pitchFamily="34" charset="0"/>
                <a:ea typeface="Tahoma" panose="020B0604030504040204" pitchFamily="34" charset="0"/>
                <a:cs typeface="Tahoma" panose="020B0604030504040204" pitchFamily="34" charset="0"/>
              </a:rPr>
              <a:t> için </a:t>
            </a:r>
            <a:r>
              <a:rPr lang="en-US" sz="2000" dirty="0" err="1">
                <a:latin typeface="Tahoma" panose="020B0604030504040204" pitchFamily="34" charset="0"/>
                <a:ea typeface="Tahoma" panose="020B0604030504040204" pitchFamily="34" charset="0"/>
                <a:cs typeface="Tahoma" panose="020B0604030504040204" pitchFamily="34" charset="0"/>
              </a:rPr>
              <a:t>sırasıyla</a:t>
            </a:r>
            <a:r>
              <a:rPr lang="en-US" sz="2000" dirty="0">
                <a:latin typeface="Tahoma" panose="020B0604030504040204" pitchFamily="34" charset="0"/>
                <a:ea typeface="Tahoma" panose="020B0604030504040204" pitchFamily="34" charset="0"/>
                <a:cs typeface="Tahoma" panose="020B0604030504040204" pitchFamily="34" charset="0"/>
              </a:rPr>
              <a:t> %90 ve %80 </a:t>
            </a:r>
            <a:r>
              <a:rPr lang="en-US" sz="2000" dirty="0" err="1">
                <a:latin typeface="Tahoma" panose="020B0604030504040204" pitchFamily="34" charset="0"/>
                <a:ea typeface="Tahoma" panose="020B0604030504040204" pitchFamily="34" charset="0"/>
                <a:cs typeface="Tahoma" panose="020B0604030504040204" pitchFamily="34" charset="0"/>
              </a:rPr>
              <a:t>üst</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limitlere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izin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vermiş</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olsa</a:t>
            </a:r>
            <a:r>
              <a:rPr lang="en-US" sz="2000" dirty="0">
                <a:latin typeface="Tahoma" panose="020B0604030504040204" pitchFamily="34" charset="0"/>
                <a:ea typeface="Tahoma" panose="020B0604030504040204" pitchFamily="34" charset="0"/>
                <a:cs typeface="Tahoma" panose="020B0604030504040204" pitchFamily="34" charset="0"/>
              </a:rPr>
              <a:t> da, </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2025-2026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sezonu</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için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Ücret</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Ciro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Oranı’nın</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üst</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sınırını</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%70 olarak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belirledi</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%70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sınırı</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UEFA'nın</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yeni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Finansal</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Sürdürülebilirlik</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Düzenlemeleri</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(“FSR”)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kapsamında</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başlattığı</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3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yıllık</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kademeli</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geçiş</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planının</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son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aşaması</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olup</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bu</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sınırın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içinde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bulundğumuz</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sezon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itibariyle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bundan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sonra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tüm</a:t>
            </a:r>
            <a:r>
              <a:rPr lang="en-US" sz="2000" dirty="0">
                <a:latin typeface="Tahoma" panose="020B0604030504040204" pitchFamily="34" charset="0"/>
                <a:ea typeface="Tahoma" panose="020B0604030504040204" pitchFamily="34" charset="0"/>
                <a:cs typeface="Tahoma" panose="020B0604030504040204" pitchFamily="34" charset="0"/>
              </a:rPr>
              <a:t> UEFA </a:t>
            </a:r>
            <a:r>
              <a:rPr lang="en-US" sz="2000" dirty="0" err="1">
                <a:latin typeface="Tahoma" panose="020B0604030504040204" pitchFamily="34" charset="0"/>
                <a:ea typeface="Tahoma" panose="020B0604030504040204" pitchFamily="34" charset="0"/>
                <a:cs typeface="Tahoma" panose="020B0604030504040204" pitchFamily="34" charset="0"/>
              </a:rPr>
              <a:t>turnuvalarında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yarışan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Kulüpler</a:t>
            </a:r>
            <a:r>
              <a:rPr lang="en-US" sz="2000" dirty="0">
                <a:latin typeface="Tahoma" panose="020B0604030504040204" pitchFamily="34" charset="0"/>
                <a:ea typeface="Tahoma" panose="020B0604030504040204" pitchFamily="34" charset="0"/>
                <a:cs typeface="Tahoma" panose="020B0604030504040204" pitchFamily="34" charset="0"/>
              </a:rPr>
              <a:t> için </a:t>
            </a:r>
            <a:r>
              <a:rPr lang="en-US" sz="2000" dirty="0" err="1">
                <a:latin typeface="Tahoma" panose="020B0604030504040204" pitchFamily="34" charset="0"/>
                <a:ea typeface="Tahoma" panose="020B0604030504040204" pitchFamily="34" charset="0"/>
                <a:cs typeface="Tahoma" panose="020B0604030504040204" pitchFamily="34" charset="0"/>
              </a:rPr>
              <a:t>kalıcı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tavan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olması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benimsendi</a:t>
            </a:r>
            <a:r>
              <a:rPr lang="en-US" sz="2000" dirty="0">
                <a:latin typeface="Tahoma" panose="020B0604030504040204" pitchFamily="34" charset="0"/>
                <a:ea typeface="Tahoma" panose="020B0604030504040204" pitchFamily="34" charset="0"/>
                <a:cs typeface="Tahoma" panose="020B0604030504040204" pitchFamily="34" charset="0"/>
              </a:rPr>
              <a:t>. </a:t>
            </a:r>
          </a:p>
          <a:p>
            <a:pPr marL="1085850" lvl="2" indent="-449263" algn="just">
              <a:spcBef>
                <a:spcPts val="600"/>
              </a:spcBef>
              <a:buSzPct val="150000"/>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2025-26 </a:t>
            </a:r>
            <a:r>
              <a:rPr lang="en-US" sz="2000" dirty="0" err="1">
                <a:latin typeface="Tahoma" panose="020B0604030504040204" pitchFamily="34" charset="0"/>
                <a:ea typeface="Tahoma" panose="020B0604030504040204" pitchFamily="34" charset="0"/>
                <a:cs typeface="Tahoma" panose="020B0604030504040204" pitchFamily="34" charset="0"/>
              </a:rPr>
              <a:t>sezonundan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itibaren</a:t>
            </a:r>
            <a:r>
              <a:rPr lang="en-US" sz="2000" dirty="0">
                <a:latin typeface="Tahoma" panose="020B0604030504040204" pitchFamily="34" charset="0"/>
                <a:ea typeface="Tahoma" panose="020B0604030504040204" pitchFamily="34" charset="0"/>
                <a:cs typeface="Tahoma" panose="020B0604030504040204" pitchFamily="34" charset="0"/>
              </a:rPr>
              <a:t> UEFA </a:t>
            </a:r>
            <a:r>
              <a:rPr lang="en-US" sz="2000" dirty="0" err="1">
                <a:latin typeface="Tahoma" panose="020B0604030504040204" pitchFamily="34" charset="0"/>
                <a:ea typeface="Tahoma" panose="020B0604030504040204" pitchFamily="34" charset="0"/>
                <a:cs typeface="Tahoma" panose="020B0604030504040204" pitchFamily="34" charset="0"/>
              </a:rPr>
              <a:t>Kulüp</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Finansal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Kontrol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Kurulu</a:t>
            </a:r>
            <a:r>
              <a:rPr lang="en-US" sz="2000" b="1" dirty="0">
                <a:latin typeface="Tahoma" panose="020B0604030504040204" pitchFamily="34" charset="0"/>
                <a:ea typeface="Tahoma" panose="020B0604030504040204" pitchFamily="34" charset="0"/>
                <a:cs typeface="Tahoma" panose="020B0604030504040204" pitchFamily="34" charset="0"/>
              </a:rPr>
              <a:t> (“CFCB”), %70'lik </a:t>
            </a:r>
            <a:r>
              <a:rPr lang="en-US" sz="2000" b="1" dirty="0" err="1">
                <a:latin typeface="Tahoma" panose="020B0604030504040204" pitchFamily="34" charset="0"/>
                <a:ea typeface="Tahoma" panose="020B0604030504040204" pitchFamily="34" charset="0"/>
                <a:cs typeface="Tahoma" panose="020B0604030504040204" pitchFamily="34" charset="0"/>
              </a:rPr>
              <a:t>bu</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sınırın</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çok</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daha</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sıkı</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denetlenmesine</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karar</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err="1">
                <a:latin typeface="Tahoma" panose="020B0604030504040204" pitchFamily="34" charset="0"/>
                <a:ea typeface="Tahoma" panose="020B0604030504040204" pitchFamily="34" charset="0"/>
                <a:cs typeface="Tahoma" panose="020B0604030504040204" pitchFamily="34" charset="0"/>
              </a:rPr>
              <a:t>verdi</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rPr>
              <a:t>Bu </a:t>
            </a:r>
            <a:r>
              <a:rPr lang="en-US" sz="2000" dirty="0" err="1">
                <a:latin typeface="Tahoma" panose="020B0604030504040204" pitchFamily="34" charset="0"/>
                <a:ea typeface="Tahoma" panose="020B0604030504040204" pitchFamily="34" charset="0"/>
                <a:cs typeface="Tahoma" panose="020B0604030504040204" pitchFamily="34" charset="0"/>
              </a:rPr>
              <a:t>oranı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aşan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Kulüpler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bazı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yaptırım</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veya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cezalarıyla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karşılaşabilirler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Finansal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harçlar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kademeli</a:t>
            </a:r>
            <a:r>
              <a:rPr lang="en-US" sz="2000" dirty="0">
                <a:latin typeface="Tahoma" panose="020B0604030504040204" pitchFamily="34" charset="0"/>
                <a:ea typeface="Tahoma" panose="020B0604030504040204" pitchFamily="34" charset="0"/>
                <a:cs typeface="Tahoma" panose="020B0604030504040204" pitchFamily="34" charset="0"/>
              </a:rPr>
              <a:t> para </a:t>
            </a:r>
            <a:r>
              <a:rPr lang="en-US" sz="2000" dirty="0" err="1">
                <a:latin typeface="Tahoma" panose="020B0604030504040204" pitchFamily="34" charset="0"/>
                <a:ea typeface="Tahoma" panose="020B0604030504040204" pitchFamily="34" charset="0"/>
                <a:cs typeface="Tahoma" panose="020B0604030504040204" pitchFamily="34" charset="0"/>
              </a:rPr>
              <a:t>cezaları</a:t>
            </a:r>
            <a:r>
              <a:rPr lang="en-US" sz="2000" dirty="0">
                <a:latin typeface="Tahoma" panose="020B0604030504040204" pitchFamily="34" charset="0"/>
                <a:ea typeface="Tahoma" panose="020B0604030504040204" pitchFamily="34" charset="0"/>
                <a:cs typeface="Tahoma" panose="020B0604030504040204" pitchFamily="34" charset="0"/>
              </a:rPr>
              <a:t>); sportif </a:t>
            </a:r>
            <a:r>
              <a:rPr lang="en-US" sz="2000" dirty="0" err="1">
                <a:latin typeface="Tahoma" panose="020B0604030504040204" pitchFamily="34" charset="0"/>
                <a:ea typeface="Tahoma" panose="020B0604030504040204" pitchFamily="34" charset="0"/>
                <a:cs typeface="Tahoma" panose="020B0604030504040204" pitchFamily="34" charset="0"/>
              </a:rPr>
              <a:t>yaptırımlar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Avrupa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maçları</a:t>
            </a:r>
            <a:r>
              <a:rPr lang="en-US" sz="2000" dirty="0">
                <a:latin typeface="Tahoma" panose="020B0604030504040204" pitchFamily="34" charset="0"/>
                <a:ea typeface="Tahoma" panose="020B0604030504040204" pitchFamily="34" charset="0"/>
                <a:cs typeface="Tahoma" panose="020B0604030504040204" pitchFamily="34" charset="0"/>
              </a:rPr>
              <a:t> için A </a:t>
            </a:r>
            <a:r>
              <a:rPr lang="en-US" sz="2000" dirty="0" err="1">
                <a:latin typeface="Tahoma" panose="020B0604030504040204" pitchFamily="34" charset="0"/>
                <a:ea typeface="Tahoma" panose="020B0604030504040204" pitchFamily="34" charset="0"/>
                <a:cs typeface="Tahoma" panose="020B0604030504040204" pitchFamily="34" charset="0"/>
              </a:rPr>
              <a:t>Listesi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oyuncu</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sayısında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kısıtlamalar</a:t>
            </a:r>
            <a:r>
              <a:rPr lang="en-US" sz="2000" dirty="0">
                <a:latin typeface="Tahoma" panose="020B0604030504040204" pitchFamily="34" charset="0"/>
                <a:ea typeface="Tahoma" panose="020B0604030504040204" pitchFamily="34" charset="0"/>
                <a:cs typeface="Tahoma" panose="020B0604030504040204" pitchFamily="34" charset="0"/>
              </a:rPr>
              <a:t>) ve </a:t>
            </a:r>
            <a:r>
              <a:rPr lang="en-US" sz="2000" dirty="0" err="1">
                <a:latin typeface="Tahoma" panose="020B0604030504040204" pitchFamily="34" charset="0"/>
                <a:ea typeface="Tahoma" panose="020B0604030504040204" pitchFamily="34" charset="0"/>
                <a:cs typeface="Tahoma" panose="020B0604030504040204" pitchFamily="34" charset="0"/>
              </a:rPr>
              <a:t>ileri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derece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yaptırımlar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tekrarlanan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aşımlarda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menedilme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veya</a:t>
            </a:r>
            <a:r>
              <a:rPr lang="en-US" sz="2000" dirty="0">
                <a:latin typeface="Tahoma" panose="020B0604030504040204" pitchFamily="34" charset="0"/>
                <a:ea typeface="Tahoma" panose="020B0604030504040204" pitchFamily="34" charset="0"/>
                <a:cs typeface="Tahoma" panose="020B0604030504040204" pitchFamily="34" charset="0"/>
              </a:rPr>
              <a:t> yeni lig </a:t>
            </a:r>
            <a:r>
              <a:rPr lang="en-US" sz="2000" dirty="0" err="1">
                <a:latin typeface="Tahoma" panose="020B0604030504040204" pitchFamily="34" charset="0"/>
                <a:ea typeface="Tahoma" panose="020B0604030504040204" pitchFamily="34" charset="0"/>
                <a:cs typeface="Tahoma" panose="020B0604030504040204" pitchFamily="34" charset="0"/>
              </a:rPr>
              <a:t>formatında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puan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silme</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cezaları</a:t>
            </a:r>
            <a:r>
              <a:rPr lang="en-US" sz="2000" dirty="0">
                <a:latin typeface="Tahoma" panose="020B0604030504040204" pitchFamily="34" charset="0"/>
                <a:ea typeface="Tahoma" panose="020B0604030504040204" pitchFamily="34" charset="0"/>
                <a:cs typeface="Tahoma" panose="020B0604030504040204" pitchFamily="34" charset="0"/>
              </a:rPr>
              <a:t>). </a:t>
            </a:r>
          </a:p>
          <a:p>
            <a:pPr marL="1085850" lvl="2" indent="-449263" algn="just">
              <a:spcBef>
                <a:spcPts val="600"/>
              </a:spcBef>
              <a:buSzPct val="150000"/>
              <a:buFont typeface="Arial" panose="020B0604020202020204" pitchFamily="34" charset="0"/>
              <a:buChar char="•"/>
            </a:pPr>
            <a:r>
              <a:rPr lang="en-US" sz="2000" dirty="0" err="1">
                <a:latin typeface="Tahoma" panose="020B0604030504040204" pitchFamily="34" charset="0"/>
                <a:ea typeface="Tahoma" panose="020B0604030504040204" pitchFamily="34" charset="0"/>
                <a:cs typeface="Tahoma" panose="020B0604030504040204" pitchFamily="34" charset="0"/>
              </a:rPr>
              <a:t>Ücret</a:t>
            </a:r>
            <a:r>
              <a:rPr lang="en-US" sz="2000" dirty="0">
                <a:latin typeface="Tahoma" panose="020B0604030504040204" pitchFamily="34" charset="0"/>
                <a:ea typeface="Tahoma" panose="020B0604030504040204" pitchFamily="34" charset="0"/>
                <a:cs typeface="Tahoma" panose="020B0604030504040204" pitchFamily="34" charset="0"/>
              </a:rPr>
              <a:t> Ciro </a:t>
            </a:r>
            <a:r>
              <a:rPr lang="en-US" sz="2000" dirty="0" err="1">
                <a:latin typeface="Tahoma" panose="020B0604030504040204" pitchFamily="34" charset="0"/>
                <a:ea typeface="Tahoma" panose="020B0604030504040204" pitchFamily="34" charset="0"/>
                <a:cs typeface="Tahoma" panose="020B0604030504040204" pitchFamily="34" charset="0"/>
              </a:rPr>
              <a:t>Rasyo’sunda</a:t>
            </a:r>
            <a:r>
              <a:rPr lang="en-US" sz="2000" dirty="0">
                <a:latin typeface="Tahoma" panose="020B0604030504040204" pitchFamily="34" charset="0"/>
                <a:ea typeface="Tahoma" panose="020B0604030504040204" pitchFamily="34" charset="0"/>
                <a:cs typeface="Tahoma" panose="020B0604030504040204" pitchFamily="34" charset="0"/>
              </a:rPr>
              <a:t> %50-60 </a:t>
            </a:r>
            <a:r>
              <a:rPr lang="en-US" sz="2000" dirty="0" err="1">
                <a:latin typeface="Tahoma" panose="020B0604030504040204" pitchFamily="34" charset="0"/>
                <a:ea typeface="Tahoma" panose="020B0604030504040204" pitchFamily="34" charset="0"/>
                <a:cs typeface="Tahoma" panose="020B0604030504040204" pitchFamily="34" charset="0"/>
              </a:rPr>
              <a:t>aralığında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bir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değer</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sağlıklı</a:t>
            </a:r>
            <a:r>
              <a:rPr lang="en-US" sz="2000" dirty="0">
                <a:latin typeface="Tahoma" panose="020B0604030504040204" pitchFamily="34" charset="0"/>
                <a:ea typeface="Tahoma" panose="020B0604030504040204" pitchFamily="34" charset="0"/>
                <a:cs typeface="Tahoma" panose="020B0604030504040204" pitchFamily="34" charset="0"/>
              </a:rPr>
              <a:t> olarak </a:t>
            </a:r>
            <a:r>
              <a:rPr lang="en-US" sz="2000" dirty="0" err="1">
                <a:latin typeface="Tahoma" panose="020B0604030504040204" pitchFamily="34" charset="0"/>
                <a:ea typeface="Tahoma" panose="020B0604030504040204" pitchFamily="34" charset="0"/>
                <a:cs typeface="Tahoma" panose="020B0604030504040204" pitchFamily="34" charset="0"/>
              </a:rPr>
              <a:t>kabul</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edilirken</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UEFA’nın</a:t>
            </a:r>
            <a:r>
              <a:rPr lang="en-US" sz="2000" dirty="0">
                <a:latin typeface="Tahoma" panose="020B0604030504040204" pitchFamily="34" charset="0"/>
                <a:ea typeface="Tahoma" panose="020B0604030504040204" pitchFamily="34" charset="0"/>
                <a:cs typeface="Tahoma" panose="020B0604030504040204" pitchFamily="34" charset="0"/>
              </a:rPr>
              <a:t> yeni </a:t>
            </a:r>
            <a:r>
              <a:rPr lang="en-US" sz="2000" dirty="0" err="1">
                <a:latin typeface="Tahoma" panose="020B0604030504040204" pitchFamily="34" charset="0"/>
                <a:ea typeface="Tahoma" panose="020B0604030504040204" pitchFamily="34" charset="0"/>
                <a:cs typeface="Tahoma" panose="020B0604030504040204" pitchFamily="34" charset="0"/>
              </a:rPr>
              <a:t>kuralları</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gereği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çeşitli</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yaptırım</a:t>
            </a:r>
            <a:r>
              <a:rPr lang="en-US" sz="2000" dirty="0">
                <a:latin typeface="Tahoma" panose="020B0604030504040204" pitchFamily="34" charset="0"/>
                <a:ea typeface="Tahoma" panose="020B0604030504040204" pitchFamily="34" charset="0"/>
                <a:cs typeface="Tahoma" panose="020B0604030504040204" pitchFamily="34" charset="0"/>
              </a:rPr>
              <a:t> ve </a:t>
            </a:r>
            <a:r>
              <a:rPr lang="en-US" sz="2000" dirty="0" err="1">
                <a:latin typeface="Tahoma" panose="020B0604030504040204" pitchFamily="34" charset="0"/>
                <a:ea typeface="Tahoma" panose="020B0604030504040204" pitchFamily="34" charset="0"/>
                <a:cs typeface="Tahoma" panose="020B0604030504040204" pitchFamily="34" charset="0"/>
              </a:rPr>
              <a:t>cezalarla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karşılaşmamak</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adına</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%70’ün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üstüne</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çıkılmaması</a:t>
            </a:r>
            <a:r>
              <a:rPr lang="en-US" sz="2000"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000" b="1" dirty="0" err="1">
                <a:solidFill>
                  <a:srgbClr val="A50021"/>
                </a:solidFill>
                <a:latin typeface="Tahoma" panose="020B0604030504040204" pitchFamily="34" charset="0"/>
                <a:ea typeface="Tahoma" panose="020B0604030504040204" pitchFamily="34" charset="0"/>
                <a:cs typeface="Tahoma" panose="020B0604030504040204" pitchFamily="34" charset="0"/>
              </a:rPr>
              <a:t>gerekiyor</a:t>
            </a:r>
            <a:r>
              <a:rPr lang="en-US" sz="2000" dirty="0">
                <a:solidFill>
                  <a:srgbClr val="A50021"/>
                </a:solidFill>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395233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95FBF-CA15-9866-B4D8-0CCCB435C74A}"/>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F000D354-AE25-46AE-7641-7319F36469DA}"/>
              </a:ext>
            </a:extLst>
          </p:cNvPr>
          <p:cNvSpPr/>
          <p:nvPr/>
        </p:nvSpPr>
        <p:spPr>
          <a:xfrm>
            <a:off x="0" y="6323310"/>
            <a:ext cx="9144000" cy="562074"/>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B4C481B5-42C2-D83C-43F1-D7C59D2C9FDE}"/>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10E2E761-2702-0E7D-5634-68E00BC55AE8}"/>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14CE10A0-BC04-5F1A-0E5D-9DFA3DCD9EDF}"/>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479088E3-B333-A62A-D9A7-D8C6E577C2C7}"/>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21</a:t>
            </a:fld>
            <a:endParaRPr lang="tr-TR" b="1" dirty="0">
              <a:solidFill>
                <a:srgbClr val="FFC000"/>
              </a:solidFill>
            </a:endParaRPr>
          </a:p>
        </p:txBody>
      </p:sp>
      <p:sp>
        <p:nvSpPr>
          <p:cNvPr id="10" name="1 Başlık">
            <a:extLst>
              <a:ext uri="{FF2B5EF4-FFF2-40B4-BE49-F238E27FC236}">
                <a16:creationId xmlns:a16="http://schemas.microsoft.com/office/drawing/2014/main" id="{FADF1BEA-EC6F-A708-54BB-078166078567}"/>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D1639C3E-FB87-E8DA-A772-E500CA1A20DA}"/>
              </a:ext>
            </a:extLst>
          </p:cNvPr>
          <p:cNvSpPr/>
          <p:nvPr/>
        </p:nvSpPr>
        <p:spPr>
          <a:xfrm>
            <a:off x="-612576" y="607035"/>
            <a:ext cx="9611544" cy="4785926"/>
          </a:xfrm>
          <a:prstGeom prst="rect">
            <a:avLst/>
          </a:prstGeom>
        </p:spPr>
        <p:txBody>
          <a:bodyPr wrap="square">
            <a:spAutoFit/>
          </a:bodyPr>
          <a:lstStyle/>
          <a:p>
            <a:pPr marL="1085850" lvl="2" indent="-449263" algn="just">
              <a:spcBef>
                <a:spcPts val="600"/>
              </a:spcBef>
              <a:buSzPct val="150000"/>
              <a:buFont typeface="Arial" panose="020B0604020202020204" pitchFamily="34" charset="0"/>
              <a:buChar char="•"/>
            </a:pPr>
            <a:r>
              <a:rPr lang="en-US" sz="2000" kern="100" dirty="0">
                <a:effectLst/>
                <a:latin typeface="Tahoma" panose="020B0604030504040204" pitchFamily="34" charset="0"/>
                <a:ea typeface="Aptos" panose="020B0004020202020204" pitchFamily="34" charset="0"/>
                <a:cs typeface="Arial" panose="020B0604020202020204" pitchFamily="34" charset="0"/>
              </a:rPr>
              <a:t>Galatasaray Sportif A.Ş.’</a:t>
            </a:r>
            <a:r>
              <a:rPr lang="en-US" sz="2000" kern="100" dirty="0" err="1">
                <a:effectLst/>
                <a:latin typeface="Tahoma" panose="020B0604030504040204" pitchFamily="34" charset="0"/>
                <a:ea typeface="Aptos" panose="020B0004020202020204" pitchFamily="34" charset="0"/>
                <a:cs typeface="Arial" panose="020B0604020202020204" pitchFamily="34" charset="0"/>
              </a:rPr>
              <a:t>nin</a:t>
            </a:r>
            <a:r>
              <a:rPr lang="en-US" sz="2000" kern="100" dirty="0">
                <a:effectLst/>
                <a:latin typeface="Tahoma" panose="020B0604030504040204" pitchFamily="34" charset="0"/>
                <a:ea typeface="Aptos" panose="020B0004020202020204" pitchFamily="34" charset="0"/>
                <a:cs typeface="Arial" panose="020B0604020202020204" pitchFamily="34" charset="0"/>
              </a:rPr>
              <a:t> 2025-26 </a:t>
            </a:r>
            <a:r>
              <a:rPr lang="en-US" sz="2000" kern="100" dirty="0" err="1">
                <a:effectLst/>
                <a:latin typeface="Tahoma" panose="020B0604030504040204" pitchFamily="34" charset="0"/>
                <a:ea typeface="Aptos" panose="020B0004020202020204" pitchFamily="34" charset="0"/>
                <a:cs typeface="Arial" panose="020B0604020202020204" pitchFamily="34" charset="0"/>
              </a:rPr>
              <a:t>sezonu</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finansal</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tabloları</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dipnotlarını</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incelediğimde</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Ücret</a:t>
            </a:r>
            <a:r>
              <a:rPr lang="en-US" sz="20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Ciro </a:t>
            </a:r>
            <a:r>
              <a:rPr lang="en-US" sz="20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Rasyosu</a:t>
            </a:r>
            <a:r>
              <a:rPr lang="en-US" sz="20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Futbolcu</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Ücretleri</a:t>
            </a:r>
            <a:r>
              <a:rPr lang="en-US" sz="2000" kern="100" dirty="0">
                <a:effectLst/>
                <a:latin typeface="Tahoma" panose="020B0604030504040204" pitchFamily="34" charset="0"/>
                <a:ea typeface="Aptos" panose="020B0004020202020204" pitchFamily="34" charset="0"/>
                <a:cs typeface="Arial" panose="020B0604020202020204" pitchFamily="34" charset="0"/>
              </a:rPr>
              <a:t> (8,122 </a:t>
            </a:r>
            <a:r>
              <a:rPr lang="en-US" sz="20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000" kern="100" dirty="0">
                <a:effectLst/>
                <a:latin typeface="Tahoma" panose="020B0604030504040204" pitchFamily="34" charset="0"/>
                <a:ea typeface="Aptos" panose="020B0004020202020204" pitchFamily="34" charset="0"/>
                <a:cs typeface="Arial" panose="020B0604020202020204" pitchFamily="34" charset="0"/>
              </a:rPr>
              <a:t> TL) + Teknik </a:t>
            </a:r>
            <a:r>
              <a:rPr lang="en-US" sz="2000" kern="100" dirty="0" err="1">
                <a:effectLst/>
                <a:latin typeface="Tahoma" panose="020B0604030504040204" pitchFamily="34" charset="0"/>
                <a:ea typeface="Aptos" panose="020B0004020202020204" pitchFamily="34" charset="0"/>
                <a:cs typeface="Arial" panose="020B0604020202020204" pitchFamily="34" charset="0"/>
              </a:rPr>
              <a:t>Direktör</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Ücretleri</a:t>
            </a:r>
            <a:r>
              <a:rPr lang="en-US" sz="2000" kern="100" dirty="0">
                <a:effectLst/>
                <a:latin typeface="Tahoma" panose="020B0604030504040204" pitchFamily="34" charset="0"/>
                <a:ea typeface="Aptos" panose="020B0004020202020204" pitchFamily="34" charset="0"/>
                <a:cs typeface="Arial" panose="020B0604020202020204" pitchFamily="34" charset="0"/>
              </a:rPr>
              <a:t> (1,313 </a:t>
            </a:r>
            <a:r>
              <a:rPr lang="en-US" sz="20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000" kern="100" dirty="0">
                <a:effectLst/>
                <a:latin typeface="Tahoma" panose="020B0604030504040204" pitchFamily="34" charset="0"/>
                <a:ea typeface="Aptos" panose="020B0004020202020204" pitchFamily="34" charset="0"/>
                <a:cs typeface="Arial" panose="020B0604020202020204" pitchFamily="34" charset="0"/>
              </a:rPr>
              <a:t> TL) + </a:t>
            </a:r>
            <a:r>
              <a:rPr lang="en-US" sz="2000" kern="100" dirty="0" err="1">
                <a:effectLst/>
                <a:latin typeface="Tahoma" panose="020B0604030504040204" pitchFamily="34" charset="0"/>
                <a:ea typeface="Aptos" panose="020B0004020202020204" pitchFamily="34" charset="0"/>
                <a:cs typeface="Arial" panose="020B0604020202020204" pitchFamily="34" charset="0"/>
              </a:rPr>
              <a:t>Futbolcu</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Amortisman</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Giderleri</a:t>
            </a:r>
            <a:r>
              <a:rPr lang="en-US" sz="2000" kern="100" dirty="0">
                <a:effectLst/>
                <a:latin typeface="Tahoma" panose="020B0604030504040204" pitchFamily="34" charset="0"/>
                <a:ea typeface="Aptos" panose="020B0004020202020204" pitchFamily="34" charset="0"/>
                <a:cs typeface="Arial" panose="020B0604020202020204" pitchFamily="34" charset="0"/>
              </a:rPr>
              <a:t> (4,062 </a:t>
            </a:r>
            <a:r>
              <a:rPr lang="en-US" sz="20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000" kern="100" dirty="0">
                <a:effectLst/>
                <a:latin typeface="Tahoma" panose="020B0604030504040204" pitchFamily="34" charset="0"/>
                <a:ea typeface="Aptos" panose="020B0004020202020204" pitchFamily="34" charset="0"/>
                <a:cs typeface="Arial" panose="020B0604020202020204" pitchFamily="34" charset="0"/>
              </a:rPr>
              <a:t> TL) + </a:t>
            </a:r>
            <a:r>
              <a:rPr lang="en-US" sz="2000" kern="100" dirty="0" err="1">
                <a:effectLst/>
                <a:latin typeface="Tahoma" panose="020B0604030504040204" pitchFamily="34" charset="0"/>
                <a:ea typeface="Aptos" panose="020B0004020202020204" pitchFamily="34" charset="0"/>
                <a:cs typeface="Arial" panose="020B0604020202020204" pitchFamily="34" charset="0"/>
              </a:rPr>
              <a:t>Menajer</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Ücretleri</a:t>
            </a:r>
            <a:r>
              <a:rPr lang="en-US" sz="2000" kern="100" dirty="0">
                <a:effectLst/>
                <a:latin typeface="Tahoma" panose="020B0604030504040204" pitchFamily="34" charset="0"/>
                <a:ea typeface="Aptos" panose="020B0004020202020204" pitchFamily="34" charset="0"/>
                <a:cs typeface="Arial" panose="020B0604020202020204" pitchFamily="34" charset="0"/>
              </a:rPr>
              <a:t> (1,027 </a:t>
            </a:r>
            <a:r>
              <a:rPr lang="en-US" sz="20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000" kern="100" dirty="0">
                <a:effectLst/>
                <a:latin typeface="Tahoma" panose="020B0604030504040204" pitchFamily="34" charset="0"/>
                <a:ea typeface="Aptos" panose="020B0004020202020204" pitchFamily="34" charset="0"/>
                <a:cs typeface="Arial" panose="020B0604020202020204" pitchFamily="34" charset="0"/>
              </a:rPr>
              <a:t> TL) / Toplam </a:t>
            </a:r>
            <a:r>
              <a:rPr lang="en-US" sz="2000" kern="100" dirty="0" err="1">
                <a:effectLst/>
                <a:latin typeface="Tahoma" panose="020B0604030504040204" pitchFamily="34" charset="0"/>
                <a:ea typeface="Aptos" panose="020B0004020202020204" pitchFamily="34" charset="0"/>
                <a:cs typeface="Arial" panose="020B0604020202020204" pitchFamily="34" charset="0"/>
              </a:rPr>
              <a:t>Gelir</a:t>
            </a:r>
            <a:r>
              <a:rPr lang="en-US" sz="2000" kern="100" dirty="0">
                <a:effectLst/>
                <a:latin typeface="Tahoma" panose="020B0604030504040204" pitchFamily="34" charset="0"/>
                <a:ea typeface="Aptos" panose="020B0004020202020204" pitchFamily="34" charset="0"/>
                <a:cs typeface="Arial" panose="020B0604020202020204" pitchFamily="34" charset="0"/>
              </a:rPr>
              <a:t> (20,673 </a:t>
            </a:r>
            <a:r>
              <a:rPr lang="en-US" sz="20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000" kern="100" dirty="0">
                <a:effectLst/>
                <a:latin typeface="Tahoma" panose="020B0604030504040204" pitchFamily="34" charset="0"/>
                <a:ea typeface="Aptos" panose="020B0004020202020204" pitchFamily="34" charset="0"/>
                <a:cs typeface="Arial" panose="020B0604020202020204" pitchFamily="34" charset="0"/>
              </a:rPr>
              <a:t> TL) = </a:t>
            </a:r>
            <a:r>
              <a:rPr lang="en-US" sz="2000" b="1" u="sng"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%70 </a:t>
            </a:r>
            <a:r>
              <a:rPr lang="en-US" sz="2000" kern="100" dirty="0">
                <a:effectLst/>
                <a:latin typeface="Tahoma" panose="020B0604030504040204" pitchFamily="34" charset="0"/>
                <a:ea typeface="Aptos" panose="020B0004020202020204" pitchFamily="34" charset="0"/>
                <a:cs typeface="Arial" panose="020B0604020202020204" pitchFamily="34" charset="0"/>
              </a:rPr>
              <a:t>olarak </a:t>
            </a:r>
            <a:r>
              <a:rPr lang="en-US" sz="2000" kern="100" dirty="0" err="1">
                <a:effectLst/>
                <a:latin typeface="Tahoma" panose="020B0604030504040204" pitchFamily="34" charset="0"/>
                <a:ea typeface="Aptos" panose="020B0004020202020204" pitchFamily="34" charset="0"/>
                <a:cs typeface="Arial" panose="020B0604020202020204" pitchFamily="34" charset="0"/>
              </a:rPr>
              <a:t>ortaya</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çıkıyor</a:t>
            </a:r>
            <a:r>
              <a:rPr lang="en-US" sz="2000" kern="100" dirty="0">
                <a:effectLst/>
                <a:latin typeface="Tahoma" panose="020B0604030504040204" pitchFamily="34" charset="0"/>
                <a:ea typeface="Aptos" panose="020B0004020202020204" pitchFamily="34" charset="0"/>
                <a:cs typeface="Arial" panose="020B0604020202020204" pitchFamily="34" charset="0"/>
              </a:rPr>
              <a:t>. 2025-26 sezonunda </a:t>
            </a:r>
            <a:r>
              <a:rPr lang="en-US" sz="2000" kern="100" dirty="0" err="1">
                <a:effectLst/>
                <a:latin typeface="Tahoma" panose="020B0604030504040204" pitchFamily="34" charset="0"/>
                <a:ea typeface="Aptos" panose="020B0004020202020204" pitchFamily="34" charset="0"/>
                <a:cs typeface="Arial" panose="020B0604020202020204" pitchFamily="34" charset="0"/>
              </a:rPr>
              <a:t>söz</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konusu</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rasyonun</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üst</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limiti</a:t>
            </a:r>
            <a:r>
              <a:rPr lang="en-US" sz="2000" kern="100" dirty="0">
                <a:effectLst/>
                <a:latin typeface="Tahoma" panose="020B0604030504040204" pitchFamily="34" charset="0"/>
                <a:ea typeface="Aptos" panose="020B0004020202020204" pitchFamily="34" charset="0"/>
                <a:cs typeface="Arial" panose="020B0604020202020204" pitchFamily="34" charset="0"/>
              </a:rPr>
              <a:t> %70 </a:t>
            </a:r>
            <a:r>
              <a:rPr lang="en-US" sz="2000" kern="100" dirty="0" err="1">
                <a:effectLst/>
                <a:latin typeface="Tahoma" panose="020B0604030504040204" pitchFamily="34" charset="0"/>
                <a:ea typeface="Aptos" panose="020B0004020202020204" pitchFamily="34" charset="0"/>
                <a:cs typeface="Arial" panose="020B0604020202020204" pitchFamily="34" charset="0"/>
              </a:rPr>
              <a:t>olduğundan</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bu</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kern="100" dirty="0" err="1">
                <a:effectLst/>
                <a:latin typeface="Tahoma" panose="020B0604030504040204" pitchFamily="34" charset="0"/>
                <a:ea typeface="Aptos" panose="020B0004020202020204" pitchFamily="34" charset="0"/>
                <a:cs typeface="Arial" panose="020B0604020202020204" pitchFamily="34" charset="0"/>
              </a:rPr>
              <a:t>kapsamda</a:t>
            </a:r>
            <a:r>
              <a:rPr lang="en-US" sz="2000" kern="100" dirty="0">
                <a:effectLst/>
                <a:latin typeface="Tahoma" panose="020B0604030504040204" pitchFamily="34" charset="0"/>
                <a:ea typeface="Aptos" panose="020B0004020202020204" pitchFamily="34" charset="0"/>
                <a:cs typeface="Arial" panose="020B0604020202020204" pitchFamily="34" charset="0"/>
              </a:rPr>
              <a:t> </a:t>
            </a:r>
            <a:r>
              <a:rPr lang="en-US" sz="2000" b="1" kern="100" dirty="0">
                <a:effectLst/>
                <a:latin typeface="Tahoma" panose="020B0604030504040204" pitchFamily="34" charset="0"/>
                <a:ea typeface="Aptos" panose="020B0004020202020204" pitchFamily="34" charset="0"/>
                <a:cs typeface="Arial" panose="020B0604020202020204" pitchFamily="34" charset="0"/>
              </a:rPr>
              <a:t>Galatasaray Sportif A.Ş.</a:t>
            </a:r>
            <a:r>
              <a:rPr lang="en-US" sz="2000" b="1" kern="100" dirty="0">
                <a:latin typeface="Tahoma" panose="020B0604030504040204" pitchFamily="34" charset="0"/>
                <a:ea typeface="Aptos" panose="020B0004020202020204" pitchFamily="34" charset="0"/>
                <a:cs typeface="Arial" panose="020B0604020202020204" pitchFamily="34" charset="0"/>
              </a:rPr>
              <a:t> </a:t>
            </a:r>
            <a:r>
              <a:rPr lang="en-US" sz="2000" b="1" kern="100" dirty="0" err="1">
                <a:latin typeface="Tahoma" panose="020B0604030504040204" pitchFamily="34" charset="0"/>
                <a:ea typeface="Aptos" panose="020B0004020202020204" pitchFamily="34" charset="0"/>
                <a:cs typeface="Arial" panose="020B0604020202020204" pitchFamily="34" charset="0"/>
              </a:rPr>
              <a:t>üst</a:t>
            </a:r>
            <a:r>
              <a:rPr lang="en-US" sz="2000" b="1" kern="100" dirty="0">
                <a:latin typeface="Tahoma" panose="020B0604030504040204" pitchFamily="34" charset="0"/>
                <a:ea typeface="Aptos" panose="020B0004020202020204" pitchFamily="34" charset="0"/>
                <a:cs typeface="Arial" panose="020B0604020202020204" pitchFamily="34" charset="0"/>
              </a:rPr>
              <a:t> </a:t>
            </a:r>
            <a:r>
              <a:rPr lang="en-US" sz="2000" b="1" kern="100" dirty="0" err="1">
                <a:effectLst/>
                <a:latin typeface="Tahoma" panose="020B0604030504040204" pitchFamily="34" charset="0"/>
                <a:ea typeface="Aptos" panose="020B0004020202020204" pitchFamily="34" charset="0"/>
                <a:cs typeface="Arial" panose="020B0604020202020204" pitchFamily="34" charset="0"/>
              </a:rPr>
              <a:t>limitte</a:t>
            </a:r>
            <a:r>
              <a:rPr lang="en-US" sz="2000" b="1" kern="100" dirty="0">
                <a:effectLst/>
                <a:latin typeface="Tahoma" panose="020B0604030504040204" pitchFamily="34" charset="0"/>
                <a:ea typeface="Aptos" panose="020B0004020202020204" pitchFamily="34" charset="0"/>
                <a:cs typeface="Arial" panose="020B0604020202020204" pitchFamily="34" charset="0"/>
              </a:rPr>
              <a:t> </a:t>
            </a:r>
            <a:r>
              <a:rPr lang="en-US" sz="2000" b="1" kern="100" dirty="0" err="1">
                <a:effectLst/>
                <a:latin typeface="Tahoma" panose="020B0604030504040204" pitchFamily="34" charset="0"/>
                <a:ea typeface="Aptos" panose="020B0004020202020204" pitchFamily="34" charset="0"/>
                <a:cs typeface="Arial" panose="020B0604020202020204" pitchFamily="34" charset="0"/>
              </a:rPr>
              <a:t>olsa</a:t>
            </a:r>
            <a:r>
              <a:rPr lang="en-US" sz="2000" b="1" kern="100" dirty="0">
                <a:effectLst/>
                <a:latin typeface="Tahoma" panose="020B0604030504040204" pitchFamily="34" charset="0"/>
                <a:ea typeface="Aptos" panose="020B0004020202020204" pitchFamily="34" charset="0"/>
                <a:cs typeface="Arial" panose="020B0604020202020204" pitchFamily="34" charset="0"/>
              </a:rPr>
              <a:t> da, limit </a:t>
            </a:r>
            <a:r>
              <a:rPr lang="en-US" sz="2000" b="1" kern="100" dirty="0" err="1">
                <a:effectLst/>
                <a:latin typeface="Tahoma" panose="020B0604030504040204" pitchFamily="34" charset="0"/>
                <a:ea typeface="Aptos" panose="020B0004020202020204" pitchFamily="34" charset="0"/>
                <a:cs typeface="Arial" panose="020B0604020202020204" pitchFamily="34" charset="0"/>
              </a:rPr>
              <a:t>dahilinde</a:t>
            </a:r>
            <a:r>
              <a:rPr lang="en-US" sz="2000" b="1" kern="100" dirty="0">
                <a:effectLst/>
                <a:latin typeface="Tahoma" panose="020B0604030504040204" pitchFamily="34" charset="0"/>
                <a:ea typeface="Aptos" panose="020B0004020202020204" pitchFamily="34" charset="0"/>
                <a:cs typeface="Arial" panose="020B0604020202020204" pitchFamily="34" charset="0"/>
              </a:rPr>
              <a:t> </a:t>
            </a:r>
            <a:r>
              <a:rPr lang="en-US" sz="2000" b="1" kern="100" dirty="0" err="1">
                <a:effectLst/>
                <a:latin typeface="Tahoma" panose="020B0604030504040204" pitchFamily="34" charset="0"/>
                <a:ea typeface="Aptos" panose="020B0004020202020204" pitchFamily="34" charset="0"/>
                <a:cs typeface="Arial" panose="020B0604020202020204" pitchFamily="34" charset="0"/>
              </a:rPr>
              <a:t>kalmış</a:t>
            </a:r>
            <a:r>
              <a:rPr lang="en-US" sz="2000" b="1" kern="100" dirty="0">
                <a:effectLst/>
                <a:latin typeface="Tahoma" panose="020B0604030504040204" pitchFamily="34" charset="0"/>
                <a:ea typeface="Aptos" panose="020B0004020202020204" pitchFamily="34" charset="0"/>
                <a:cs typeface="Arial" panose="020B0604020202020204" pitchFamily="34" charset="0"/>
              </a:rPr>
              <a:t> </a:t>
            </a:r>
            <a:r>
              <a:rPr lang="en-US" sz="2000" b="1" kern="100" dirty="0" err="1">
                <a:effectLst/>
                <a:latin typeface="Tahoma" panose="020B0604030504040204" pitchFamily="34" charset="0"/>
                <a:ea typeface="Aptos" panose="020B0004020202020204" pitchFamily="34" charset="0"/>
                <a:cs typeface="Arial" panose="020B0604020202020204" pitchFamily="34" charset="0"/>
              </a:rPr>
              <a:t>durumda</a:t>
            </a:r>
            <a:r>
              <a:rPr lang="en-US" sz="2000" b="1" kern="100" dirty="0">
                <a:effectLst/>
                <a:latin typeface="Tahoma" panose="020B0604030504040204" pitchFamily="34" charset="0"/>
                <a:ea typeface="Aptos" panose="020B0004020202020204" pitchFamily="34" charset="0"/>
                <a:cs typeface="Arial" panose="020B0604020202020204" pitchFamily="34" charset="0"/>
              </a:rPr>
              <a:t>.</a:t>
            </a:r>
            <a:endParaRPr lang="en-US" sz="2000" b="1" kern="100" dirty="0">
              <a:latin typeface="Aptos" panose="020B0004020202020204" pitchFamily="34" charset="0"/>
              <a:ea typeface="Aptos" panose="020B0004020202020204" pitchFamily="34" charset="0"/>
              <a:cs typeface="Arial" panose="020B0604020202020204" pitchFamily="34" charset="0"/>
            </a:endParaRPr>
          </a:p>
          <a:p>
            <a:pPr marL="1085850" lvl="2" indent="-449263" algn="just">
              <a:spcBef>
                <a:spcPts val="600"/>
              </a:spcBef>
              <a:buSzPct val="150000"/>
              <a:buFont typeface="Arial" panose="020B0604020202020204" pitchFamily="34" charset="0"/>
              <a:buChar char="•"/>
            </a:pPr>
            <a:r>
              <a:rPr lang="en-US" sz="2000" dirty="0" err="1">
                <a:effectLst/>
                <a:latin typeface="Tahoma" panose="020B0604030504040204" pitchFamily="34" charset="0"/>
                <a:ea typeface="Aptos" panose="020B0004020202020204" pitchFamily="34" charset="0"/>
              </a:rPr>
              <a:t>Bununla</a:t>
            </a:r>
            <a:r>
              <a:rPr lang="en-US" sz="2000" dirty="0">
                <a:effectLst/>
                <a:latin typeface="Tahoma" panose="020B0604030504040204" pitchFamily="34" charset="0"/>
                <a:ea typeface="Aptos" panose="020B0004020202020204" pitchFamily="34" charset="0"/>
              </a:rPr>
              <a:t> birlikte, 2026-27 sezonunda </a:t>
            </a:r>
            <a:r>
              <a:rPr lang="en-US" sz="2000" dirty="0" err="1">
                <a:effectLst/>
                <a:latin typeface="Tahoma" panose="020B0604030504040204" pitchFamily="34" charset="0"/>
                <a:ea typeface="Aptos" panose="020B0004020202020204" pitchFamily="34" charset="0"/>
              </a:rPr>
              <a:t>olası</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bir</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gelişme</a:t>
            </a:r>
            <a:r>
              <a:rPr lang="en-US" sz="2000" dirty="0">
                <a:effectLst/>
                <a:latin typeface="Tahoma" panose="020B0604030504040204" pitchFamily="34" charset="0"/>
                <a:ea typeface="Aptos" panose="020B0004020202020204" pitchFamily="34" charset="0"/>
              </a:rPr>
              <a:t> olarak </a:t>
            </a:r>
            <a:r>
              <a:rPr lang="en-US" sz="2000" dirty="0" err="1">
                <a:effectLst/>
                <a:latin typeface="Tahoma" panose="020B0604030504040204" pitchFamily="34" charset="0"/>
                <a:ea typeface="Aptos" panose="020B0004020202020204" pitchFamily="34" charset="0"/>
              </a:rPr>
              <a:t>kadro</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maliyetinin</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önemli</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oranda</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artış</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göstermesi</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durumunda</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Ücret</a:t>
            </a:r>
            <a:r>
              <a:rPr lang="en-US" sz="2000" dirty="0">
                <a:effectLst/>
                <a:latin typeface="Tahoma" panose="020B0604030504040204" pitchFamily="34" charset="0"/>
                <a:ea typeface="Aptos" panose="020B0004020202020204" pitchFamily="34" charset="0"/>
              </a:rPr>
              <a:t>/Ciro </a:t>
            </a:r>
            <a:r>
              <a:rPr lang="en-US" sz="2000" dirty="0" err="1">
                <a:effectLst/>
                <a:latin typeface="Tahoma" panose="020B0604030504040204" pitchFamily="34" charset="0"/>
                <a:ea typeface="Aptos" panose="020B0004020202020204" pitchFamily="34" charset="0"/>
              </a:rPr>
              <a:t>Rasyo’sunun</a:t>
            </a:r>
            <a:r>
              <a:rPr lang="en-US" sz="2000" dirty="0">
                <a:effectLst/>
                <a:latin typeface="Tahoma" panose="020B0604030504040204" pitchFamily="34" charset="0"/>
                <a:ea typeface="Aptos" panose="020B0004020202020204" pitchFamily="34" charset="0"/>
              </a:rPr>
              <a:t> %70’in </a:t>
            </a:r>
            <a:r>
              <a:rPr lang="en-US" sz="2000" dirty="0" err="1">
                <a:effectLst/>
                <a:latin typeface="Tahoma" panose="020B0604030504040204" pitchFamily="34" charset="0"/>
                <a:ea typeface="Aptos" panose="020B0004020202020204" pitchFamily="34" charset="0"/>
              </a:rPr>
              <a:t>üzerinde</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seyretmesi</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riskinin</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bulunduğu</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kanaatindeyim</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Dolayısıyla</a:t>
            </a:r>
            <a:r>
              <a:rPr lang="en-US" sz="2000" dirty="0">
                <a:effectLst/>
                <a:latin typeface="Tahoma" panose="020B0604030504040204" pitchFamily="34" charset="0"/>
                <a:ea typeface="Aptos" panose="020B0004020202020204" pitchFamily="34" charset="0"/>
              </a:rPr>
              <a:t> Galatasaray Sportif A.Ş. </a:t>
            </a:r>
            <a:r>
              <a:rPr lang="en-US" sz="2000" dirty="0" err="1">
                <a:effectLst/>
                <a:latin typeface="Tahoma" panose="020B0604030504040204" pitchFamily="34" charset="0"/>
                <a:ea typeface="Aptos" panose="020B0004020202020204" pitchFamily="34" charset="0"/>
              </a:rPr>
              <a:t>Yönetimi’nin</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söz</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konusu</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oranın</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kadro</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maliyet</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hesaplarını</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toplam</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gelirin</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kalıcı</a:t>
            </a:r>
            <a:r>
              <a:rPr lang="en-US" sz="2000" dirty="0">
                <a:effectLst/>
                <a:latin typeface="Tahoma" panose="020B0604030504040204" pitchFamily="34" charset="0"/>
                <a:ea typeface="Aptos" panose="020B0004020202020204" pitchFamily="34" charset="0"/>
              </a:rPr>
              <a:t> olarak %70’in </a:t>
            </a:r>
            <a:r>
              <a:rPr lang="en-US" sz="2000" dirty="0" err="1">
                <a:effectLst/>
                <a:latin typeface="Tahoma" panose="020B0604030504040204" pitchFamily="34" charset="0"/>
                <a:ea typeface="Aptos" panose="020B0004020202020204" pitchFamily="34" charset="0"/>
              </a:rPr>
              <a:t>altında</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tutmasının</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hayati</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bir</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öneme</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sahip</a:t>
            </a:r>
            <a:r>
              <a:rPr lang="en-US" sz="2000" dirty="0">
                <a:effectLst/>
                <a:latin typeface="Tahoma" panose="020B0604030504040204" pitchFamily="34" charset="0"/>
                <a:ea typeface="Aptos" panose="020B0004020202020204" pitchFamily="34" charset="0"/>
              </a:rPr>
              <a:t> </a:t>
            </a:r>
            <a:r>
              <a:rPr lang="en-US" sz="2000" dirty="0" err="1">
                <a:effectLst/>
                <a:latin typeface="Tahoma" panose="020B0604030504040204" pitchFamily="34" charset="0"/>
                <a:ea typeface="Aptos" panose="020B0004020202020204" pitchFamily="34" charset="0"/>
              </a:rPr>
              <a:t>olduğunu</a:t>
            </a:r>
            <a:r>
              <a:rPr lang="en-US" sz="2000" dirty="0">
                <a:effectLst/>
                <a:latin typeface="Tahoma" panose="020B0604030504040204" pitchFamily="34" charset="0"/>
                <a:ea typeface="Aptos" panose="020B0004020202020204" pitchFamily="34" charset="0"/>
              </a:rPr>
              <a:t> hep birlikte not </a:t>
            </a:r>
            <a:r>
              <a:rPr lang="en-US" sz="2000" dirty="0" err="1">
                <a:effectLst/>
                <a:latin typeface="Tahoma" panose="020B0604030504040204" pitchFamily="34" charset="0"/>
                <a:ea typeface="Aptos" panose="020B0004020202020204" pitchFamily="34" charset="0"/>
              </a:rPr>
              <a:t>edelim</a:t>
            </a:r>
            <a:r>
              <a:rPr lang="en-US" sz="2000" dirty="0">
                <a:effectLst/>
                <a:latin typeface="Tahoma" panose="020B0604030504040204" pitchFamily="34" charset="0"/>
                <a:ea typeface="Aptos" panose="020B0004020202020204" pitchFamily="34" charset="0"/>
              </a:rPr>
              <a:t>.</a:t>
            </a:r>
            <a:endParaRPr lang="en-US" sz="1900" dirty="0">
              <a:solidFill>
                <a:srgbClr val="A5002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4116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77D12-6C68-5E57-893D-CEDB984182EE}"/>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40B5042E-27FC-C931-8EEA-FB81C46339ED}"/>
              </a:ext>
            </a:extLst>
          </p:cNvPr>
          <p:cNvSpPr/>
          <p:nvPr/>
        </p:nvSpPr>
        <p:spPr>
          <a:xfrm>
            <a:off x="0" y="6270762"/>
            <a:ext cx="9144000" cy="614622"/>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F2D903FB-C269-B564-7A9D-7CED82246CB8}"/>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C7103991-92E7-A8A7-5804-62763DB36392}"/>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8E775CC4-55AA-2296-17A2-5364A8E98BA8}"/>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1F4A73C9-6E63-D320-8A29-9FD94BD4BA3B}"/>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22</a:t>
            </a:fld>
            <a:endParaRPr lang="tr-TR" b="1" dirty="0">
              <a:solidFill>
                <a:srgbClr val="FFC000"/>
              </a:solidFill>
            </a:endParaRPr>
          </a:p>
        </p:txBody>
      </p:sp>
      <p:sp>
        <p:nvSpPr>
          <p:cNvPr id="10" name="1 Başlık">
            <a:extLst>
              <a:ext uri="{FF2B5EF4-FFF2-40B4-BE49-F238E27FC236}">
                <a16:creationId xmlns:a16="http://schemas.microsoft.com/office/drawing/2014/main" id="{4AF2BB65-106D-68BB-07FA-9E3C6DFEA1FE}"/>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E60751FA-9E97-6C25-E29F-54185AD6C45E}"/>
              </a:ext>
            </a:extLst>
          </p:cNvPr>
          <p:cNvSpPr/>
          <p:nvPr/>
        </p:nvSpPr>
        <p:spPr>
          <a:xfrm>
            <a:off x="-70992" y="515231"/>
            <a:ext cx="9035480" cy="5680658"/>
          </a:xfrm>
          <a:prstGeom prst="rect">
            <a:avLst/>
          </a:prstGeom>
        </p:spPr>
        <p:txBody>
          <a:bodyPr wrap="square">
            <a:spAutoFit/>
          </a:bodyPr>
          <a:lstStyle/>
          <a:p>
            <a:pPr marL="342900" indent="-342900" algn="just">
              <a:lnSpc>
                <a:spcPct val="115000"/>
              </a:lnSpc>
              <a:spcAft>
                <a:spcPts val="800"/>
              </a:spcAft>
              <a:buFont typeface="Arial" panose="020B0604020202020204" pitchFamily="34" charset="0"/>
              <a:buChar char="•"/>
            </a:pPr>
            <a:r>
              <a:rPr lang="en-US" b="1" u="sng" dirty="0">
                <a:solidFill>
                  <a:srgbClr val="A50021"/>
                </a:solidFill>
                <a:latin typeface="Tahoma" panose="020B0604030504040204" pitchFamily="34" charset="0"/>
                <a:ea typeface="Tahoma" panose="020B0604030504040204" pitchFamily="34" charset="0"/>
                <a:cs typeface="Tahoma" panose="020B0604030504040204" pitchFamily="34" charset="0"/>
              </a:rPr>
              <a:t>Kadro </a:t>
            </a:r>
            <a:r>
              <a:rPr lang="en-US" b="1" u="sng" dirty="0" err="1">
                <a:solidFill>
                  <a:srgbClr val="A50021"/>
                </a:solidFill>
                <a:latin typeface="Tahoma" panose="020B0604030504040204" pitchFamily="34" charset="0"/>
                <a:ea typeface="Tahoma" panose="020B0604030504040204" pitchFamily="34" charset="0"/>
                <a:cs typeface="Tahoma" panose="020B0604030504040204" pitchFamily="34" charset="0"/>
              </a:rPr>
              <a:t>Maliyet</a:t>
            </a:r>
            <a:r>
              <a:rPr lang="en-US"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u="sng" dirty="0" err="1">
                <a:solidFill>
                  <a:srgbClr val="A50021"/>
                </a:solidFill>
                <a:latin typeface="Tahoma" panose="020B0604030504040204" pitchFamily="34" charset="0"/>
                <a:ea typeface="Tahoma" panose="020B0604030504040204" pitchFamily="34" charset="0"/>
                <a:cs typeface="Tahoma" panose="020B0604030504040204" pitchFamily="34" charset="0"/>
              </a:rPr>
              <a:t>Rasyosu</a:t>
            </a:r>
            <a:r>
              <a:rPr lang="en-US" b="1" u="sng" dirty="0">
                <a:solidFill>
                  <a:srgbClr val="A50021"/>
                </a:solidFill>
                <a:latin typeface="Tahoma" panose="020B0604030504040204" pitchFamily="34" charset="0"/>
                <a:ea typeface="Tahoma" panose="020B0604030504040204" pitchFamily="34" charset="0"/>
                <a:cs typeface="Tahoma" panose="020B0604030504040204" pitchFamily="34" charset="0"/>
              </a:rPr>
              <a:t>:</a:t>
            </a:r>
            <a:r>
              <a:rPr lang="en-US" dirty="0">
                <a:latin typeface="Tahoma" panose="020B0604030504040204" pitchFamily="34" charset="0"/>
                <a:ea typeface="Tahoma" panose="020B0604030504040204" pitchFamily="34" charset="0"/>
                <a:cs typeface="Tahoma" panose="020B0604030504040204" pitchFamily="34" charset="0"/>
              </a:rPr>
              <a:t> Saha </a:t>
            </a:r>
            <a:r>
              <a:rPr lang="en-US" dirty="0" err="1">
                <a:latin typeface="Tahoma" panose="020B0604030504040204" pitchFamily="34" charset="0"/>
                <a:ea typeface="Tahoma" panose="020B0604030504040204" pitchFamily="34" charset="0"/>
                <a:cs typeface="Tahoma" panose="020B0604030504040204" pitchFamily="34" charset="0"/>
              </a:rPr>
              <a:t>içi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harcamalar</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hakkında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daha</a:t>
            </a:r>
            <a:r>
              <a:rPr lang="en-US" dirty="0">
                <a:latin typeface="Tahoma" panose="020B0604030504040204" pitchFamily="34" charset="0"/>
                <a:ea typeface="Tahoma" panose="020B0604030504040204" pitchFamily="34" charset="0"/>
                <a:cs typeface="Tahoma" panose="020B0604030504040204" pitchFamily="34" charset="0"/>
              </a:rPr>
              <a:t> iyi </a:t>
            </a:r>
            <a:r>
              <a:rPr lang="en-US" dirty="0" err="1">
                <a:latin typeface="Tahoma" panose="020B0604030504040204" pitchFamily="34" charset="0"/>
                <a:ea typeface="Tahoma" panose="020B0604030504040204" pitchFamily="34" charset="0"/>
                <a:cs typeface="Tahoma" panose="020B0604030504040204" pitchFamily="34" charset="0"/>
              </a:rPr>
              <a:t>bir</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fikir</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veren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bu</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oran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oyuncu</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teknik</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direktör</a:t>
            </a:r>
            <a:r>
              <a:rPr lang="en-US" dirty="0">
                <a:latin typeface="Tahoma" panose="020B0604030504040204" pitchFamily="34" charset="0"/>
                <a:ea typeface="Tahoma" panose="020B0604030504040204" pitchFamily="34" charset="0"/>
                <a:cs typeface="Tahoma" panose="020B0604030504040204" pitchFamily="34" charset="0"/>
              </a:rPr>
              <a:t> ve </a:t>
            </a:r>
            <a:r>
              <a:rPr lang="en-US" dirty="0" err="1">
                <a:latin typeface="Tahoma" panose="020B0604030504040204" pitchFamily="34" charset="0"/>
                <a:ea typeface="Tahoma" panose="020B0604030504040204" pitchFamily="34" charset="0"/>
                <a:cs typeface="Tahoma" panose="020B0604030504040204" pitchFamily="34" charset="0"/>
              </a:rPr>
              <a:t>menajer</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ücretleri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ile</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amortisman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giderleri</a:t>
            </a:r>
            <a:r>
              <a:rPr lang="en-US" dirty="0">
                <a:latin typeface="Tahoma" panose="020B0604030504040204" pitchFamily="34" charset="0"/>
                <a:ea typeface="Tahoma" panose="020B0604030504040204" pitchFamily="34" charset="0"/>
                <a:cs typeface="Tahoma" panose="020B0604030504040204" pitchFamily="34" charset="0"/>
              </a:rPr>
              <a:t> ve </a:t>
            </a:r>
            <a:r>
              <a:rPr lang="en-US" dirty="0" err="1">
                <a:latin typeface="Tahoma" panose="020B0604030504040204" pitchFamily="34" charset="0"/>
                <a:ea typeface="Tahoma" panose="020B0604030504040204" pitchFamily="34" charset="0"/>
                <a:cs typeface="Tahoma" panose="020B0604030504040204" pitchFamily="34" charset="0"/>
              </a:rPr>
              <a:t>kıdem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tazminatı</a:t>
            </a:r>
            <a:r>
              <a:rPr lang="en-US" dirty="0">
                <a:latin typeface="Tahoma" panose="020B0604030504040204" pitchFamily="34" charset="0"/>
                <a:ea typeface="Tahoma" panose="020B0604030504040204" pitchFamily="34" charset="0"/>
                <a:cs typeface="Tahoma" panose="020B0604030504040204" pitchFamily="34" charset="0"/>
              </a:rPr>
              <a:t> gibi </a:t>
            </a:r>
            <a:r>
              <a:rPr lang="en-US" dirty="0" err="1">
                <a:latin typeface="Tahoma" panose="020B0604030504040204" pitchFamily="34" charset="0"/>
                <a:ea typeface="Tahoma" panose="020B0604030504040204" pitchFamily="34" charset="0"/>
                <a:cs typeface="Tahoma" panose="020B0604030504040204" pitchFamily="34" charset="0"/>
              </a:rPr>
              <a:t>toplam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kadroyla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ilgili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harcamaların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toplam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gelirler</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ile</a:t>
            </a:r>
            <a:r>
              <a:rPr lang="en-US" dirty="0">
                <a:latin typeface="Tahoma" panose="020B0604030504040204" pitchFamily="34" charset="0"/>
                <a:ea typeface="Tahoma" panose="020B0604030504040204" pitchFamily="34" charset="0"/>
                <a:cs typeface="Tahoma" panose="020B0604030504040204" pitchFamily="34" charset="0"/>
              </a:rPr>
              <a:t> net transfer </a:t>
            </a:r>
            <a:r>
              <a:rPr lang="en-US" dirty="0" err="1">
                <a:latin typeface="Tahoma" panose="020B0604030504040204" pitchFamily="34" charset="0"/>
                <a:ea typeface="Tahoma" panose="020B0604030504040204" pitchFamily="34" charset="0"/>
                <a:cs typeface="Tahoma" panose="020B0604030504040204" pitchFamily="34" charset="0"/>
              </a:rPr>
              <a:t>karlarına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olan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oranını</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ölçmekte</a:t>
            </a:r>
            <a:r>
              <a:rPr lang="en-US" dirty="0">
                <a:latin typeface="Tahoma" panose="020B0604030504040204" pitchFamily="34" charset="0"/>
                <a:ea typeface="Tahoma" panose="020B0604030504040204" pitchFamily="34" charset="0"/>
                <a:cs typeface="Tahoma" panose="020B0604030504040204" pitchFamily="34" charset="0"/>
              </a:rPr>
              <a:t>. </a:t>
            </a:r>
            <a:r>
              <a:rPr lang="en-US" b="1" dirty="0">
                <a:latin typeface="Tahoma" panose="020B0604030504040204" pitchFamily="34" charset="0"/>
                <a:ea typeface="Tahoma" panose="020B0604030504040204" pitchFamily="34" charset="0"/>
                <a:cs typeface="Tahoma" panose="020B0604030504040204" pitchFamily="34" charset="0"/>
              </a:rPr>
              <a:t>Kadro </a:t>
            </a:r>
            <a:r>
              <a:rPr lang="en-US" b="1" dirty="0" err="1">
                <a:latin typeface="Tahoma" panose="020B0604030504040204" pitchFamily="34" charset="0"/>
                <a:ea typeface="Tahoma" panose="020B0604030504040204" pitchFamily="34" charset="0"/>
                <a:cs typeface="Tahoma" panose="020B0604030504040204" pitchFamily="34" charset="0"/>
              </a:rPr>
              <a:t>Maliyet</a:t>
            </a:r>
            <a:r>
              <a:rPr lang="en-US" b="1" dirty="0">
                <a:latin typeface="Tahoma" panose="020B0604030504040204" pitchFamily="34" charset="0"/>
                <a:ea typeface="Tahoma" panose="020B0604030504040204" pitchFamily="34" charset="0"/>
                <a:cs typeface="Tahoma" panose="020B0604030504040204" pitchFamily="34" charset="0"/>
              </a:rPr>
              <a:t> </a:t>
            </a:r>
            <a:r>
              <a:rPr lang="en-US" b="1" dirty="0" err="1">
                <a:latin typeface="Tahoma" panose="020B0604030504040204" pitchFamily="34" charset="0"/>
                <a:ea typeface="Tahoma" panose="020B0604030504040204" pitchFamily="34" charset="0"/>
                <a:cs typeface="Tahoma" panose="020B0604030504040204" pitchFamily="34" charset="0"/>
              </a:rPr>
              <a:t>Rasyosu</a:t>
            </a:r>
            <a:r>
              <a:rPr lang="en-US" b="1" dirty="0">
                <a:latin typeface="Tahoma" panose="020B0604030504040204" pitchFamily="34" charset="0"/>
                <a:ea typeface="Tahoma" panose="020B0604030504040204" pitchFamily="34" charset="0"/>
                <a:cs typeface="Tahoma" panose="020B0604030504040204" pitchFamily="34" charset="0"/>
              </a:rPr>
              <a:t> </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Oyuncu</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Ücretleri</a:t>
            </a:r>
            <a:r>
              <a:rPr lang="en-US" dirty="0">
                <a:latin typeface="Tahoma" panose="020B0604030504040204" pitchFamily="34" charset="0"/>
                <a:ea typeface="Tahoma" panose="020B0604030504040204" pitchFamily="34" charset="0"/>
                <a:cs typeface="Tahoma" panose="020B0604030504040204" pitchFamily="34" charset="0"/>
              </a:rPr>
              <a:t> + Teknik </a:t>
            </a:r>
            <a:r>
              <a:rPr lang="en-US" dirty="0" err="1">
                <a:latin typeface="Tahoma" panose="020B0604030504040204" pitchFamily="34" charset="0"/>
                <a:ea typeface="Tahoma" panose="020B0604030504040204" pitchFamily="34" charset="0"/>
                <a:cs typeface="Tahoma" panose="020B0604030504040204" pitchFamily="34" charset="0"/>
              </a:rPr>
              <a:t>Direktör</a:t>
            </a:r>
            <a:r>
              <a:rPr lang="en-US" dirty="0">
                <a:latin typeface="Tahoma" panose="020B0604030504040204" pitchFamily="34" charset="0"/>
                <a:ea typeface="Tahoma" panose="020B0604030504040204" pitchFamily="34" charset="0"/>
                <a:cs typeface="Tahoma" panose="020B0604030504040204" pitchFamily="34" charset="0"/>
              </a:rPr>
              <a:t> + </a:t>
            </a:r>
            <a:r>
              <a:rPr lang="en-US" dirty="0" err="1">
                <a:latin typeface="Tahoma" panose="020B0604030504040204" pitchFamily="34" charset="0"/>
                <a:ea typeface="Tahoma" panose="020B0604030504040204" pitchFamily="34" charset="0"/>
                <a:cs typeface="Tahoma" panose="020B0604030504040204" pitchFamily="34" charset="0"/>
              </a:rPr>
              <a:t>Menajer</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Ücretleri</a:t>
            </a:r>
            <a:r>
              <a:rPr lang="en-US" dirty="0">
                <a:latin typeface="Tahoma" panose="020B0604030504040204" pitchFamily="34" charset="0"/>
                <a:ea typeface="Tahoma" panose="020B0604030504040204" pitchFamily="34" charset="0"/>
                <a:cs typeface="Tahoma" panose="020B0604030504040204" pitchFamily="34" charset="0"/>
              </a:rPr>
              <a:t> + </a:t>
            </a:r>
            <a:r>
              <a:rPr lang="en-US" dirty="0" err="1">
                <a:latin typeface="Tahoma" panose="020B0604030504040204" pitchFamily="34" charset="0"/>
                <a:ea typeface="Tahoma" panose="020B0604030504040204" pitchFamily="34" charset="0"/>
                <a:cs typeface="Tahoma" panose="020B0604030504040204" pitchFamily="34" charset="0"/>
              </a:rPr>
              <a:t>Oyuncu</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Amortismanı</a:t>
            </a:r>
            <a:r>
              <a:rPr lang="en-US" dirty="0">
                <a:latin typeface="Tahoma" panose="020B0604030504040204" pitchFamily="34" charset="0"/>
                <a:ea typeface="Tahoma" panose="020B0604030504040204" pitchFamily="34" charset="0"/>
                <a:cs typeface="Tahoma" panose="020B0604030504040204" pitchFamily="34" charset="0"/>
              </a:rPr>
              <a:t> + </a:t>
            </a:r>
            <a:r>
              <a:rPr lang="en-US" dirty="0" err="1">
                <a:latin typeface="Tahoma" panose="020B0604030504040204" pitchFamily="34" charset="0"/>
                <a:ea typeface="Tahoma" panose="020B0604030504040204" pitchFamily="34" charset="0"/>
                <a:cs typeface="Tahoma" panose="020B0604030504040204" pitchFamily="34" charset="0"/>
              </a:rPr>
              <a:t>Kıdem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Tazminatı</a:t>
            </a:r>
            <a:r>
              <a:rPr lang="en-US" dirty="0">
                <a:latin typeface="Tahoma" panose="020B0604030504040204" pitchFamily="34" charset="0"/>
                <a:ea typeface="Tahoma" panose="020B0604030504040204" pitchFamily="34" charset="0"/>
                <a:cs typeface="Tahoma" panose="020B0604030504040204" pitchFamily="34" charset="0"/>
              </a:rPr>
              <a:t> / </a:t>
            </a:r>
            <a:r>
              <a:rPr lang="en-US" dirty="0" err="1">
                <a:latin typeface="Tahoma" panose="020B0604030504040204" pitchFamily="34" charset="0"/>
                <a:ea typeface="Tahoma" panose="020B0604030504040204" pitchFamily="34" charset="0"/>
                <a:cs typeface="Tahoma" panose="020B0604030504040204" pitchFamily="34" charset="0"/>
              </a:rPr>
              <a:t>Toplam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Gelir</a:t>
            </a:r>
            <a:r>
              <a:rPr lang="en-US" dirty="0">
                <a:latin typeface="Tahoma" panose="020B0604030504040204" pitchFamily="34" charset="0"/>
                <a:ea typeface="Tahoma" panose="020B0604030504040204" pitchFamily="34" charset="0"/>
                <a:cs typeface="Tahoma" panose="020B0604030504040204" pitchFamily="34" charset="0"/>
              </a:rPr>
              <a:t> + </a:t>
            </a:r>
            <a:r>
              <a:rPr lang="en-US" dirty="0" err="1">
                <a:latin typeface="Tahoma" panose="020B0604030504040204" pitchFamily="34" charset="0"/>
                <a:ea typeface="Tahoma" panose="020B0604030504040204" pitchFamily="34" charset="0"/>
                <a:cs typeface="Tahoma" panose="020B0604030504040204" pitchFamily="34" charset="0"/>
              </a:rPr>
              <a:t>Oyuncu</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Satışlarından</a:t>
            </a:r>
            <a:r>
              <a:rPr lang="en-US" dirty="0">
                <a:latin typeface="Tahoma" panose="020B0604030504040204" pitchFamily="34" charset="0"/>
                <a:ea typeface="Tahoma" panose="020B0604030504040204" pitchFamily="34" charset="0"/>
                <a:cs typeface="Tahoma" panose="020B0604030504040204" pitchFamily="34" charset="0"/>
              </a:rPr>
              <a:t> Elde </a:t>
            </a:r>
            <a:r>
              <a:rPr lang="en-US" dirty="0" err="1">
                <a:latin typeface="Tahoma" panose="020B0604030504040204" pitchFamily="34" charset="0"/>
                <a:ea typeface="Tahoma" panose="020B0604030504040204" pitchFamily="34" charset="0"/>
                <a:cs typeface="Tahoma" panose="020B0604030504040204" pitchFamily="34" charset="0"/>
              </a:rPr>
              <a:t>Edilen</a:t>
            </a:r>
            <a:r>
              <a:rPr lang="en-US" dirty="0">
                <a:latin typeface="Tahoma" panose="020B0604030504040204" pitchFamily="34" charset="0"/>
                <a:ea typeface="Tahoma" panose="020B0604030504040204" pitchFamily="34" charset="0"/>
                <a:cs typeface="Tahoma" panose="020B0604030504040204" pitchFamily="34" charset="0"/>
              </a:rPr>
              <a:t> Kar. </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Kadro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Maliyet</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Rasyo’sunda</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%70’in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altı</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sektörde</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sağlıklı</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olarak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kabul</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edilirken</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%85’in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üstü</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mali</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açıdan</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Sportif A.Ş.’</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yi</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sıkıntıya</a:t>
            </a:r>
            <a:r>
              <a:rPr lang="en-US" b="1"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b="1" dirty="0" err="1">
                <a:solidFill>
                  <a:srgbClr val="A50021"/>
                </a:solidFill>
                <a:latin typeface="Tahoma" panose="020B0604030504040204" pitchFamily="34" charset="0"/>
                <a:ea typeface="Tahoma" panose="020B0604030504040204" pitchFamily="34" charset="0"/>
                <a:cs typeface="Tahoma" panose="020B0604030504040204" pitchFamily="34" charset="0"/>
              </a:rPr>
              <a:t>sokabilir</a:t>
            </a:r>
            <a:r>
              <a:rPr lang="en-US" dirty="0">
                <a:solidFill>
                  <a:srgbClr val="A50021"/>
                </a:solidFill>
                <a:latin typeface="Tahoma" panose="020B0604030504040204" pitchFamily="34" charset="0"/>
                <a:ea typeface="Tahoma" panose="020B0604030504040204" pitchFamily="34" charset="0"/>
                <a:cs typeface="Tahoma" panose="020B0604030504040204" pitchFamily="34" charset="0"/>
              </a:rPr>
              <a:t>. </a:t>
            </a:r>
          </a:p>
          <a:p>
            <a:pPr marL="342900" indent="-342900" algn="just">
              <a:lnSpc>
                <a:spcPct val="115000"/>
              </a:lnSpc>
              <a:spcAft>
                <a:spcPts val="800"/>
              </a:spcAft>
              <a:buFont typeface="Arial" panose="020B0604020202020204" pitchFamily="34" charset="0"/>
              <a:buChar char="•"/>
            </a:pPr>
            <a:r>
              <a:rPr lang="en-US" kern="100" dirty="0">
                <a:effectLst/>
                <a:latin typeface="Tahoma" panose="020B0604030504040204" pitchFamily="34" charset="0"/>
                <a:ea typeface="Aptos" panose="020B0004020202020204" pitchFamily="34" charset="0"/>
                <a:cs typeface="Arial" panose="020B0604020202020204" pitchFamily="34" charset="0"/>
              </a:rPr>
              <a:t>Sportif A.Ş.’</a:t>
            </a:r>
            <a:r>
              <a:rPr lang="en-US" kern="100" dirty="0" err="1">
                <a:effectLst/>
                <a:latin typeface="Tahoma" panose="020B0604030504040204" pitchFamily="34" charset="0"/>
                <a:ea typeface="Aptos" panose="020B0004020202020204" pitchFamily="34" charset="0"/>
                <a:cs typeface="Arial" panose="020B0604020202020204" pitchFamily="34" charset="0"/>
              </a:rPr>
              <a:t>nin</a:t>
            </a:r>
            <a:r>
              <a:rPr lang="en-US" kern="100" dirty="0">
                <a:effectLst/>
                <a:latin typeface="Tahoma" panose="020B0604030504040204" pitchFamily="34" charset="0"/>
                <a:ea typeface="Aptos" panose="020B0004020202020204" pitchFamily="34" charset="0"/>
                <a:cs typeface="Arial" panose="020B0604020202020204" pitchFamily="34" charset="0"/>
              </a:rPr>
              <a:t> 2025-26 </a:t>
            </a:r>
            <a:r>
              <a:rPr lang="en-US" kern="100" dirty="0" err="1">
                <a:effectLst/>
                <a:latin typeface="Tahoma" panose="020B0604030504040204" pitchFamily="34" charset="0"/>
                <a:ea typeface="Aptos" panose="020B0004020202020204" pitchFamily="34" charset="0"/>
                <a:cs typeface="Arial" panose="020B0604020202020204" pitchFamily="34" charset="0"/>
              </a:rPr>
              <a:t>finansal</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tabloları</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dipnotlarına</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göre</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Kadro </a:t>
            </a:r>
            <a:r>
              <a:rPr lang="en-US"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Maliyet</a:t>
            </a:r>
            <a:r>
              <a:rPr lang="en-US"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Rasyosu</a:t>
            </a:r>
            <a:r>
              <a:rPr lang="en-US"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Oyuncu</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Ücretleri</a:t>
            </a:r>
            <a:r>
              <a:rPr lang="en-US" kern="100" dirty="0">
                <a:effectLst/>
                <a:latin typeface="Tahoma" panose="020B0604030504040204" pitchFamily="34" charset="0"/>
                <a:ea typeface="Aptos" panose="020B0004020202020204" pitchFamily="34" charset="0"/>
                <a:cs typeface="Arial" panose="020B0604020202020204" pitchFamily="34" charset="0"/>
              </a:rPr>
              <a:t> (8,122 </a:t>
            </a:r>
            <a:r>
              <a:rPr lang="en-US" kern="100" dirty="0" err="1">
                <a:effectLst/>
                <a:latin typeface="Tahoma" panose="020B0604030504040204" pitchFamily="34" charset="0"/>
                <a:ea typeface="Aptos" panose="020B0004020202020204" pitchFamily="34" charset="0"/>
                <a:cs typeface="Arial" panose="020B0604020202020204" pitchFamily="34" charset="0"/>
              </a:rPr>
              <a:t>milyar</a:t>
            </a:r>
            <a:r>
              <a:rPr lang="en-US" kern="100" dirty="0">
                <a:effectLst/>
                <a:latin typeface="Tahoma" panose="020B0604030504040204" pitchFamily="34" charset="0"/>
                <a:ea typeface="Aptos" panose="020B0004020202020204" pitchFamily="34" charset="0"/>
                <a:cs typeface="Arial" panose="020B0604020202020204" pitchFamily="34" charset="0"/>
              </a:rPr>
              <a:t> TL) + Teknik </a:t>
            </a:r>
            <a:r>
              <a:rPr lang="en-US" kern="100" dirty="0" err="1">
                <a:effectLst/>
                <a:latin typeface="Tahoma" panose="020B0604030504040204" pitchFamily="34" charset="0"/>
                <a:ea typeface="Aptos" panose="020B0004020202020204" pitchFamily="34" charset="0"/>
                <a:cs typeface="Arial" panose="020B0604020202020204" pitchFamily="34" charset="0"/>
              </a:rPr>
              <a:t>Direktör</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Ücretleri</a:t>
            </a:r>
            <a:r>
              <a:rPr lang="en-US" kern="100" dirty="0">
                <a:effectLst/>
                <a:latin typeface="Tahoma" panose="020B0604030504040204" pitchFamily="34" charset="0"/>
                <a:ea typeface="Aptos" panose="020B0004020202020204" pitchFamily="34" charset="0"/>
                <a:cs typeface="Arial" panose="020B0604020202020204" pitchFamily="34" charset="0"/>
              </a:rPr>
              <a:t> 1,313 </a:t>
            </a:r>
            <a:r>
              <a:rPr lang="en-US" kern="100" dirty="0" err="1">
                <a:effectLst/>
                <a:latin typeface="Tahoma" panose="020B0604030504040204" pitchFamily="34" charset="0"/>
                <a:ea typeface="Aptos" panose="020B0004020202020204" pitchFamily="34" charset="0"/>
                <a:cs typeface="Arial" panose="020B0604020202020204" pitchFamily="34" charset="0"/>
              </a:rPr>
              <a:t>milyar</a:t>
            </a:r>
            <a:r>
              <a:rPr lang="en-US" kern="100" dirty="0">
                <a:effectLst/>
                <a:latin typeface="Tahoma" panose="020B0604030504040204" pitchFamily="34" charset="0"/>
                <a:ea typeface="Aptos" panose="020B0004020202020204" pitchFamily="34" charset="0"/>
                <a:cs typeface="Arial" panose="020B0604020202020204" pitchFamily="34" charset="0"/>
              </a:rPr>
              <a:t> TL) + </a:t>
            </a:r>
            <a:r>
              <a:rPr lang="en-US" kern="100" dirty="0" err="1">
                <a:effectLst/>
                <a:latin typeface="Tahoma" panose="020B0604030504040204" pitchFamily="34" charset="0"/>
                <a:ea typeface="Aptos" panose="020B0004020202020204" pitchFamily="34" charset="0"/>
                <a:cs typeface="Arial" panose="020B0604020202020204" pitchFamily="34" charset="0"/>
              </a:rPr>
              <a:t>Menajer</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Ücretleri</a:t>
            </a:r>
            <a:r>
              <a:rPr lang="en-US" kern="100" dirty="0">
                <a:effectLst/>
                <a:latin typeface="Tahoma" panose="020B0604030504040204" pitchFamily="34" charset="0"/>
                <a:ea typeface="Aptos" panose="020B0004020202020204" pitchFamily="34" charset="0"/>
                <a:cs typeface="Arial" panose="020B0604020202020204" pitchFamily="34" charset="0"/>
              </a:rPr>
              <a:t> (1,027 </a:t>
            </a:r>
            <a:r>
              <a:rPr lang="en-US" kern="100" dirty="0" err="1">
                <a:effectLst/>
                <a:latin typeface="Tahoma" panose="020B0604030504040204" pitchFamily="34" charset="0"/>
                <a:ea typeface="Aptos" panose="020B0004020202020204" pitchFamily="34" charset="0"/>
                <a:cs typeface="Arial" panose="020B0604020202020204" pitchFamily="34" charset="0"/>
              </a:rPr>
              <a:t>milyar</a:t>
            </a:r>
            <a:r>
              <a:rPr lang="en-US" kern="100" dirty="0">
                <a:effectLst/>
                <a:latin typeface="Tahoma" panose="020B0604030504040204" pitchFamily="34" charset="0"/>
                <a:ea typeface="Aptos" panose="020B0004020202020204" pitchFamily="34" charset="0"/>
                <a:cs typeface="Arial" panose="020B0604020202020204" pitchFamily="34" charset="0"/>
              </a:rPr>
              <a:t> TL) + </a:t>
            </a:r>
            <a:r>
              <a:rPr lang="en-US" kern="100" dirty="0" err="1">
                <a:effectLst/>
                <a:latin typeface="Tahoma" panose="020B0604030504040204" pitchFamily="34" charset="0"/>
                <a:ea typeface="Aptos" panose="020B0004020202020204" pitchFamily="34" charset="0"/>
                <a:cs typeface="Arial" panose="020B0604020202020204" pitchFamily="34" charset="0"/>
              </a:rPr>
              <a:t>Oyuncu</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Amortisman</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Giderleri</a:t>
            </a:r>
            <a:r>
              <a:rPr lang="en-US" kern="100" dirty="0">
                <a:effectLst/>
                <a:latin typeface="Tahoma" panose="020B0604030504040204" pitchFamily="34" charset="0"/>
                <a:ea typeface="Aptos" panose="020B0004020202020204" pitchFamily="34" charset="0"/>
                <a:cs typeface="Arial" panose="020B0604020202020204" pitchFamily="34" charset="0"/>
              </a:rPr>
              <a:t> (4,062 </a:t>
            </a:r>
            <a:r>
              <a:rPr lang="en-US" kern="100" dirty="0" err="1">
                <a:effectLst/>
                <a:latin typeface="Tahoma" panose="020B0604030504040204" pitchFamily="34" charset="0"/>
                <a:ea typeface="Aptos" panose="020B0004020202020204" pitchFamily="34" charset="0"/>
                <a:cs typeface="Arial" panose="020B0604020202020204" pitchFamily="34" charset="0"/>
              </a:rPr>
              <a:t>milyar</a:t>
            </a:r>
            <a:r>
              <a:rPr lang="en-US" kern="100" dirty="0">
                <a:effectLst/>
                <a:latin typeface="Tahoma" panose="020B0604030504040204" pitchFamily="34" charset="0"/>
                <a:ea typeface="Aptos" panose="020B0004020202020204" pitchFamily="34" charset="0"/>
                <a:cs typeface="Arial" panose="020B0604020202020204" pitchFamily="34" charset="0"/>
              </a:rPr>
              <a:t> TL) + </a:t>
            </a:r>
            <a:r>
              <a:rPr lang="en-US" kern="100" dirty="0" err="1">
                <a:effectLst/>
                <a:latin typeface="Tahoma" panose="020B0604030504040204" pitchFamily="34" charset="0"/>
                <a:ea typeface="Aptos" panose="020B0004020202020204" pitchFamily="34" charset="0"/>
                <a:cs typeface="Arial" panose="020B0604020202020204" pitchFamily="34" charset="0"/>
              </a:rPr>
              <a:t>Kıdem</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Tazminatı</a:t>
            </a:r>
            <a:r>
              <a:rPr lang="en-US" kern="100" dirty="0">
                <a:effectLst/>
                <a:latin typeface="Tahoma" panose="020B0604030504040204" pitchFamily="34" charset="0"/>
                <a:ea typeface="Aptos" panose="020B0004020202020204" pitchFamily="34" charset="0"/>
                <a:cs typeface="Arial" panose="020B0604020202020204" pitchFamily="34" charset="0"/>
              </a:rPr>
              <a:t> (43 </a:t>
            </a:r>
            <a:r>
              <a:rPr lang="en-US" kern="100" dirty="0" err="1">
                <a:effectLst/>
                <a:latin typeface="Tahoma" panose="020B0604030504040204" pitchFamily="34" charset="0"/>
                <a:ea typeface="Aptos" panose="020B0004020202020204" pitchFamily="34" charset="0"/>
                <a:cs typeface="Arial" panose="020B0604020202020204" pitchFamily="34" charset="0"/>
              </a:rPr>
              <a:t>mn</a:t>
            </a:r>
            <a:r>
              <a:rPr lang="en-US" kern="100" dirty="0">
                <a:effectLst/>
                <a:latin typeface="Tahoma" panose="020B0604030504040204" pitchFamily="34" charset="0"/>
                <a:ea typeface="Aptos" panose="020B0004020202020204" pitchFamily="34" charset="0"/>
                <a:cs typeface="Arial" panose="020B0604020202020204" pitchFamily="34" charset="0"/>
              </a:rPr>
              <a:t> TL) TL / Toplam </a:t>
            </a:r>
            <a:r>
              <a:rPr lang="en-US" kern="100" dirty="0" err="1">
                <a:effectLst/>
                <a:latin typeface="Tahoma" panose="020B0604030504040204" pitchFamily="34" charset="0"/>
                <a:ea typeface="Aptos" panose="020B0004020202020204" pitchFamily="34" charset="0"/>
                <a:cs typeface="Arial" panose="020B0604020202020204" pitchFamily="34" charset="0"/>
              </a:rPr>
              <a:t>Gelir</a:t>
            </a:r>
            <a:r>
              <a:rPr lang="en-US" kern="100" dirty="0">
                <a:effectLst/>
                <a:latin typeface="Tahoma" panose="020B0604030504040204" pitchFamily="34" charset="0"/>
                <a:ea typeface="Aptos" panose="020B0004020202020204" pitchFamily="34" charset="0"/>
                <a:cs typeface="Arial" panose="020B0604020202020204" pitchFamily="34" charset="0"/>
              </a:rPr>
              <a:t> (20,673 </a:t>
            </a:r>
            <a:r>
              <a:rPr lang="en-US" kern="100" dirty="0" err="1">
                <a:effectLst/>
                <a:latin typeface="Tahoma" panose="020B0604030504040204" pitchFamily="34" charset="0"/>
                <a:ea typeface="Aptos" panose="020B0004020202020204" pitchFamily="34" charset="0"/>
                <a:cs typeface="Arial" panose="020B0604020202020204" pitchFamily="34" charset="0"/>
              </a:rPr>
              <a:t>milyar</a:t>
            </a:r>
            <a:r>
              <a:rPr lang="en-US" kern="100" dirty="0">
                <a:effectLst/>
                <a:latin typeface="Tahoma" panose="020B0604030504040204" pitchFamily="34" charset="0"/>
                <a:ea typeface="Aptos" panose="020B0004020202020204" pitchFamily="34" charset="0"/>
                <a:cs typeface="Arial" panose="020B0604020202020204" pitchFamily="34" charset="0"/>
              </a:rPr>
              <a:t> TL) + </a:t>
            </a:r>
            <a:r>
              <a:rPr lang="en-US" kern="100" dirty="0" err="1">
                <a:effectLst/>
                <a:latin typeface="Tahoma" panose="020B0604030504040204" pitchFamily="34" charset="0"/>
                <a:ea typeface="Aptos" panose="020B0004020202020204" pitchFamily="34" charset="0"/>
                <a:cs typeface="Arial" panose="020B0604020202020204" pitchFamily="34" charset="0"/>
              </a:rPr>
              <a:t>Oyuncu</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kern="100" dirty="0" err="1">
                <a:effectLst/>
                <a:latin typeface="Tahoma" panose="020B0604030504040204" pitchFamily="34" charset="0"/>
                <a:ea typeface="Aptos" panose="020B0004020202020204" pitchFamily="34" charset="0"/>
                <a:cs typeface="Arial" panose="020B0604020202020204" pitchFamily="34" charset="0"/>
              </a:rPr>
              <a:t>Satışlarından</a:t>
            </a:r>
            <a:r>
              <a:rPr lang="en-US" kern="100" dirty="0">
                <a:effectLst/>
                <a:latin typeface="Tahoma" panose="020B0604030504040204" pitchFamily="34" charset="0"/>
                <a:ea typeface="Aptos" panose="020B0004020202020204" pitchFamily="34" charset="0"/>
                <a:cs typeface="Arial" panose="020B0604020202020204" pitchFamily="34" charset="0"/>
              </a:rPr>
              <a:t> Elde </a:t>
            </a:r>
            <a:r>
              <a:rPr lang="en-US" kern="100" dirty="0" err="1">
                <a:effectLst/>
                <a:latin typeface="Tahoma" panose="020B0604030504040204" pitchFamily="34" charset="0"/>
                <a:ea typeface="Aptos" panose="020B0004020202020204" pitchFamily="34" charset="0"/>
                <a:cs typeface="Arial" panose="020B0604020202020204" pitchFamily="34" charset="0"/>
              </a:rPr>
              <a:t>Edilen</a:t>
            </a:r>
            <a:r>
              <a:rPr lang="en-US" kern="100" dirty="0">
                <a:effectLst/>
                <a:latin typeface="Tahoma" panose="020B0604030504040204" pitchFamily="34" charset="0"/>
                <a:ea typeface="Aptos" panose="020B0004020202020204" pitchFamily="34" charset="0"/>
                <a:cs typeface="Arial" panose="020B0604020202020204" pitchFamily="34" charset="0"/>
              </a:rPr>
              <a:t> Kar (107 </a:t>
            </a:r>
            <a:r>
              <a:rPr lang="en-US" kern="100" dirty="0" err="1">
                <a:effectLst/>
                <a:latin typeface="Tahoma" panose="020B0604030504040204" pitchFamily="34" charset="0"/>
                <a:ea typeface="Aptos" panose="020B0004020202020204" pitchFamily="34" charset="0"/>
                <a:cs typeface="Arial" panose="020B0604020202020204" pitchFamily="34" charset="0"/>
              </a:rPr>
              <a:t>mn</a:t>
            </a:r>
            <a:r>
              <a:rPr lang="en-US" kern="100" dirty="0">
                <a:effectLst/>
                <a:latin typeface="Tahoma" panose="020B0604030504040204" pitchFamily="34" charset="0"/>
                <a:ea typeface="Aptos" panose="020B0004020202020204" pitchFamily="34" charset="0"/>
                <a:cs typeface="Arial" panose="020B0604020202020204" pitchFamily="34" charset="0"/>
              </a:rPr>
              <a:t> TL) = </a:t>
            </a:r>
            <a:r>
              <a:rPr lang="en-US"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%70.</a:t>
            </a:r>
            <a:r>
              <a:rPr lang="en-US" kern="100" dirty="0">
                <a:effectLst/>
                <a:latin typeface="Tahoma" panose="020B0604030504040204" pitchFamily="34" charset="0"/>
                <a:ea typeface="Aptos" panose="020B0004020202020204" pitchFamily="34" charset="0"/>
                <a:cs typeface="Arial" panose="020B0604020202020204" pitchFamily="34" charset="0"/>
              </a:rPr>
              <a:t> </a:t>
            </a:r>
          </a:p>
          <a:p>
            <a:pPr marL="342900" indent="-342900" algn="just">
              <a:lnSpc>
                <a:spcPct val="115000"/>
              </a:lnSpc>
              <a:spcAft>
                <a:spcPts val="800"/>
              </a:spcAft>
              <a:buFont typeface="Arial" panose="020B0604020202020204" pitchFamily="34" charset="0"/>
              <a:buChar char="•"/>
            </a:pPr>
            <a:r>
              <a:rPr lang="en-US" kern="100" dirty="0">
                <a:effectLst/>
                <a:latin typeface="Tahoma" panose="020B0604030504040204" pitchFamily="34" charset="0"/>
                <a:ea typeface="Aptos" panose="020B0004020202020204" pitchFamily="34" charset="0"/>
                <a:cs typeface="Arial" panose="020B0604020202020204" pitchFamily="34" charset="0"/>
              </a:rPr>
              <a:t>Galatasaray Sportif A.Ş.’</a:t>
            </a:r>
            <a:r>
              <a:rPr lang="en-US" kern="100" dirty="0" err="1">
                <a:effectLst/>
                <a:latin typeface="Tahoma" panose="020B0604030504040204" pitchFamily="34" charset="0"/>
                <a:ea typeface="Aptos" panose="020B0004020202020204" pitchFamily="34" charset="0"/>
                <a:cs typeface="Arial" panose="020B0604020202020204" pitchFamily="34" charset="0"/>
              </a:rPr>
              <a:t>nin</a:t>
            </a:r>
            <a:r>
              <a:rPr lang="en-US"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a:effectLst/>
                <a:latin typeface="Tahoma" panose="020B0604030504040204" pitchFamily="34" charset="0"/>
                <a:ea typeface="Aptos" panose="020B0004020202020204" pitchFamily="34" charset="0"/>
                <a:cs typeface="Arial" panose="020B0604020202020204" pitchFamily="34" charset="0"/>
              </a:rPr>
              <a:t>2025-26 sezonunda Kadro </a:t>
            </a:r>
            <a:r>
              <a:rPr lang="en-US" b="1" kern="100" dirty="0" err="1">
                <a:effectLst/>
                <a:latin typeface="Tahoma" panose="020B0604030504040204" pitchFamily="34" charset="0"/>
                <a:ea typeface="Aptos" panose="020B0004020202020204" pitchFamily="34" charset="0"/>
                <a:cs typeface="Arial" panose="020B0604020202020204" pitchFamily="34" charset="0"/>
              </a:rPr>
              <a:t>Maliyet</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Rasyo’su</a:t>
            </a:r>
            <a:r>
              <a:rPr lang="en-US" b="1" kern="100" dirty="0">
                <a:effectLst/>
                <a:latin typeface="Tahoma" panose="020B0604030504040204" pitchFamily="34" charset="0"/>
                <a:ea typeface="Aptos" panose="020B0004020202020204" pitchFamily="34" charset="0"/>
                <a:cs typeface="Arial" panose="020B0604020202020204" pitchFamily="34" charset="0"/>
              </a:rPr>
              <a:t> da </a:t>
            </a:r>
            <a:r>
              <a:rPr lang="en-US" b="1" kern="100" dirty="0" err="1">
                <a:effectLst/>
                <a:latin typeface="Tahoma" panose="020B0604030504040204" pitchFamily="34" charset="0"/>
                <a:ea typeface="Aptos" panose="020B0004020202020204" pitchFamily="34" charset="0"/>
                <a:cs typeface="Arial" panose="020B0604020202020204" pitchFamily="34" charset="0"/>
              </a:rPr>
              <a:t>üst</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limitte</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seyrediyor</a:t>
            </a:r>
            <a:r>
              <a:rPr lang="en-US" b="1" kern="100" dirty="0">
                <a:effectLst/>
                <a:latin typeface="Tahoma" panose="020B0604030504040204" pitchFamily="34" charset="0"/>
                <a:ea typeface="Aptos" panose="020B0004020202020204" pitchFamily="34" charset="0"/>
                <a:cs typeface="Arial" panose="020B0604020202020204" pitchFamily="34" charset="0"/>
              </a:rPr>
              <a:t>. 2026-27 sezonunda </a:t>
            </a:r>
            <a:r>
              <a:rPr lang="en-US" b="1" kern="100" dirty="0" err="1">
                <a:effectLst/>
                <a:latin typeface="Tahoma" panose="020B0604030504040204" pitchFamily="34" charset="0"/>
                <a:ea typeface="Aptos" panose="020B0004020202020204" pitchFamily="34" charset="0"/>
                <a:cs typeface="Arial" panose="020B0604020202020204" pitchFamily="34" charset="0"/>
              </a:rPr>
              <a:t>söz</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konusu</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rasyonun</a:t>
            </a:r>
            <a:r>
              <a:rPr lang="en-US" b="1" kern="100" dirty="0">
                <a:effectLst/>
                <a:latin typeface="Tahoma" panose="020B0604030504040204" pitchFamily="34" charset="0"/>
                <a:ea typeface="Aptos" panose="020B0004020202020204" pitchFamily="34" charset="0"/>
                <a:cs typeface="Arial" panose="020B0604020202020204" pitchFamily="34" charset="0"/>
              </a:rPr>
              <a:t> %60 </a:t>
            </a:r>
            <a:r>
              <a:rPr lang="en-US" b="1" kern="100" dirty="0" err="1">
                <a:effectLst/>
                <a:latin typeface="Tahoma" panose="020B0604030504040204" pitchFamily="34" charset="0"/>
                <a:ea typeface="Aptos" panose="020B0004020202020204" pitchFamily="34" charset="0"/>
                <a:cs typeface="Arial" panose="020B0604020202020204" pitchFamily="34" charset="0"/>
              </a:rPr>
              <a:t>seviyelerine</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çekilmesi</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sağlıklı</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mali</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yapıyı</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destekleyen</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bir</a:t>
            </a:r>
            <a:r>
              <a:rPr lang="en-US" b="1" kern="100" dirty="0">
                <a:effectLst/>
                <a:latin typeface="Tahoma" panose="020B0604030504040204" pitchFamily="34" charset="0"/>
                <a:ea typeface="Aptos" panose="020B0004020202020204" pitchFamily="34" charset="0"/>
                <a:cs typeface="Arial" panose="020B0604020202020204" pitchFamily="34" charset="0"/>
              </a:rPr>
              <a:t> </a:t>
            </a:r>
            <a:r>
              <a:rPr lang="en-US" b="1" kern="100" dirty="0" err="1">
                <a:effectLst/>
                <a:latin typeface="Tahoma" panose="020B0604030504040204" pitchFamily="34" charset="0"/>
                <a:ea typeface="Aptos" panose="020B0004020202020204" pitchFamily="34" charset="0"/>
                <a:cs typeface="Arial" panose="020B0604020202020204" pitchFamily="34" charset="0"/>
              </a:rPr>
              <a:t>husus</a:t>
            </a:r>
            <a:r>
              <a:rPr lang="en-US" b="1" kern="100" dirty="0">
                <a:effectLst/>
                <a:latin typeface="Tahoma" panose="020B0604030504040204" pitchFamily="34" charset="0"/>
                <a:ea typeface="Aptos" panose="020B0004020202020204" pitchFamily="34" charset="0"/>
                <a:cs typeface="Arial" panose="020B0604020202020204" pitchFamily="34" charset="0"/>
              </a:rPr>
              <a:t> olarak </a:t>
            </a:r>
            <a:r>
              <a:rPr lang="en-US" b="1" kern="100" dirty="0" err="1">
                <a:effectLst/>
                <a:latin typeface="Tahoma" panose="020B0604030504040204" pitchFamily="34" charset="0"/>
                <a:ea typeface="Aptos" panose="020B0004020202020204" pitchFamily="34" charset="0"/>
                <a:cs typeface="Arial" panose="020B0604020202020204" pitchFamily="34" charset="0"/>
              </a:rPr>
              <a:t>ön</a:t>
            </a:r>
            <a:r>
              <a:rPr lang="en-US" b="1" kern="100" dirty="0">
                <a:effectLst/>
                <a:latin typeface="Tahoma" panose="020B0604030504040204" pitchFamily="34" charset="0"/>
                <a:ea typeface="Aptos" panose="020B0004020202020204" pitchFamily="34" charset="0"/>
                <a:cs typeface="Arial" panose="020B0604020202020204" pitchFamily="34" charset="0"/>
              </a:rPr>
              <a:t> plana </a:t>
            </a:r>
            <a:r>
              <a:rPr lang="en-US" b="1" kern="100" dirty="0" err="1">
                <a:effectLst/>
                <a:latin typeface="Tahoma" panose="020B0604030504040204" pitchFamily="34" charset="0"/>
                <a:ea typeface="Aptos" panose="020B0004020202020204" pitchFamily="34" charset="0"/>
                <a:cs typeface="Arial" panose="020B0604020202020204" pitchFamily="34" charset="0"/>
              </a:rPr>
              <a:t>çıkıyor</a:t>
            </a:r>
            <a:r>
              <a:rPr lang="en-US" b="1" kern="100" dirty="0">
                <a:effectLst/>
                <a:latin typeface="Tahoma" panose="020B0604030504040204" pitchFamily="34" charset="0"/>
                <a:ea typeface="Aptos" panose="020B0004020202020204" pitchFamily="34" charset="0"/>
                <a:cs typeface="Arial" panose="020B0604020202020204" pitchFamily="34" charset="0"/>
              </a:rPr>
              <a:t>.</a:t>
            </a:r>
            <a:endParaRPr lang="en-US" dirty="0">
              <a:solidFill>
                <a:srgbClr val="A5002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66257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6F8CC-D596-8D7D-445C-188668FF5EA4}"/>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57587B0E-42C5-AE98-D087-FA5277C0A114}"/>
              </a:ext>
            </a:extLst>
          </p:cNvPr>
          <p:cNvSpPr/>
          <p:nvPr/>
        </p:nvSpPr>
        <p:spPr>
          <a:xfrm>
            <a:off x="0" y="6611342"/>
            <a:ext cx="9144000" cy="274042"/>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CC1D5E54-99A2-407D-D499-0ACE4CD29A77}"/>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5300A2F9-061C-0EED-7C5C-772271A87C63}"/>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B3CDAD7D-0D2A-39D3-9683-5B13E00083DF}"/>
              </a:ext>
            </a:extLst>
          </p:cNvPr>
          <p:cNvSpPr>
            <a:spLocks noGrp="1"/>
          </p:cNvSpPr>
          <p:nvPr>
            <p:ph idx="1"/>
          </p:nvPr>
        </p:nvSpPr>
        <p:spPr>
          <a:xfrm>
            <a:off x="302840" y="-2738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9910E798-72AF-0A74-AA93-553FBCE830D7}"/>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23</a:t>
            </a:fld>
            <a:endParaRPr lang="tr-TR" b="1" dirty="0">
              <a:solidFill>
                <a:srgbClr val="FFC000"/>
              </a:solidFill>
            </a:endParaRPr>
          </a:p>
        </p:txBody>
      </p:sp>
      <p:sp>
        <p:nvSpPr>
          <p:cNvPr id="10" name="1 Başlık">
            <a:extLst>
              <a:ext uri="{FF2B5EF4-FFF2-40B4-BE49-F238E27FC236}">
                <a16:creationId xmlns:a16="http://schemas.microsoft.com/office/drawing/2014/main" id="{887E93ED-5298-7779-2935-6179BC225FB5}"/>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B12A1B4D-8E85-5629-FC7D-9294C1199069}"/>
              </a:ext>
            </a:extLst>
          </p:cNvPr>
          <p:cNvSpPr txBox="1"/>
          <p:nvPr/>
        </p:nvSpPr>
        <p:spPr>
          <a:xfrm>
            <a:off x="-34976" y="507444"/>
            <a:ext cx="9215488" cy="3785652"/>
          </a:xfrm>
          <a:prstGeom prst="rect">
            <a:avLst/>
          </a:prstGeom>
          <a:noFill/>
        </p:spPr>
        <p:txBody>
          <a:bodyPr wrap="square">
            <a:spAutoFit/>
          </a:bodyPr>
          <a:lstStyle/>
          <a:p>
            <a:pPr marL="342900" indent="-342900" algn="just">
              <a:spcBef>
                <a:spcPts val="600"/>
              </a:spcBef>
              <a:buFont typeface="Arial" panose="020B0604020202020204" pitchFamily="34" charset="0"/>
              <a:buChar char="•"/>
            </a:pPr>
            <a:r>
              <a:rPr lang="tr-TR" sz="2400" b="1" u="sng"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Net Borç/Gelir </a:t>
            </a:r>
            <a:r>
              <a:rPr lang="en-US" sz="2400" b="1" u="sng"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Rasyosu</a:t>
            </a:r>
            <a:r>
              <a:rPr lang="tr-TR" sz="2400" b="1" u="sng"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tr-TR" sz="2400" dirty="0">
                <a:effectLst/>
                <a:latin typeface="Tahoma" panose="020B0604030504040204" pitchFamily="34" charset="0"/>
                <a:ea typeface="Calibri" panose="020F0502020204030204" pitchFamily="34" charset="0"/>
                <a:cs typeface="Times New Roman" panose="02020603050405020304" pitchFamily="18" charset="0"/>
              </a:rPr>
              <a:t> Bu </a:t>
            </a:r>
            <a:r>
              <a:rPr lang="en-US" sz="2400" dirty="0" err="1">
                <a:effectLst/>
                <a:latin typeface="Tahoma" panose="020B0604030504040204" pitchFamily="34" charset="0"/>
                <a:ea typeface="Calibri" panose="020F0502020204030204" pitchFamily="34" charset="0"/>
                <a:cs typeface="Times New Roman" panose="02020603050405020304" pitchFamily="18" charset="0"/>
              </a:rPr>
              <a:t>rasyo</a:t>
            </a:r>
            <a:r>
              <a:rPr lang="tr-TR" sz="2400" dirty="0">
                <a:effectLst/>
                <a:latin typeface="Tahoma" panose="020B0604030504040204" pitchFamily="34" charset="0"/>
                <a:ea typeface="Calibri" panose="020F0502020204030204" pitchFamily="34" charset="0"/>
                <a:cs typeface="Times New Roman" panose="02020603050405020304" pitchFamily="18" charset="0"/>
              </a:rPr>
              <a:t>, </a:t>
            </a:r>
            <a:r>
              <a:rPr lang="en-US" sz="2400" dirty="0">
                <a:latin typeface="Tahoma" panose="020B0604030504040204" pitchFamily="34" charset="0"/>
                <a:ea typeface="Calibri" panose="020F0502020204030204" pitchFamily="34" charset="0"/>
                <a:cs typeface="Times New Roman" panose="02020603050405020304" pitchFamily="18" charset="0"/>
              </a:rPr>
              <a:t>K</a:t>
            </a:r>
            <a:r>
              <a:rPr lang="tr-TR" sz="2400" dirty="0" err="1">
                <a:effectLst/>
                <a:latin typeface="Tahoma" panose="020B0604030504040204" pitchFamily="34" charset="0"/>
                <a:ea typeface="Calibri" panose="020F0502020204030204" pitchFamily="34" charset="0"/>
                <a:cs typeface="Times New Roman" panose="02020603050405020304" pitchFamily="18" charset="0"/>
              </a:rPr>
              <a:t>ulübün</a:t>
            </a:r>
            <a:r>
              <a:rPr lang="tr-TR" sz="2400" dirty="0">
                <a:effectLst/>
                <a:latin typeface="Tahoma" panose="020B0604030504040204" pitchFamily="34" charset="0"/>
                <a:ea typeface="Calibri" panose="020F0502020204030204" pitchFamily="34" charset="0"/>
                <a:cs typeface="Times New Roman" panose="02020603050405020304" pitchFamily="18" charset="0"/>
              </a:rPr>
              <a:t> her yıl ne kadar kazandığına kıyasla toplamda ne kadar borcu olduğunu (finansal borçlar, faiz giderleri, ortak kredileri, ertelenmiş bonservis ödemeleri, personel ve sporcu borçları, satıcı borçları, SGK, KDV ve diğer vergi Borçları, ilişkili taraflara borç olarak kaydedilmiş Kombine ile Loca Gelirleri ve Dava Karşılıkları) gösterir. Başka bir ifadeyle, bir kulübün borcunu karşılayıp karşılayamayacağını kontrol eder. </a:t>
            </a:r>
            <a:r>
              <a:rPr lang="tr-TR" sz="2400" b="1" dirty="0">
                <a:effectLst/>
                <a:latin typeface="Tahoma" panose="020B0604030504040204" pitchFamily="34" charset="0"/>
                <a:ea typeface="Calibri" panose="020F0502020204030204" pitchFamily="34" charset="0"/>
                <a:cs typeface="Times New Roman" panose="02020603050405020304" pitchFamily="18" charset="0"/>
              </a:rPr>
              <a:t>Net Borç/Gelir </a:t>
            </a:r>
            <a:r>
              <a:rPr lang="en-US" sz="2400" b="1" dirty="0" err="1">
                <a:effectLst/>
                <a:latin typeface="Tahoma" panose="020B0604030504040204" pitchFamily="34" charset="0"/>
                <a:ea typeface="Calibri" panose="020F0502020204030204" pitchFamily="34" charset="0"/>
                <a:cs typeface="Times New Roman" panose="02020603050405020304" pitchFamily="18" charset="0"/>
              </a:rPr>
              <a:t>Rasyosu</a:t>
            </a:r>
            <a:r>
              <a:rPr lang="tr-TR" sz="2400" dirty="0">
                <a:effectLst/>
                <a:latin typeface="Tahoma" panose="020B0604030504040204" pitchFamily="34" charset="0"/>
                <a:ea typeface="Calibri" panose="020F0502020204030204" pitchFamily="34" charset="0"/>
                <a:cs typeface="Times New Roman" panose="02020603050405020304" pitchFamily="18" charset="0"/>
              </a:rPr>
              <a:t>=Toplam Borç-Nakit ve Nakit Benzerleri/Toplam Gelir. </a:t>
            </a:r>
            <a:r>
              <a:rPr lang="tr-TR" sz="24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Net Borç/Gelir </a:t>
            </a:r>
            <a:r>
              <a:rPr lang="en-US" sz="2400" b="1" dirty="0" err="1">
                <a:solidFill>
                  <a:srgbClr val="A50021"/>
                </a:solidFill>
                <a:latin typeface="Tahoma" panose="020B0604030504040204" pitchFamily="34" charset="0"/>
                <a:ea typeface="Calibri" panose="020F0502020204030204" pitchFamily="34" charset="0"/>
                <a:cs typeface="Times New Roman" panose="02020603050405020304" pitchFamily="18" charset="0"/>
              </a:rPr>
              <a:t>R</a:t>
            </a:r>
            <a:r>
              <a:rPr lang="en-US" sz="2400" b="1"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asyosu’nda</a:t>
            </a:r>
            <a:r>
              <a:rPr lang="tr-TR" sz="24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%50-70 aralığı sağlıklı </a:t>
            </a:r>
            <a:r>
              <a:rPr lang="tr-TR" sz="2400" b="1" dirty="0">
                <a:solidFill>
                  <a:srgbClr val="A50021"/>
                </a:solidFill>
                <a:latin typeface="Tahoma" panose="020B0604030504040204" pitchFamily="34" charset="0"/>
                <a:ea typeface="Calibri" panose="020F0502020204030204" pitchFamily="34" charset="0"/>
                <a:cs typeface="Times New Roman" panose="02020603050405020304" pitchFamily="18" charset="0"/>
              </a:rPr>
              <a:t>olarak </a:t>
            </a:r>
            <a:r>
              <a:rPr lang="tr-TR" sz="2400" dirty="0">
                <a:latin typeface="Tahoma" panose="020B0604030504040204" pitchFamily="34" charset="0"/>
                <a:ea typeface="Calibri" panose="020F0502020204030204" pitchFamily="34" charset="0"/>
                <a:cs typeface="Times New Roman" panose="02020603050405020304" pitchFamily="18" charset="0"/>
              </a:rPr>
              <a:t>kabul edilmekte.</a:t>
            </a:r>
            <a:endParaRPr lang="en-US" sz="2400"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5006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A809C-0351-C72C-1A00-16F5B3DB6BFE}"/>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837D63EB-A30A-4AC7-3D8D-1C267EB2D0B7}"/>
              </a:ext>
            </a:extLst>
          </p:cNvPr>
          <p:cNvSpPr/>
          <p:nvPr/>
        </p:nvSpPr>
        <p:spPr>
          <a:xfrm>
            <a:off x="0" y="6374011"/>
            <a:ext cx="9144000" cy="511373"/>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6F95DE68-F4F1-7BED-4182-E0C2AFC28178}"/>
              </a:ext>
            </a:extLst>
          </p:cNvPr>
          <p:cNvSpPr/>
          <p:nvPr/>
        </p:nvSpPr>
        <p:spPr>
          <a:xfrm>
            <a:off x="0" y="4462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247AF705-8C97-CC0C-D5AB-38F37E106D06}"/>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BC8A73D9-A78D-F049-2DC9-10F625A51F5C}"/>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51EDAD84-651D-1F4B-09D6-8C58040CB2A4}"/>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24</a:t>
            </a:fld>
            <a:endParaRPr lang="tr-TR" b="1" dirty="0">
              <a:solidFill>
                <a:srgbClr val="FFC000"/>
              </a:solidFill>
            </a:endParaRPr>
          </a:p>
        </p:txBody>
      </p:sp>
      <p:sp>
        <p:nvSpPr>
          <p:cNvPr id="10" name="1 Başlık">
            <a:extLst>
              <a:ext uri="{FF2B5EF4-FFF2-40B4-BE49-F238E27FC236}">
                <a16:creationId xmlns:a16="http://schemas.microsoft.com/office/drawing/2014/main" id="{DEA510B2-D9F8-C2B1-2D9C-5266F8B7542F}"/>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B562E5AA-3CF7-1BDB-4C1F-E62019A4231F}"/>
              </a:ext>
            </a:extLst>
          </p:cNvPr>
          <p:cNvSpPr/>
          <p:nvPr/>
        </p:nvSpPr>
        <p:spPr>
          <a:xfrm>
            <a:off x="-70992" y="454442"/>
            <a:ext cx="9035480" cy="5919569"/>
          </a:xfrm>
          <a:prstGeom prst="rect">
            <a:avLst/>
          </a:prstGeom>
        </p:spPr>
        <p:txBody>
          <a:bodyPr wrap="square">
            <a:spAutoFit/>
          </a:bodyPr>
          <a:lstStyle/>
          <a:p>
            <a:pPr marL="342900" indent="-342900" algn="just">
              <a:lnSpc>
                <a:spcPct val="115000"/>
              </a:lnSpc>
              <a:spcAft>
                <a:spcPts val="800"/>
              </a:spcAft>
              <a:buFont typeface="Arial" panose="020B0604020202020204" pitchFamily="34" charset="0"/>
              <a:buChar char="•"/>
            </a:pPr>
            <a:r>
              <a:rPr lang="en-US" sz="2400" kern="100" dirty="0">
                <a:effectLst/>
                <a:latin typeface="Tahoma" panose="020B0604030504040204" pitchFamily="34" charset="0"/>
                <a:ea typeface="Aptos" panose="020B0004020202020204" pitchFamily="34" charset="0"/>
                <a:cs typeface="Arial" panose="020B0604020202020204" pitchFamily="34" charset="0"/>
              </a:rPr>
              <a:t>Sportif A.Ş.’</a:t>
            </a:r>
            <a:r>
              <a:rPr lang="en-US" sz="2400" kern="100" dirty="0" err="1">
                <a:effectLst/>
                <a:latin typeface="Tahoma" panose="020B0604030504040204" pitchFamily="34" charset="0"/>
                <a:ea typeface="Aptos" panose="020B0004020202020204" pitchFamily="34" charset="0"/>
                <a:cs typeface="Arial" panose="020B0604020202020204" pitchFamily="34" charset="0"/>
              </a:rPr>
              <a:t>nin</a:t>
            </a:r>
            <a:r>
              <a:rPr lang="en-US" sz="2400" kern="100" dirty="0">
                <a:effectLst/>
                <a:latin typeface="Tahoma" panose="020B0604030504040204" pitchFamily="34" charset="0"/>
                <a:ea typeface="Aptos" panose="020B0004020202020204" pitchFamily="34" charset="0"/>
                <a:cs typeface="Arial" panose="020B0604020202020204" pitchFamily="34" charset="0"/>
              </a:rPr>
              <a:t> 2025-26 </a:t>
            </a:r>
            <a:r>
              <a:rPr lang="en-US" sz="2400" kern="100" dirty="0" err="1">
                <a:effectLst/>
                <a:latin typeface="Tahoma" panose="020B0604030504040204" pitchFamily="34" charset="0"/>
                <a:ea typeface="Aptos" panose="020B0004020202020204" pitchFamily="34" charset="0"/>
                <a:cs typeface="Arial" panose="020B0604020202020204" pitchFamily="34" charset="0"/>
              </a:rPr>
              <a:t>sezonu</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latin typeface="Tahoma" panose="020B0604030504040204" pitchFamily="34" charset="0"/>
                <a:ea typeface="Aptos" panose="020B0004020202020204" pitchFamily="34" charset="0"/>
                <a:cs typeface="Arial" panose="020B0604020202020204" pitchFamily="34" charset="0"/>
              </a:rPr>
              <a:t>B</a:t>
            </a:r>
            <a:r>
              <a:rPr lang="en-US" sz="2400" kern="100" dirty="0" err="1">
                <a:effectLst/>
                <a:latin typeface="Tahoma" panose="020B0604030504040204" pitchFamily="34" charset="0"/>
                <a:ea typeface="Aptos" panose="020B0004020202020204" pitchFamily="34" charset="0"/>
                <a:cs typeface="Arial" panose="020B0604020202020204" pitchFamily="34" charset="0"/>
              </a:rPr>
              <a:t>ağımsız</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latin typeface="Tahoma" panose="020B0604030504040204" pitchFamily="34" charset="0"/>
                <a:ea typeface="Aptos" panose="020B0004020202020204" pitchFamily="34" charset="0"/>
                <a:cs typeface="Arial" panose="020B0604020202020204" pitchFamily="34" charset="0"/>
              </a:rPr>
              <a:t>D</a:t>
            </a:r>
            <a:r>
              <a:rPr lang="en-US" sz="2400" kern="100" dirty="0" err="1">
                <a:effectLst/>
                <a:latin typeface="Tahoma" panose="020B0604030504040204" pitchFamily="34" charset="0"/>
                <a:ea typeface="Aptos" panose="020B0004020202020204" pitchFamily="34" charset="0"/>
                <a:cs typeface="Arial" panose="020B0604020202020204" pitchFamily="34" charset="0"/>
              </a:rPr>
              <a:t>enetim</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Raporu</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dipnotlarına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göre</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Net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Borç</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Gelir</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Rasyosu</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kern="100" dirty="0">
                <a:effectLst/>
                <a:latin typeface="Tahoma" panose="020B0604030504040204" pitchFamily="34" charset="0"/>
                <a:ea typeface="Aptos" panose="020B0004020202020204" pitchFamily="34" charset="0"/>
                <a:cs typeface="Arial" panose="020B0604020202020204" pitchFamily="34" charset="0"/>
              </a:rPr>
              <a:t>Toplam </a:t>
            </a:r>
            <a:r>
              <a:rPr lang="en-US" sz="2400" kern="100" dirty="0" err="1">
                <a:effectLst/>
                <a:latin typeface="Tahoma" panose="020B0604030504040204" pitchFamily="34" charset="0"/>
                <a:ea typeface="Aptos" panose="020B0004020202020204" pitchFamily="34" charset="0"/>
                <a:cs typeface="Arial" panose="020B0604020202020204" pitchFamily="34" charset="0"/>
              </a:rPr>
              <a:t>Borç</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finansal</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borçlar</a:t>
            </a:r>
            <a:r>
              <a:rPr lang="en-US" sz="2400" kern="100" dirty="0">
                <a:effectLst/>
                <a:latin typeface="Tahoma" panose="020B0604030504040204" pitchFamily="34" charset="0"/>
                <a:ea typeface="Aptos" panose="020B0004020202020204" pitchFamily="34" charset="0"/>
                <a:cs typeface="Arial" panose="020B0604020202020204" pitchFamily="34" charset="0"/>
              </a:rPr>
              <a:t>: 2,942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TL+faiz</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giderleri</a:t>
            </a:r>
            <a:r>
              <a:rPr lang="en-US" sz="2400" kern="100" dirty="0">
                <a:effectLst/>
                <a:latin typeface="Tahoma" panose="020B0604030504040204" pitchFamily="34" charset="0"/>
                <a:ea typeface="Aptos" panose="020B0004020202020204" pitchFamily="34" charset="0"/>
                <a:cs typeface="Arial" panose="020B0604020202020204" pitchFamily="34" charset="0"/>
              </a:rPr>
              <a:t>: 2,916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TL+personel</a:t>
            </a:r>
            <a:r>
              <a:rPr lang="en-US" sz="2400" kern="100" dirty="0">
                <a:effectLst/>
                <a:latin typeface="Tahoma" panose="020B0604030504040204" pitchFamily="34" charset="0"/>
                <a:ea typeface="Aptos" panose="020B0004020202020204" pitchFamily="34" charset="0"/>
                <a:cs typeface="Arial" panose="020B0604020202020204" pitchFamily="34" charset="0"/>
              </a:rPr>
              <a:t> ve </a:t>
            </a:r>
            <a:r>
              <a:rPr lang="en-US" sz="2400" kern="100" dirty="0" err="1">
                <a:effectLst/>
                <a:latin typeface="Tahoma" panose="020B0604030504040204" pitchFamily="34" charset="0"/>
                <a:ea typeface="Aptos" panose="020B0004020202020204" pitchFamily="34" charset="0"/>
                <a:cs typeface="Arial" panose="020B0604020202020204" pitchFamily="34" charset="0"/>
              </a:rPr>
              <a:t>sporcu</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borçları</a:t>
            </a:r>
            <a:r>
              <a:rPr lang="en-US" sz="2400" kern="100" dirty="0">
                <a:effectLst/>
                <a:latin typeface="Tahoma" panose="020B0604030504040204" pitchFamily="34" charset="0"/>
                <a:ea typeface="Aptos" panose="020B0004020202020204" pitchFamily="34" charset="0"/>
                <a:cs typeface="Arial" panose="020B0604020202020204" pitchFamily="34" charset="0"/>
              </a:rPr>
              <a:t>: 1,043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TL+satıcı</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borçları</a:t>
            </a:r>
            <a:r>
              <a:rPr lang="en-US" sz="2400" kern="100" dirty="0">
                <a:effectLst/>
                <a:latin typeface="Tahoma" panose="020B0604030504040204" pitchFamily="34" charset="0"/>
                <a:ea typeface="Aptos" panose="020B0004020202020204" pitchFamily="34" charset="0"/>
                <a:cs typeface="Arial" panose="020B0604020202020204" pitchFamily="34" charset="0"/>
              </a:rPr>
              <a:t>: 1,599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TL+vergi</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borçları</a:t>
            </a:r>
            <a:r>
              <a:rPr lang="en-US" sz="2400" kern="100" dirty="0">
                <a:effectLst/>
                <a:latin typeface="Tahoma" panose="020B0604030504040204" pitchFamily="34" charset="0"/>
                <a:ea typeface="Aptos" panose="020B0004020202020204" pitchFamily="34" charset="0"/>
                <a:cs typeface="Arial" panose="020B0604020202020204" pitchFamily="34" charset="0"/>
              </a:rPr>
              <a:t>: 1,100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TL+ilişkili</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taraflara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borçlar</a:t>
            </a:r>
            <a:r>
              <a:rPr lang="en-US" sz="2400" kern="100" dirty="0">
                <a:effectLst/>
                <a:latin typeface="Tahoma" panose="020B0604030504040204" pitchFamily="34" charset="0"/>
                <a:ea typeface="Aptos" panose="020B0004020202020204" pitchFamily="34" charset="0"/>
                <a:cs typeface="Arial" panose="020B0604020202020204" pitchFamily="34" charset="0"/>
              </a:rPr>
              <a:t>: 416 </a:t>
            </a:r>
            <a:r>
              <a:rPr lang="en-US" sz="2400" kern="100" dirty="0" err="1">
                <a:effectLst/>
                <a:latin typeface="Tahoma" panose="020B0604030504040204" pitchFamily="34" charset="0"/>
                <a:ea typeface="Aptos" panose="020B0004020202020204" pitchFamily="34" charset="0"/>
                <a:cs typeface="Arial" panose="020B0604020202020204" pitchFamily="34" charset="0"/>
              </a:rPr>
              <a:t>mn</a:t>
            </a:r>
            <a:r>
              <a:rPr lang="en-US" sz="2400" kern="100" dirty="0">
                <a:effectLst/>
                <a:latin typeface="Tahoma" panose="020B0604030504040204" pitchFamily="34" charset="0"/>
                <a:ea typeface="Aptos" panose="020B0004020202020204" pitchFamily="34" charset="0"/>
                <a:cs typeface="Arial" panose="020B0604020202020204" pitchFamily="34" charset="0"/>
              </a:rPr>
              <a:t> TL+ </a:t>
            </a:r>
            <a:r>
              <a:rPr lang="en-US" sz="2400" kern="100" dirty="0" err="1">
                <a:effectLst/>
                <a:latin typeface="Tahoma" panose="020B0604030504040204" pitchFamily="34" charset="0"/>
                <a:ea typeface="Aptos" panose="020B0004020202020204" pitchFamily="34" charset="0"/>
                <a:cs typeface="Arial" panose="020B0604020202020204" pitchFamily="34" charset="0"/>
              </a:rPr>
              <a:t>ertelenmiş</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kombine</a:t>
            </a:r>
            <a:r>
              <a:rPr lang="en-US" sz="2400" kern="100" dirty="0">
                <a:effectLst/>
                <a:latin typeface="Tahoma" panose="020B0604030504040204" pitchFamily="34" charset="0"/>
                <a:ea typeface="Aptos" panose="020B0004020202020204" pitchFamily="34" charset="0"/>
                <a:cs typeface="Arial" panose="020B0604020202020204" pitchFamily="34" charset="0"/>
              </a:rPr>
              <a:t> ve </a:t>
            </a:r>
            <a:r>
              <a:rPr lang="en-US" sz="2400" kern="100" dirty="0" err="1">
                <a:effectLst/>
                <a:latin typeface="Tahoma" panose="020B0604030504040204" pitchFamily="34" charset="0"/>
                <a:ea typeface="Aptos" panose="020B0004020202020204" pitchFamily="34" charset="0"/>
                <a:cs typeface="Arial" panose="020B0604020202020204" pitchFamily="34" charset="0"/>
              </a:rPr>
              <a:t>loca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gelirleri</a:t>
            </a:r>
            <a:r>
              <a:rPr lang="en-US" sz="2400" kern="100" dirty="0">
                <a:effectLst/>
                <a:latin typeface="Tahoma" panose="020B0604030504040204" pitchFamily="34" charset="0"/>
                <a:ea typeface="Aptos" panose="020B0004020202020204" pitchFamily="34" charset="0"/>
                <a:cs typeface="Arial" panose="020B0604020202020204" pitchFamily="34" charset="0"/>
              </a:rPr>
              <a:t>; 4,154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TL+dava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karşılıkları</a:t>
            </a:r>
            <a:r>
              <a:rPr lang="en-US" sz="2400" kern="100" dirty="0">
                <a:effectLst/>
                <a:latin typeface="Tahoma" panose="020B0604030504040204" pitchFamily="34" charset="0"/>
                <a:ea typeface="Aptos" panose="020B0004020202020204" pitchFamily="34" charset="0"/>
                <a:cs typeface="Arial" panose="020B0604020202020204" pitchFamily="34" charset="0"/>
              </a:rPr>
              <a:t>: 47 </a:t>
            </a:r>
            <a:r>
              <a:rPr lang="en-US" sz="2400" kern="100" dirty="0" err="1">
                <a:effectLst/>
                <a:latin typeface="Tahoma" panose="020B0604030504040204" pitchFamily="34" charset="0"/>
                <a:ea typeface="Aptos" panose="020B0004020202020204" pitchFamily="34" charset="0"/>
                <a:cs typeface="Arial" panose="020B0604020202020204" pitchFamily="34" charset="0"/>
              </a:rPr>
              <a:t>mn</a:t>
            </a:r>
            <a:r>
              <a:rPr lang="en-US" sz="2400" kern="100" dirty="0">
                <a:effectLst/>
                <a:latin typeface="Tahoma" panose="020B0604030504040204" pitchFamily="34" charset="0"/>
                <a:ea typeface="Aptos" panose="020B0004020202020204" pitchFamily="34" charset="0"/>
                <a:cs typeface="Arial" panose="020B0604020202020204" pitchFamily="34" charset="0"/>
              </a:rPr>
              <a:t> TL) - </a:t>
            </a:r>
            <a:r>
              <a:rPr lang="en-US" sz="2400" kern="100" dirty="0" err="1">
                <a:effectLst/>
                <a:latin typeface="Tahoma" panose="020B0604030504040204" pitchFamily="34" charset="0"/>
                <a:ea typeface="Aptos" panose="020B0004020202020204" pitchFamily="34" charset="0"/>
                <a:cs typeface="Arial" panose="020B0604020202020204" pitchFamily="34" charset="0"/>
              </a:rPr>
              <a:t>Nakit</a:t>
            </a:r>
            <a:r>
              <a:rPr lang="en-US" sz="2400" kern="100" dirty="0">
                <a:effectLst/>
                <a:latin typeface="Tahoma" panose="020B0604030504040204" pitchFamily="34" charset="0"/>
                <a:ea typeface="Aptos" panose="020B0004020202020204" pitchFamily="34" charset="0"/>
                <a:cs typeface="Arial" panose="020B0604020202020204" pitchFamily="34" charset="0"/>
              </a:rPr>
              <a:t> ve </a:t>
            </a:r>
            <a:r>
              <a:rPr lang="en-US" sz="2400" kern="100" dirty="0" err="1">
                <a:effectLst/>
                <a:latin typeface="Tahoma" panose="020B0604030504040204" pitchFamily="34" charset="0"/>
                <a:ea typeface="Aptos" panose="020B0004020202020204" pitchFamily="34" charset="0"/>
                <a:cs typeface="Arial" panose="020B0604020202020204" pitchFamily="34" charset="0"/>
              </a:rPr>
              <a:t>Nakit</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Benzerleri</a:t>
            </a:r>
            <a:r>
              <a:rPr lang="en-US" sz="2400" kern="100" dirty="0">
                <a:effectLst/>
                <a:latin typeface="Tahoma" panose="020B0604030504040204" pitchFamily="34" charset="0"/>
                <a:ea typeface="Aptos" panose="020B0004020202020204" pitchFamily="34" charset="0"/>
                <a:cs typeface="Arial" panose="020B0604020202020204" pitchFamily="34" charset="0"/>
              </a:rPr>
              <a:t> (175 </a:t>
            </a:r>
            <a:r>
              <a:rPr lang="en-US" sz="2400" kern="100" dirty="0" err="1">
                <a:effectLst/>
                <a:latin typeface="Tahoma" panose="020B0604030504040204" pitchFamily="34" charset="0"/>
                <a:ea typeface="Aptos" panose="020B0004020202020204" pitchFamily="34" charset="0"/>
                <a:cs typeface="Arial" panose="020B0604020202020204" pitchFamily="34" charset="0"/>
              </a:rPr>
              <a:t>mn</a:t>
            </a:r>
            <a:r>
              <a:rPr lang="en-US" sz="2400" kern="100" dirty="0">
                <a:effectLst/>
                <a:latin typeface="Tahoma" panose="020B0604030504040204" pitchFamily="34" charset="0"/>
                <a:ea typeface="Aptos" panose="020B0004020202020204" pitchFamily="34" charset="0"/>
                <a:cs typeface="Arial" panose="020B0604020202020204" pitchFamily="34" charset="0"/>
              </a:rPr>
              <a:t> TL)/Toplam </a:t>
            </a:r>
            <a:r>
              <a:rPr lang="en-US" sz="2400" kern="100" dirty="0" err="1">
                <a:effectLst/>
                <a:latin typeface="Tahoma" panose="020B0604030504040204" pitchFamily="34" charset="0"/>
                <a:ea typeface="Aptos" panose="020B0004020202020204" pitchFamily="34" charset="0"/>
                <a:cs typeface="Arial" panose="020B0604020202020204" pitchFamily="34" charset="0"/>
              </a:rPr>
              <a:t>Gelir</a:t>
            </a:r>
            <a:r>
              <a:rPr lang="en-US" sz="2400" kern="100" dirty="0">
                <a:effectLst/>
                <a:latin typeface="Tahoma" panose="020B0604030504040204" pitchFamily="34" charset="0"/>
                <a:ea typeface="Aptos" panose="020B0004020202020204" pitchFamily="34" charset="0"/>
                <a:cs typeface="Arial" panose="020B0604020202020204" pitchFamily="34" charset="0"/>
              </a:rPr>
              <a:t> (20,673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TL) = </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%70</a:t>
            </a:r>
            <a:r>
              <a:rPr lang="en-US" sz="2400"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b="1" kern="100" dirty="0">
                <a:effectLst/>
                <a:latin typeface="Tahoma" panose="020B0604030504040204" pitchFamily="34" charset="0"/>
                <a:ea typeface="Aptos" panose="020B0004020202020204" pitchFamily="34" charset="0"/>
                <a:cs typeface="Arial" panose="020B0604020202020204" pitchFamily="34" charset="0"/>
              </a:rPr>
              <a:t>Galatasaray Sportif A.Ş.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bu</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rasyoda</a:t>
            </a:r>
            <a:r>
              <a:rPr lang="en-US" sz="2400" b="1" kern="100" dirty="0">
                <a:effectLst/>
                <a:latin typeface="Tahoma" panose="020B0604030504040204" pitchFamily="34" charset="0"/>
                <a:ea typeface="Aptos" panose="020B0004020202020204" pitchFamily="34" charset="0"/>
                <a:cs typeface="Arial" panose="020B0604020202020204" pitchFamily="34" charset="0"/>
              </a:rPr>
              <a:t> da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üst</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limitte</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kalmış</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durumda</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marL="342900" indent="-342900" algn="just">
              <a:buFont typeface="Arial" panose="020B0604020202020204" pitchFamily="34" charset="0"/>
              <a:buChar char="•"/>
            </a:pPr>
            <a:r>
              <a:rPr lang="en-US" sz="2400" kern="100" dirty="0">
                <a:latin typeface="Tahoma" panose="020B0604030504040204" pitchFamily="34" charset="0"/>
                <a:cs typeface="Arial" panose="020B0604020202020204" pitchFamily="34" charset="0"/>
              </a:rPr>
              <a:t>2025-26 sezonunda Net </a:t>
            </a:r>
            <a:r>
              <a:rPr lang="en-US" sz="2400" kern="100" dirty="0" err="1">
                <a:latin typeface="Tahoma" panose="020B0604030504040204" pitchFamily="34" charset="0"/>
                <a:cs typeface="Arial" panose="020B0604020202020204" pitchFamily="34" charset="0"/>
              </a:rPr>
              <a:t>Borç</a:t>
            </a:r>
            <a:r>
              <a:rPr lang="en-US" sz="2400" kern="100" dirty="0">
                <a:latin typeface="Tahoma" panose="020B0604030504040204" pitchFamily="34" charset="0"/>
                <a:cs typeface="Arial" panose="020B0604020202020204" pitchFamily="34" charset="0"/>
              </a:rPr>
              <a:t>/</a:t>
            </a:r>
            <a:r>
              <a:rPr lang="en-US" sz="2400" kern="100" dirty="0" err="1">
                <a:latin typeface="Tahoma" panose="020B0604030504040204" pitchFamily="34" charset="0"/>
                <a:cs typeface="Arial" panose="020B0604020202020204" pitchFamily="34" charset="0"/>
              </a:rPr>
              <a:t>Gelir</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Rasyo’sunun</a:t>
            </a:r>
            <a:r>
              <a:rPr lang="en-US" sz="2400" kern="100" dirty="0">
                <a:latin typeface="Tahoma" panose="020B0604030504040204" pitchFamily="34" charset="0"/>
                <a:cs typeface="Arial" panose="020B0604020202020204" pitchFamily="34" charset="0"/>
              </a:rPr>
              <a:t> %60 </a:t>
            </a:r>
            <a:r>
              <a:rPr lang="en-US" sz="2400" kern="100" dirty="0" err="1">
                <a:latin typeface="Tahoma" panose="020B0604030504040204" pitchFamily="34" charset="0"/>
                <a:cs typeface="Arial" panose="020B0604020202020204" pitchFamily="34" charset="0"/>
              </a:rPr>
              <a:t>seviyelerine</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çekilmesi</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amacıyla</a:t>
            </a:r>
            <a:r>
              <a:rPr lang="en-US" sz="2400" kern="100" dirty="0">
                <a:latin typeface="Tahoma" panose="020B0604030504040204" pitchFamily="34" charset="0"/>
                <a:cs typeface="Arial" panose="020B0604020202020204" pitchFamily="34" charset="0"/>
              </a:rPr>
              <a:t> Sportif A.Ş.’</a:t>
            </a:r>
            <a:r>
              <a:rPr lang="en-US" sz="2400" kern="100" dirty="0" err="1">
                <a:latin typeface="Tahoma" panose="020B0604030504040204" pitchFamily="34" charset="0"/>
                <a:cs typeface="Arial" panose="020B0604020202020204" pitchFamily="34" charset="0"/>
              </a:rPr>
              <a:t>nin</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mali</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açıdan</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daha</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sağlıklı</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olabilmesinin</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Şirket</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Yönetiminin</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öncelik</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vermesi</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gereken</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kritik</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bir</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husus</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olduğu</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dikkati</a:t>
            </a:r>
            <a:r>
              <a:rPr lang="en-US" sz="2400" kern="100" dirty="0">
                <a:latin typeface="Tahoma" panose="020B0604030504040204" pitchFamily="34" charset="0"/>
                <a:cs typeface="Arial" panose="020B0604020202020204" pitchFamily="34" charset="0"/>
              </a:rPr>
              <a:t> </a:t>
            </a:r>
            <a:r>
              <a:rPr lang="en-US" sz="2400" kern="100" dirty="0" err="1">
                <a:latin typeface="Tahoma" panose="020B0604030504040204" pitchFamily="34" charset="0"/>
                <a:cs typeface="Arial" panose="020B0604020202020204" pitchFamily="34" charset="0"/>
              </a:rPr>
              <a:t>çekiyor</a:t>
            </a:r>
            <a:r>
              <a:rPr lang="en-US" sz="2400" kern="100" dirty="0">
                <a:latin typeface="Tahoma" panose="020B0604030504040204" pitchFamily="34" charset="0"/>
                <a:cs typeface="Arial" panose="020B0604020202020204" pitchFamily="34" charset="0"/>
              </a:rPr>
              <a:t>.</a:t>
            </a:r>
          </a:p>
        </p:txBody>
      </p:sp>
    </p:spTree>
    <p:extLst>
      <p:ext uri="{BB962C8B-B14F-4D97-AF65-F5344CB8AC3E}">
        <p14:creationId xmlns:p14="http://schemas.microsoft.com/office/powerpoint/2010/main" val="2636329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97B25-B886-00B2-F543-89125E8FBD18}"/>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9BDE67A7-6296-033B-9D8F-5C8BE8AE3F8D}"/>
              </a:ext>
            </a:extLst>
          </p:cNvPr>
          <p:cNvSpPr/>
          <p:nvPr/>
        </p:nvSpPr>
        <p:spPr>
          <a:xfrm>
            <a:off x="0" y="6323310"/>
            <a:ext cx="9144000" cy="562074"/>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85FE659A-7984-7A7E-DD88-4482B7D63C69}"/>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CA3D995E-F41E-A8C1-A64E-E3FCE6980443}"/>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82C804DE-044F-64A9-AC2D-9846BDAE7A73}"/>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3E77AE2B-18F3-910E-8A0E-7AFE34588024}"/>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25</a:t>
            </a:fld>
            <a:endParaRPr lang="tr-TR" b="1" dirty="0">
              <a:solidFill>
                <a:srgbClr val="FFC000"/>
              </a:solidFill>
            </a:endParaRPr>
          </a:p>
        </p:txBody>
      </p:sp>
      <p:sp>
        <p:nvSpPr>
          <p:cNvPr id="10" name="1 Başlık">
            <a:extLst>
              <a:ext uri="{FF2B5EF4-FFF2-40B4-BE49-F238E27FC236}">
                <a16:creationId xmlns:a16="http://schemas.microsoft.com/office/drawing/2014/main" id="{D4027B97-EF55-55CF-6CCD-B78DDCDA05C3}"/>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a:extLst>
              <a:ext uri="{FF2B5EF4-FFF2-40B4-BE49-F238E27FC236}">
                <a16:creationId xmlns:a16="http://schemas.microsoft.com/office/drawing/2014/main" id="{38C2C892-EBB8-787A-A012-CFDACC01B3E2}"/>
              </a:ext>
            </a:extLst>
          </p:cNvPr>
          <p:cNvSpPr/>
          <p:nvPr/>
        </p:nvSpPr>
        <p:spPr>
          <a:xfrm>
            <a:off x="-612576" y="507151"/>
            <a:ext cx="9611544" cy="5493812"/>
          </a:xfrm>
          <a:prstGeom prst="rect">
            <a:avLst/>
          </a:prstGeom>
        </p:spPr>
        <p:txBody>
          <a:bodyPr wrap="square">
            <a:spAutoFit/>
          </a:bodyPr>
          <a:lstStyle/>
          <a:p>
            <a:pPr marL="1085850" lvl="2" indent="-449263" algn="just">
              <a:spcBef>
                <a:spcPts val="600"/>
              </a:spcBef>
              <a:buSzPct val="150000"/>
              <a:buFont typeface="Arial" panose="020B0604020202020204" pitchFamily="34" charset="0"/>
              <a:buChar char="•"/>
            </a:pPr>
            <a:r>
              <a:rPr lang="en-US" sz="2400" b="1" u="sng" dirty="0">
                <a:solidFill>
                  <a:srgbClr val="A50021"/>
                </a:solidFill>
                <a:latin typeface="Tahoma" panose="020B0604030504040204" pitchFamily="34" charset="0"/>
                <a:ea typeface="Tahoma" panose="020B0604030504040204" pitchFamily="34" charset="0"/>
                <a:cs typeface="Tahoma" panose="020B0604030504040204" pitchFamily="34" charset="0"/>
              </a:rPr>
              <a:t>Transferlerin </a:t>
            </a:r>
            <a:r>
              <a:rPr lang="en-US" sz="24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Amortismanı</a:t>
            </a:r>
            <a:r>
              <a:rPr lang="en-US" sz="2400" b="1" u="sng" dirty="0">
                <a:solidFill>
                  <a:srgbClr val="A50021"/>
                </a:solidFill>
                <a:latin typeface="Tahoma" panose="020B0604030504040204" pitchFamily="34" charset="0"/>
                <a:ea typeface="Tahoma" panose="020B0604030504040204" pitchFamily="34" charset="0"/>
                <a:cs typeface="Tahoma" panose="020B0604030504040204" pitchFamily="34" charset="0"/>
              </a:rPr>
              <a:t> </a:t>
            </a:r>
            <a:r>
              <a:rPr lang="en-US" sz="2400" b="1" u="sng" dirty="0" err="1">
                <a:solidFill>
                  <a:srgbClr val="A50021"/>
                </a:solidFill>
                <a:latin typeface="Tahoma" panose="020B0604030504040204" pitchFamily="34" charset="0"/>
                <a:ea typeface="Tahoma" panose="020B0604030504040204" pitchFamily="34" charset="0"/>
                <a:cs typeface="Tahoma" panose="020B0604030504040204" pitchFamily="34" charset="0"/>
              </a:rPr>
              <a:t>Rasyosu</a:t>
            </a:r>
            <a:r>
              <a:rPr lang="en-US" sz="2400" b="1" u="sng" dirty="0">
                <a:solidFill>
                  <a:srgbClr val="A50021"/>
                </a:solidFill>
                <a:latin typeface="Tahoma" panose="020B0604030504040204" pitchFamily="34" charset="0"/>
                <a:ea typeface="Tahoma" panose="020B0604030504040204" pitchFamily="34" charset="0"/>
                <a:cs typeface="Tahoma" panose="020B0604030504040204" pitchFamily="34" charset="0"/>
              </a:rPr>
              <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Diğer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sektörlerde</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varlıklar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zamanla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değer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kaybeder</a:t>
            </a:r>
            <a:r>
              <a:rPr lang="en-US" sz="2400" dirty="0">
                <a:latin typeface="Tahoma" panose="020B0604030504040204" pitchFamily="34" charset="0"/>
                <a:ea typeface="Tahoma" panose="020B0604030504040204" pitchFamily="34" charset="0"/>
                <a:cs typeface="Tahoma" panose="020B0604030504040204" pitchFamily="34" charset="0"/>
              </a:rPr>
              <a:t> ancak </a:t>
            </a:r>
            <a:r>
              <a:rPr lang="en-US" sz="2400" dirty="0" err="1">
                <a:latin typeface="Tahoma" panose="020B0604030504040204" pitchFamily="34" charset="0"/>
                <a:ea typeface="Tahoma" panose="020B0604030504040204" pitchFamily="34" charset="0"/>
                <a:cs typeface="Tahoma" panose="020B0604030504040204" pitchFamily="34" charset="0"/>
              </a:rPr>
              <a:t>futbol</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sektöründe</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kulüpler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bir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oyuncunun</a:t>
            </a:r>
            <a:r>
              <a:rPr lang="en-US" sz="2400" dirty="0">
                <a:latin typeface="Tahoma" panose="020B0604030504040204" pitchFamily="34" charset="0"/>
                <a:ea typeface="Tahoma" panose="020B0604030504040204" pitchFamily="34" charset="0"/>
                <a:cs typeface="Tahoma" panose="020B0604030504040204" pitchFamily="34" charset="0"/>
              </a:rPr>
              <a:t> transfer </a:t>
            </a:r>
            <a:r>
              <a:rPr lang="en-US" sz="2400" dirty="0" err="1">
                <a:latin typeface="Tahoma" panose="020B0604030504040204" pitchFamily="34" charset="0"/>
                <a:ea typeface="Tahoma" panose="020B0604030504040204" pitchFamily="34" charset="0"/>
                <a:cs typeface="Tahoma" panose="020B0604030504040204" pitchFamily="34" charset="0"/>
              </a:rPr>
              <a:t>ücretinin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maliyetini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sözleşme</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süresi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boyunca</a:t>
            </a:r>
            <a:r>
              <a:rPr lang="en-US" sz="2400" dirty="0">
                <a:latin typeface="Tahoma" panose="020B0604030504040204" pitchFamily="34" charset="0"/>
                <a:ea typeface="Tahoma" panose="020B0604030504040204" pitchFamily="34" charset="0"/>
                <a:cs typeface="Tahoma" panose="020B0604030504040204" pitchFamily="34" charset="0"/>
              </a:rPr>
              <a:t> amortize </a:t>
            </a:r>
            <a:r>
              <a:rPr lang="en-US" sz="2400" dirty="0" err="1">
                <a:latin typeface="Tahoma" panose="020B0604030504040204" pitchFamily="34" charset="0"/>
                <a:ea typeface="Tahoma" panose="020B0604030504040204" pitchFamily="34" charset="0"/>
                <a:cs typeface="Tahoma" panose="020B0604030504040204" pitchFamily="34" charset="0"/>
              </a:rPr>
              <a:t>ederler</a:t>
            </a:r>
            <a:r>
              <a:rPr lang="en-US" sz="2400" dirty="0">
                <a:latin typeface="Tahoma" panose="020B0604030504040204" pitchFamily="34" charset="0"/>
                <a:ea typeface="Tahoma" panose="020B0604030504040204" pitchFamily="34" charset="0"/>
                <a:cs typeface="Tahoma" panose="020B0604030504040204" pitchFamily="34" charset="0"/>
              </a:rPr>
              <a:t>. Bu durum </a:t>
            </a:r>
            <a:r>
              <a:rPr lang="en-US" sz="2400" dirty="0" err="1">
                <a:latin typeface="Tahoma" panose="020B0604030504040204" pitchFamily="34" charset="0"/>
                <a:ea typeface="Tahoma" panose="020B0604030504040204" pitchFamily="34" charset="0"/>
                <a:cs typeface="Tahoma" panose="020B0604030504040204" pitchFamily="34" charset="0"/>
              </a:rPr>
              <a:t>kulüplerin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büyük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bir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transferin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maliyetini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defterlerinde</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birkaç</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yıla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yaymalarını</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sağlar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b="1" dirty="0">
                <a:latin typeface="Tahoma" panose="020B0604030504040204" pitchFamily="34" charset="0"/>
                <a:ea typeface="Tahoma" panose="020B0604030504040204" pitchFamily="34" charset="0"/>
                <a:cs typeface="Tahoma" panose="020B0604030504040204" pitchFamily="34" charset="0"/>
              </a:rPr>
              <a:t>Transferlerin </a:t>
            </a:r>
            <a:r>
              <a:rPr lang="en-US" sz="2400" b="1" dirty="0" err="1">
                <a:latin typeface="Tahoma" panose="020B0604030504040204" pitchFamily="34" charset="0"/>
                <a:ea typeface="Tahoma" panose="020B0604030504040204" pitchFamily="34" charset="0"/>
                <a:cs typeface="Tahoma" panose="020B0604030504040204" pitchFamily="34" charset="0"/>
              </a:rPr>
              <a:t>Amortismanı</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b="1" dirty="0" err="1">
                <a:latin typeface="Tahoma" panose="020B0604030504040204" pitchFamily="34" charset="0"/>
                <a:ea typeface="Tahoma" panose="020B0604030504040204" pitchFamily="34" charset="0"/>
                <a:cs typeface="Tahoma" panose="020B0604030504040204" pitchFamily="34" charset="0"/>
              </a:rPr>
              <a:t>Rasyosu</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Yıllık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Oyuncu</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Amortisman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Giderleri</a:t>
            </a:r>
            <a:r>
              <a:rPr lang="en-US" sz="2400" dirty="0">
                <a:latin typeface="Tahoma" panose="020B0604030504040204" pitchFamily="34" charset="0"/>
                <a:ea typeface="Tahoma" panose="020B0604030504040204" pitchFamily="34" charset="0"/>
                <a:cs typeface="Tahoma" panose="020B0604030504040204" pitchFamily="34" charset="0"/>
              </a:rPr>
              <a:t> / Toplam </a:t>
            </a:r>
            <a:r>
              <a:rPr lang="en-US" sz="2400" dirty="0" err="1">
                <a:latin typeface="Tahoma" panose="020B0604030504040204" pitchFamily="34" charset="0"/>
                <a:ea typeface="Tahoma" panose="020B0604030504040204" pitchFamily="34" charset="0"/>
                <a:cs typeface="Tahoma" panose="020B0604030504040204" pitchFamily="34" charset="0"/>
              </a:rPr>
              <a:t>Gelir</a:t>
            </a:r>
            <a:r>
              <a:rPr lang="en-US" sz="2400" dirty="0">
                <a:latin typeface="Tahoma" panose="020B0604030504040204" pitchFamily="34" charset="0"/>
                <a:ea typeface="Tahoma" panose="020B0604030504040204" pitchFamily="34" charset="0"/>
                <a:cs typeface="Tahoma" panose="020B0604030504040204" pitchFamily="34" charset="0"/>
              </a:rPr>
              <a:t> x 100.</a:t>
            </a:r>
          </a:p>
          <a:p>
            <a:pPr marL="1085850" lvl="2" indent="-449263" algn="just">
              <a:spcBef>
                <a:spcPts val="600"/>
              </a:spcBef>
              <a:buSzPct val="150000"/>
              <a:buFont typeface="Arial" panose="020B0604020202020204" pitchFamily="34" charset="0"/>
              <a:buChar char="•"/>
            </a:pPr>
            <a:r>
              <a:rPr lang="en-US" sz="2400" kern="100" dirty="0">
                <a:effectLst/>
                <a:latin typeface="Tahoma" panose="020B0604030504040204" pitchFamily="34" charset="0"/>
                <a:ea typeface="Aptos" panose="020B0004020202020204" pitchFamily="34" charset="0"/>
                <a:cs typeface="Arial" panose="020B0604020202020204" pitchFamily="34" charset="0"/>
              </a:rPr>
              <a:t>Galatasaray Sportif A.Ş.’</a:t>
            </a:r>
            <a:r>
              <a:rPr lang="en-US" sz="2400" kern="100" dirty="0" err="1">
                <a:effectLst/>
                <a:latin typeface="Tahoma" panose="020B0604030504040204" pitchFamily="34" charset="0"/>
                <a:ea typeface="Aptos" panose="020B0004020202020204" pitchFamily="34" charset="0"/>
                <a:cs typeface="Arial" panose="020B0604020202020204" pitchFamily="34" charset="0"/>
              </a:rPr>
              <a:t>nin</a:t>
            </a:r>
            <a:r>
              <a:rPr lang="en-US" sz="2400" kern="100" dirty="0">
                <a:effectLst/>
                <a:latin typeface="Tahoma" panose="020B0604030504040204" pitchFamily="34" charset="0"/>
                <a:ea typeface="Aptos" panose="020B0004020202020204" pitchFamily="34" charset="0"/>
                <a:cs typeface="Arial" panose="020B0604020202020204" pitchFamily="34" charset="0"/>
              </a:rPr>
              <a:t> 2025-26 </a:t>
            </a:r>
            <a:r>
              <a:rPr lang="en-US" sz="2400" kern="100" dirty="0" err="1">
                <a:effectLst/>
                <a:latin typeface="Tahoma" panose="020B0604030504040204" pitchFamily="34" charset="0"/>
                <a:ea typeface="Aptos" panose="020B0004020202020204" pitchFamily="34" charset="0"/>
                <a:cs typeface="Arial" panose="020B0604020202020204" pitchFamily="34" charset="0"/>
              </a:rPr>
              <a:t>finansal</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tabloları</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dipnotlarına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göre</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Transferin</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Amortismanı</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Rasyosu</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Yıllık</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Oyuncu</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Amortisman</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Giderleri</a:t>
            </a:r>
            <a:r>
              <a:rPr lang="en-US" sz="2400" kern="100" dirty="0">
                <a:effectLst/>
                <a:latin typeface="Tahoma" panose="020B0604030504040204" pitchFamily="34" charset="0"/>
                <a:ea typeface="Aptos" panose="020B0004020202020204" pitchFamily="34" charset="0"/>
                <a:cs typeface="Arial" panose="020B0604020202020204" pitchFamily="34" charset="0"/>
              </a:rPr>
              <a:t> (4,062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TL) / Toplam </a:t>
            </a:r>
            <a:r>
              <a:rPr lang="en-US" sz="2400" kern="100" dirty="0" err="1">
                <a:effectLst/>
                <a:latin typeface="Tahoma" panose="020B0604030504040204" pitchFamily="34" charset="0"/>
                <a:ea typeface="Aptos" panose="020B0004020202020204" pitchFamily="34" charset="0"/>
                <a:cs typeface="Arial" panose="020B0604020202020204" pitchFamily="34" charset="0"/>
              </a:rPr>
              <a:t>Gelir</a:t>
            </a:r>
            <a:r>
              <a:rPr lang="en-US" sz="2400" kern="100" dirty="0">
                <a:effectLst/>
                <a:latin typeface="Tahoma" panose="020B0604030504040204" pitchFamily="34" charset="0"/>
                <a:ea typeface="Aptos" panose="020B0004020202020204" pitchFamily="34" charset="0"/>
                <a:cs typeface="Arial" panose="020B0604020202020204" pitchFamily="34" charset="0"/>
              </a:rPr>
              <a:t> (20,673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TL) = </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%20.</a:t>
            </a:r>
            <a:r>
              <a:rPr lang="en-US" sz="2400"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p>
          <a:p>
            <a:pPr marL="1085850" lvl="2" indent="-449263" algn="just">
              <a:spcBef>
                <a:spcPts val="600"/>
              </a:spcBef>
              <a:buSzPct val="150000"/>
              <a:buFont typeface="Arial" panose="020B0604020202020204" pitchFamily="34" charset="0"/>
              <a:buChar char="•"/>
            </a:pPr>
            <a:r>
              <a:rPr lang="en-US" sz="2400" b="1" kern="100" dirty="0">
                <a:effectLst/>
                <a:latin typeface="Tahoma" panose="020B0604030504040204" pitchFamily="34" charset="0"/>
                <a:ea typeface="Aptos" panose="020B0004020202020204" pitchFamily="34" charset="0"/>
                <a:cs typeface="Arial" panose="020B0604020202020204" pitchFamily="34" charset="0"/>
              </a:rPr>
              <a:t>Galatasaray Sportif A.Ş. 2025-26 sezonunda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bu</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rasyo</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kapsamında</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sağlıklı</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bir</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performans</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çizmiş</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konumda</a:t>
            </a:r>
            <a:r>
              <a:rPr lang="en-US" sz="2400" b="1" kern="100" dirty="0">
                <a:effectLst/>
                <a:latin typeface="Tahoma" panose="020B0604030504040204" pitchFamily="34" charset="0"/>
                <a:ea typeface="Aptos" panose="020B0004020202020204" pitchFamily="34" charset="0"/>
                <a:cs typeface="Arial" panose="020B0604020202020204" pitchFamily="34" charset="0"/>
              </a:rPr>
              <a:t>.</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marL="1085850" lvl="2" indent="-449263" algn="just">
              <a:spcBef>
                <a:spcPts val="600"/>
              </a:spcBef>
              <a:buSzPct val="150000"/>
              <a:buFont typeface="Arial" panose="020B0604020202020204" pitchFamily="34" charset="0"/>
              <a:buChar char="•"/>
            </a:pPr>
            <a:endParaRPr lang="en-US"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70903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A9F90-BCF1-ED9D-07ED-8248AFB45D02}"/>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CCEF2499-1CFC-B9AD-6102-5A63359B4950}"/>
              </a:ext>
            </a:extLst>
          </p:cNvPr>
          <p:cNvSpPr/>
          <p:nvPr/>
        </p:nvSpPr>
        <p:spPr>
          <a:xfrm>
            <a:off x="0" y="6443750"/>
            <a:ext cx="9144000" cy="441634"/>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11814B28-BBEB-7DF2-C135-81A832797E50}"/>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D6716574-D225-8E7B-4297-2354A66D3756}"/>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F701B52C-F417-1F5A-82BD-30B49EEC7C6B}"/>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BFB6FE85-781C-59FD-AD20-7D38C9ECFEA9}"/>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26</a:t>
            </a:fld>
            <a:endParaRPr lang="tr-TR" b="1" dirty="0">
              <a:solidFill>
                <a:srgbClr val="FFC000"/>
              </a:solidFill>
            </a:endParaRPr>
          </a:p>
        </p:txBody>
      </p:sp>
      <p:sp>
        <p:nvSpPr>
          <p:cNvPr id="10" name="1 Başlık">
            <a:extLst>
              <a:ext uri="{FF2B5EF4-FFF2-40B4-BE49-F238E27FC236}">
                <a16:creationId xmlns:a16="http://schemas.microsoft.com/office/drawing/2014/main" id="{4E8B1D73-8214-E2E9-572E-D8F1B3C53ACA}"/>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F83832AF-1EFF-5234-EA7C-5263EAD21EA5}"/>
              </a:ext>
            </a:extLst>
          </p:cNvPr>
          <p:cNvSpPr txBox="1"/>
          <p:nvPr/>
        </p:nvSpPr>
        <p:spPr>
          <a:xfrm>
            <a:off x="-34976" y="353556"/>
            <a:ext cx="8999464" cy="6155531"/>
          </a:xfrm>
          <a:prstGeom prst="rect">
            <a:avLst/>
          </a:prstGeom>
          <a:noFill/>
        </p:spPr>
        <p:txBody>
          <a:bodyPr wrap="square">
            <a:spAutoFit/>
          </a:bodyPr>
          <a:lstStyle/>
          <a:p>
            <a:pPr marL="342900" indent="-342900" algn="just">
              <a:spcBef>
                <a:spcPts val="600"/>
              </a:spcBef>
              <a:buFont typeface="Arial" panose="020B0604020202020204" pitchFamily="34" charset="0"/>
              <a:buChar char="•"/>
            </a:pPr>
            <a:r>
              <a:rPr lang="en-US" sz="2400" b="1" u="sng" dirty="0" err="1">
                <a:solidFill>
                  <a:srgbClr val="A50021"/>
                </a:solidFill>
                <a:effectLst/>
                <a:latin typeface="Tahoma" panose="020B0604030504040204" pitchFamily="34" charset="0"/>
                <a:ea typeface="Tahoma" panose="020B0604030504040204" pitchFamily="34" charset="0"/>
                <a:cs typeface="Tahoma" panose="020B0604030504040204" pitchFamily="34" charset="0"/>
              </a:rPr>
              <a:t>Taraftar</a:t>
            </a:r>
            <a:r>
              <a:rPr lang="en-US" sz="2400" b="1" u="sng" dirty="0">
                <a:solidFill>
                  <a:srgbClr val="A50021"/>
                </a:solidFill>
                <a:effectLst/>
                <a:latin typeface="Tahoma" panose="020B0604030504040204" pitchFamily="34" charset="0"/>
                <a:ea typeface="Tahoma" panose="020B0604030504040204" pitchFamily="34" charset="0"/>
                <a:cs typeface="Tahoma" panose="020B0604030504040204" pitchFamily="34" charset="0"/>
              </a:rPr>
              <a:t> </a:t>
            </a:r>
            <a:r>
              <a:rPr lang="en-US" sz="2400" b="1" u="sng" dirty="0" err="1">
                <a:solidFill>
                  <a:srgbClr val="A50021"/>
                </a:solidFill>
                <a:effectLst/>
                <a:latin typeface="Tahoma" panose="020B0604030504040204" pitchFamily="34" charset="0"/>
                <a:ea typeface="Tahoma" panose="020B0604030504040204" pitchFamily="34" charset="0"/>
                <a:cs typeface="Tahoma" panose="020B0604030504040204" pitchFamily="34" charset="0"/>
              </a:rPr>
              <a:t>başına</a:t>
            </a:r>
            <a:r>
              <a:rPr lang="en-US" sz="2400" b="1" u="sng" dirty="0">
                <a:solidFill>
                  <a:srgbClr val="A50021"/>
                </a:solidFill>
                <a:effectLst/>
                <a:latin typeface="Tahoma" panose="020B0604030504040204" pitchFamily="34" charset="0"/>
                <a:ea typeface="Tahoma" panose="020B0604030504040204" pitchFamily="34" charset="0"/>
                <a:cs typeface="Tahoma" panose="020B0604030504040204" pitchFamily="34" charset="0"/>
              </a:rPr>
              <a:t> </a:t>
            </a:r>
            <a:r>
              <a:rPr lang="en-US" sz="2400" b="1" u="sng" dirty="0" err="1">
                <a:solidFill>
                  <a:srgbClr val="A50021"/>
                </a:solidFill>
                <a:effectLst/>
                <a:latin typeface="Tahoma" panose="020B0604030504040204" pitchFamily="34" charset="0"/>
                <a:ea typeface="Tahoma" panose="020B0604030504040204" pitchFamily="34" charset="0"/>
                <a:cs typeface="Tahoma" panose="020B0604030504040204" pitchFamily="34" charset="0"/>
              </a:rPr>
              <a:t>Maç</a:t>
            </a:r>
            <a:r>
              <a:rPr lang="en-US" sz="2400" b="1" u="sng" dirty="0">
                <a:solidFill>
                  <a:srgbClr val="A50021"/>
                </a:solidFill>
                <a:effectLst/>
                <a:latin typeface="Tahoma" panose="020B0604030504040204" pitchFamily="34" charset="0"/>
                <a:ea typeface="Tahoma" panose="020B0604030504040204" pitchFamily="34" charset="0"/>
                <a:cs typeface="Tahoma" panose="020B0604030504040204" pitchFamily="34" charset="0"/>
              </a:rPr>
              <a:t> </a:t>
            </a:r>
            <a:r>
              <a:rPr lang="en-US" sz="2400" b="1" u="sng" dirty="0" err="1">
                <a:solidFill>
                  <a:srgbClr val="A50021"/>
                </a:solidFill>
                <a:effectLst/>
                <a:latin typeface="Tahoma" panose="020B0604030504040204" pitchFamily="34" charset="0"/>
                <a:ea typeface="Tahoma" panose="020B0604030504040204" pitchFamily="34" charset="0"/>
                <a:cs typeface="Tahoma" panose="020B0604030504040204" pitchFamily="34" charset="0"/>
              </a:rPr>
              <a:t>Günü</a:t>
            </a:r>
            <a:r>
              <a:rPr lang="en-US" sz="2400" b="1" u="sng" dirty="0">
                <a:solidFill>
                  <a:srgbClr val="A50021"/>
                </a:solidFill>
                <a:effectLst/>
                <a:latin typeface="Tahoma" panose="020B0604030504040204" pitchFamily="34" charset="0"/>
                <a:ea typeface="Tahoma" panose="020B0604030504040204" pitchFamily="34" charset="0"/>
                <a:cs typeface="Tahoma" panose="020B0604030504040204" pitchFamily="34" charset="0"/>
              </a:rPr>
              <a:t> </a:t>
            </a:r>
            <a:r>
              <a:rPr lang="en-US" sz="2400" b="1" u="sng" dirty="0" err="1">
                <a:solidFill>
                  <a:srgbClr val="A50021"/>
                </a:solidFill>
                <a:effectLst/>
                <a:latin typeface="Tahoma" panose="020B0604030504040204" pitchFamily="34" charset="0"/>
                <a:ea typeface="Tahoma" panose="020B0604030504040204" pitchFamily="34" charset="0"/>
                <a:cs typeface="Tahoma" panose="020B0604030504040204" pitchFamily="34" charset="0"/>
              </a:rPr>
              <a:t>Geliri</a:t>
            </a:r>
            <a:r>
              <a:rPr lang="en-US" sz="2400" b="1" u="sng" dirty="0">
                <a:solidFill>
                  <a:srgbClr val="A50021"/>
                </a:solidFill>
                <a:effectLst/>
                <a:latin typeface="Tahoma" panose="020B0604030504040204" pitchFamily="34" charset="0"/>
                <a:ea typeface="Tahoma" panose="020B0604030504040204" pitchFamily="34" charset="0"/>
                <a:cs typeface="Tahoma" panose="020B0604030504040204" pitchFamily="34" charset="0"/>
              </a:rPr>
              <a:t> </a:t>
            </a:r>
            <a:r>
              <a:rPr lang="en-US" sz="2400" b="1" u="sng" dirty="0" err="1">
                <a:solidFill>
                  <a:srgbClr val="A50021"/>
                </a:solidFill>
                <a:effectLst/>
                <a:latin typeface="Tahoma" panose="020B0604030504040204" pitchFamily="34" charset="0"/>
                <a:ea typeface="Tahoma" panose="020B0604030504040204" pitchFamily="34" charset="0"/>
                <a:cs typeface="Tahoma" panose="020B0604030504040204" pitchFamily="34" charset="0"/>
              </a:rPr>
              <a:t>Rasyosu</a:t>
            </a:r>
            <a:r>
              <a:rPr lang="en-US" sz="2400" u="sng" dirty="0">
                <a:solidFill>
                  <a:srgbClr val="A50021"/>
                </a:solidFill>
                <a:effectLst/>
                <a:latin typeface="Tahoma" panose="020B0604030504040204" pitchFamily="34" charset="0"/>
                <a:ea typeface="Tahoma" panose="020B0604030504040204" pitchFamily="34" charset="0"/>
                <a:cs typeface="Tahoma" panose="020B0604030504040204" pitchFamily="34" charset="0"/>
              </a:rPr>
              <a:t>:</a:t>
            </a:r>
            <a:r>
              <a:rPr lang="en-US" sz="2400" dirty="0">
                <a:effectLst/>
                <a:latin typeface="Tahoma" panose="020B0604030504040204" pitchFamily="34" charset="0"/>
                <a:ea typeface="Tahoma" panose="020B0604030504040204" pitchFamily="34" charset="0"/>
                <a:cs typeface="Tahoma" panose="020B0604030504040204" pitchFamily="34" charset="0"/>
              </a:rPr>
              <a:t> Bir </a:t>
            </a:r>
            <a:r>
              <a:rPr lang="en-US" sz="2400" dirty="0" err="1">
                <a:effectLst/>
                <a:latin typeface="Tahoma" panose="020B0604030504040204" pitchFamily="34" charset="0"/>
                <a:ea typeface="Tahoma" panose="020B0604030504040204" pitchFamily="34" charset="0"/>
                <a:cs typeface="Tahoma" panose="020B0604030504040204" pitchFamily="34" charset="0"/>
              </a:rPr>
              <a:t>stadyuma</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özgü</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finansal</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bir</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oran</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olan</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taraftar</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başına</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maç</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günü</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geliri</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bir</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kulübün</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maç</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günü</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operasyonlarını</a:t>
            </a:r>
            <a:r>
              <a:rPr lang="en-US" sz="2400" dirty="0">
                <a:effectLst/>
                <a:latin typeface="Tahoma" panose="020B0604030504040204" pitchFamily="34" charset="0"/>
                <a:ea typeface="Tahoma" panose="020B0604030504040204" pitchFamily="34" charset="0"/>
                <a:cs typeface="Tahoma" panose="020B0604030504040204" pitchFamily="34" charset="0"/>
              </a:rPr>
              <a:t> ne </a:t>
            </a:r>
            <a:r>
              <a:rPr lang="en-US" sz="2400" dirty="0" err="1">
                <a:effectLst/>
                <a:latin typeface="Tahoma" panose="020B0604030504040204" pitchFamily="34" charset="0"/>
                <a:ea typeface="Tahoma" panose="020B0604030504040204" pitchFamily="34" charset="0"/>
                <a:cs typeface="Tahoma" panose="020B0604030504040204" pitchFamily="34" charset="0"/>
              </a:rPr>
              <a:t>kadar</a:t>
            </a:r>
            <a:r>
              <a:rPr lang="en-US" sz="2400" dirty="0">
                <a:effectLst/>
                <a:latin typeface="Tahoma" panose="020B0604030504040204" pitchFamily="34" charset="0"/>
                <a:ea typeface="Tahoma" panose="020B0604030504040204" pitchFamily="34" charset="0"/>
                <a:cs typeface="Tahoma" panose="020B0604030504040204" pitchFamily="34" charset="0"/>
              </a:rPr>
              <a:t> iyi </a:t>
            </a:r>
            <a:r>
              <a:rPr lang="en-US" sz="2400" dirty="0" err="1">
                <a:effectLst/>
                <a:latin typeface="Tahoma" panose="020B0604030504040204" pitchFamily="34" charset="0"/>
                <a:ea typeface="Tahoma" panose="020B0604030504040204" pitchFamily="34" charset="0"/>
                <a:cs typeface="Tahoma" panose="020B0604030504040204" pitchFamily="34" charset="0"/>
              </a:rPr>
              <a:t>yürüttüğünü</a:t>
            </a:r>
            <a:r>
              <a:rPr lang="en-US" sz="2400" dirty="0">
                <a:effectLst/>
                <a:latin typeface="Tahoma" panose="020B0604030504040204" pitchFamily="34" charset="0"/>
                <a:ea typeface="Tahoma" panose="020B0604030504040204" pitchFamily="34" charset="0"/>
                <a:cs typeface="Tahoma" panose="020B0604030504040204" pitchFamily="34" charset="0"/>
              </a:rPr>
              <a:t> ve </a:t>
            </a:r>
            <a:r>
              <a:rPr lang="en-US" sz="2400" dirty="0" err="1">
                <a:effectLst/>
                <a:latin typeface="Tahoma" panose="020B0604030504040204" pitchFamily="34" charset="0"/>
                <a:ea typeface="Tahoma" panose="020B0604030504040204" pitchFamily="34" charset="0"/>
                <a:cs typeface="Tahoma" panose="020B0604030504040204" pitchFamily="34" charset="0"/>
              </a:rPr>
              <a:t>Stadyumun</a:t>
            </a:r>
            <a:r>
              <a:rPr lang="en-US" sz="2400" dirty="0">
                <a:effectLst/>
                <a:latin typeface="Tahoma" panose="020B0604030504040204" pitchFamily="34" charset="0"/>
                <a:ea typeface="Tahoma" panose="020B0604030504040204" pitchFamily="34" charset="0"/>
                <a:cs typeface="Tahoma" panose="020B0604030504040204" pitchFamily="34" charset="0"/>
              </a:rPr>
              <a:t> her </a:t>
            </a:r>
            <a:r>
              <a:rPr lang="en-US" sz="2400" dirty="0" err="1">
                <a:effectLst/>
                <a:latin typeface="Tahoma" panose="020B0604030504040204" pitchFamily="34" charset="0"/>
                <a:ea typeface="Tahoma" panose="020B0604030504040204" pitchFamily="34" charset="0"/>
                <a:cs typeface="Tahoma" panose="020B0604030504040204" pitchFamily="34" charset="0"/>
              </a:rPr>
              <a:t>iç</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saha</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maçında</a:t>
            </a:r>
            <a:r>
              <a:rPr lang="en-US" sz="2400" dirty="0">
                <a:effectLst/>
                <a:latin typeface="Tahoma" panose="020B0604030504040204" pitchFamily="34" charset="0"/>
                <a:ea typeface="Tahoma" panose="020B0604030504040204" pitchFamily="34" charset="0"/>
                <a:cs typeface="Tahoma" panose="020B0604030504040204" pitchFamily="34" charset="0"/>
              </a:rPr>
              <a:t> her </a:t>
            </a:r>
            <a:r>
              <a:rPr lang="en-US" sz="2400" dirty="0" err="1">
                <a:effectLst/>
                <a:latin typeface="Tahoma" panose="020B0604030504040204" pitchFamily="34" charset="0"/>
                <a:ea typeface="Tahoma" panose="020B0604030504040204" pitchFamily="34" charset="0"/>
                <a:cs typeface="Tahoma" panose="020B0604030504040204" pitchFamily="34" charset="0"/>
              </a:rPr>
              <a:t>koltuktan</a:t>
            </a:r>
            <a:r>
              <a:rPr lang="en-US" sz="2400" dirty="0">
                <a:effectLst/>
                <a:latin typeface="Tahoma" panose="020B0604030504040204" pitchFamily="34" charset="0"/>
                <a:ea typeface="Tahoma" panose="020B0604030504040204" pitchFamily="34" charset="0"/>
                <a:cs typeface="Tahoma" panose="020B0604030504040204" pitchFamily="34" charset="0"/>
              </a:rPr>
              <a:t> ne </a:t>
            </a:r>
            <a:r>
              <a:rPr lang="en-US" sz="2400" dirty="0" err="1">
                <a:effectLst/>
                <a:latin typeface="Tahoma" panose="020B0604030504040204" pitchFamily="34" charset="0"/>
                <a:ea typeface="Tahoma" panose="020B0604030504040204" pitchFamily="34" charset="0"/>
                <a:cs typeface="Tahoma" panose="020B0604030504040204" pitchFamily="34" charset="0"/>
              </a:rPr>
              <a:t>kadar</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gelir</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elde</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ettiğini</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göstermekte</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Taraftar</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başına</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Maç</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Günü</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Geliri</a:t>
            </a:r>
            <a:r>
              <a:rPr lang="en-US" sz="2400" dirty="0">
                <a:effectLst/>
                <a:latin typeface="Tahoma" panose="020B0604030504040204" pitchFamily="34" charset="0"/>
                <a:ea typeface="Tahoma" panose="020B0604030504040204" pitchFamily="34" charset="0"/>
                <a:cs typeface="Tahoma" panose="020B0604030504040204" pitchFamily="34" charset="0"/>
              </a:rPr>
              <a:t> = Toplam </a:t>
            </a:r>
            <a:r>
              <a:rPr lang="en-US" sz="2400" dirty="0" err="1">
                <a:effectLst/>
                <a:latin typeface="Tahoma" panose="020B0604030504040204" pitchFamily="34" charset="0"/>
                <a:ea typeface="Tahoma" panose="020B0604030504040204" pitchFamily="34" charset="0"/>
                <a:cs typeface="Tahoma" panose="020B0604030504040204" pitchFamily="34" charset="0"/>
              </a:rPr>
              <a:t>Maç</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Günü</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Geliri</a:t>
            </a:r>
            <a:r>
              <a:rPr lang="en-US" sz="2400" dirty="0">
                <a:effectLst/>
                <a:latin typeface="Tahoma" panose="020B0604030504040204" pitchFamily="34" charset="0"/>
                <a:ea typeface="Tahoma" panose="020B0604030504040204" pitchFamily="34" charset="0"/>
                <a:cs typeface="Tahoma" panose="020B0604030504040204" pitchFamily="34" charset="0"/>
              </a:rPr>
              <a:t> / Toplam </a:t>
            </a:r>
            <a:r>
              <a:rPr lang="en-US" sz="2400" dirty="0" err="1">
                <a:effectLst/>
                <a:latin typeface="Tahoma" panose="020B0604030504040204" pitchFamily="34" charset="0"/>
                <a:ea typeface="Tahoma" panose="020B0604030504040204" pitchFamily="34" charset="0"/>
                <a:cs typeface="Tahoma" panose="020B0604030504040204" pitchFamily="34" charset="0"/>
              </a:rPr>
              <a:t>Sezonluk</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Taraftar</a:t>
            </a:r>
            <a:r>
              <a:rPr lang="en-US" sz="2400" dirty="0">
                <a:effectLst/>
                <a:latin typeface="Tahoma" panose="020B0604030504040204" pitchFamily="34" charset="0"/>
                <a:ea typeface="Tahoma" panose="020B0604030504040204" pitchFamily="34" charset="0"/>
                <a:cs typeface="Tahoma" panose="020B0604030504040204" pitchFamily="34" charset="0"/>
              </a:rPr>
              <a:t> </a:t>
            </a:r>
            <a:r>
              <a:rPr lang="en-US" sz="2400" dirty="0" err="1">
                <a:effectLst/>
                <a:latin typeface="Tahoma" panose="020B0604030504040204" pitchFamily="34" charset="0"/>
                <a:ea typeface="Tahoma" panose="020B0604030504040204" pitchFamily="34" charset="0"/>
                <a:cs typeface="Tahoma" panose="020B0604030504040204" pitchFamily="34" charset="0"/>
              </a:rPr>
              <a:t>Katılımı</a:t>
            </a:r>
            <a:r>
              <a:rPr lang="en-US" sz="2400" dirty="0">
                <a:effectLst/>
                <a:latin typeface="Tahoma" panose="020B0604030504040204" pitchFamily="34" charset="0"/>
                <a:ea typeface="Tahoma" panose="020B0604030504040204" pitchFamily="34" charset="0"/>
                <a:cs typeface="Tahoma" panose="020B0604030504040204" pitchFamily="34" charset="0"/>
              </a:rPr>
              <a:t>. </a:t>
            </a:r>
            <a:endParaRPr lang="en-US" sz="2400" dirty="0">
              <a:latin typeface="Tahoma" panose="020B0604030504040204" pitchFamily="34" charset="0"/>
              <a:ea typeface="Tahoma" panose="020B0604030504040204" pitchFamily="34" charset="0"/>
              <a:cs typeface="Tahoma" panose="020B0604030504040204" pitchFamily="34" charset="0"/>
            </a:endParaRPr>
          </a:p>
          <a:p>
            <a:pPr marL="342900" indent="-342900" algn="just">
              <a:spcBef>
                <a:spcPts val="600"/>
              </a:spcBef>
              <a:buFont typeface="Arial" panose="020B0604020202020204" pitchFamily="34" charset="0"/>
              <a:buChar char="•"/>
            </a:pPr>
            <a:r>
              <a:rPr lang="en-US" sz="2400" kern="100" dirty="0">
                <a:effectLst/>
                <a:latin typeface="Tahoma" panose="020B0604030504040204" pitchFamily="34" charset="0"/>
                <a:ea typeface="Aptos" panose="020B0004020202020204" pitchFamily="34" charset="0"/>
                <a:cs typeface="Arial" panose="020B0604020202020204" pitchFamily="34" charset="0"/>
              </a:rPr>
              <a:t>Galatasaray </a:t>
            </a:r>
            <a:r>
              <a:rPr lang="en-US" sz="2400" kern="100" dirty="0" err="1">
                <a:effectLst/>
                <a:latin typeface="Tahoma" panose="020B0604030504040204" pitchFamily="34" charset="0"/>
                <a:ea typeface="Aptos" panose="020B0004020202020204" pitchFamily="34" charset="0"/>
                <a:cs typeface="Arial" panose="020B0604020202020204" pitchFamily="34" charset="0"/>
              </a:rPr>
              <a:t>futbol</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takımı</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Süper</a:t>
            </a:r>
            <a:r>
              <a:rPr lang="en-US" sz="2400" kern="100" dirty="0">
                <a:effectLst/>
                <a:latin typeface="Tahoma" panose="020B0604030504040204" pitchFamily="34" charset="0"/>
                <a:ea typeface="Aptos" panose="020B0004020202020204" pitchFamily="34" charset="0"/>
                <a:cs typeface="Arial" panose="020B0604020202020204" pitchFamily="34" charset="0"/>
              </a:rPr>
              <a:t> Lig, </a:t>
            </a:r>
            <a:r>
              <a:rPr lang="en-US" sz="2400" kern="100" dirty="0" err="1">
                <a:effectLst/>
                <a:latin typeface="Tahoma" panose="020B0604030504040204" pitchFamily="34" charset="0"/>
                <a:ea typeface="Aptos" panose="020B0004020202020204" pitchFamily="34" charset="0"/>
                <a:cs typeface="Arial" panose="020B0604020202020204" pitchFamily="34" charset="0"/>
              </a:rPr>
              <a:t>Şampiyonlar</a:t>
            </a:r>
            <a:r>
              <a:rPr lang="en-US" sz="2400" kern="100" dirty="0">
                <a:effectLst/>
                <a:latin typeface="Tahoma" panose="020B0604030504040204" pitchFamily="34" charset="0"/>
                <a:ea typeface="Aptos" panose="020B0004020202020204" pitchFamily="34" charset="0"/>
                <a:cs typeface="Arial" panose="020B0604020202020204" pitchFamily="34" charset="0"/>
              </a:rPr>
              <a:t> Ligi ve TFF Kupa </a:t>
            </a:r>
            <a:r>
              <a:rPr lang="en-US" sz="2400" kern="100" dirty="0" err="1">
                <a:effectLst/>
                <a:latin typeface="Tahoma" panose="020B0604030504040204" pitchFamily="34" charset="0"/>
                <a:ea typeface="Aptos" panose="020B0004020202020204" pitchFamily="34" charset="0"/>
                <a:cs typeface="Arial" panose="020B0604020202020204" pitchFamily="34" charset="0"/>
              </a:rPr>
              <a:t>maçlarıyla</a:t>
            </a:r>
            <a:r>
              <a:rPr lang="en-US" sz="2400" kern="100" dirty="0">
                <a:effectLst/>
                <a:latin typeface="Tahoma" panose="020B0604030504040204" pitchFamily="34" charset="0"/>
                <a:ea typeface="Aptos" panose="020B0004020202020204" pitchFamily="34" charset="0"/>
                <a:cs typeface="Arial" panose="020B0604020202020204" pitchFamily="34" charset="0"/>
              </a:rPr>
              <a:t> birlikte </a:t>
            </a:r>
            <a:r>
              <a:rPr lang="en-US" sz="2400" kern="100" dirty="0" err="1">
                <a:effectLst/>
                <a:latin typeface="Tahoma" panose="020B0604030504040204" pitchFamily="34" charset="0"/>
                <a:ea typeface="Aptos" panose="020B0004020202020204" pitchFamily="34" charset="0"/>
                <a:cs typeface="Arial" panose="020B0604020202020204" pitchFamily="34" charset="0"/>
              </a:rPr>
              <a:t>sezon</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boyunca</a:t>
            </a:r>
            <a:r>
              <a:rPr lang="en-US" sz="2400" kern="100" dirty="0">
                <a:effectLst/>
                <a:latin typeface="Tahoma" panose="020B0604030504040204" pitchFamily="34" charset="0"/>
                <a:ea typeface="Aptos" panose="020B0004020202020204" pitchFamily="34" charset="0"/>
                <a:cs typeface="Arial" panose="020B0604020202020204" pitchFamily="34" charset="0"/>
              </a:rPr>
              <a:t> Galatasaray, Ali Sami Yen Spor </a:t>
            </a:r>
            <a:r>
              <a:rPr lang="en-US" sz="2400" kern="100" dirty="0" err="1">
                <a:effectLst/>
                <a:latin typeface="Tahoma" panose="020B0604030504040204" pitchFamily="34" charset="0"/>
                <a:ea typeface="Aptos" panose="020B0004020202020204" pitchFamily="34" charset="0"/>
                <a:cs typeface="Arial" panose="020B0604020202020204" pitchFamily="34" charset="0"/>
              </a:rPr>
              <a:t>Kompleksi</a:t>
            </a:r>
            <a:r>
              <a:rPr lang="en-US" sz="2400" kern="100" dirty="0">
                <a:effectLst/>
                <a:latin typeface="Tahoma" panose="020B0604030504040204" pitchFamily="34" charset="0"/>
                <a:ea typeface="Aptos" panose="020B0004020202020204" pitchFamily="34" charset="0"/>
                <a:cs typeface="Arial" panose="020B0604020202020204" pitchFamily="34" charset="0"/>
              </a:rPr>
              <a:t> Rams Park </a:t>
            </a:r>
            <a:r>
              <a:rPr lang="en-US" sz="2400" kern="100" dirty="0" err="1">
                <a:effectLst/>
                <a:latin typeface="Tahoma" panose="020B0604030504040204" pitchFamily="34" charset="0"/>
                <a:ea typeface="Aptos" panose="020B0004020202020204" pitchFamily="34" charset="0"/>
                <a:cs typeface="Arial" panose="020B0604020202020204" pitchFamily="34" charset="0"/>
              </a:rPr>
              <a:t>Arena'da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toplam</a:t>
            </a:r>
            <a:r>
              <a:rPr lang="en-US" sz="2400" kern="100" dirty="0">
                <a:effectLst/>
                <a:latin typeface="Tahoma" panose="020B0604030504040204" pitchFamily="34" charset="0"/>
                <a:ea typeface="Aptos" panose="020B0004020202020204" pitchFamily="34" charset="0"/>
                <a:cs typeface="Arial" panose="020B0604020202020204" pitchFamily="34" charset="0"/>
              </a:rPr>
              <a:t> 23 </a:t>
            </a:r>
            <a:r>
              <a:rPr lang="en-US" sz="2400" kern="100" dirty="0" err="1">
                <a:effectLst/>
                <a:latin typeface="Tahoma" panose="020B0604030504040204" pitchFamily="34" charset="0"/>
                <a:ea typeface="Aptos" panose="020B0004020202020204" pitchFamily="34" charset="0"/>
                <a:cs typeface="Arial" panose="020B0604020202020204" pitchFamily="34" charset="0"/>
              </a:rPr>
              <a:t>resmi</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iç</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saha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maçına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çıkmış</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durumda</a:t>
            </a:r>
            <a:r>
              <a:rPr lang="en-US" sz="2400" kern="100" dirty="0">
                <a:effectLst/>
                <a:latin typeface="Tahoma" panose="020B0604030504040204" pitchFamily="34" charset="0"/>
                <a:ea typeface="Aptos" panose="020B0004020202020204" pitchFamily="34" charset="0"/>
                <a:cs typeface="Arial" panose="020B0604020202020204" pitchFamily="34" charset="0"/>
              </a:rPr>
              <a:t>.</a:t>
            </a:r>
            <a:endParaRPr lang="en-US" sz="2400" kern="100" dirty="0">
              <a:latin typeface="Aptos" panose="020B0004020202020204" pitchFamily="34" charset="0"/>
              <a:ea typeface="Aptos" panose="020B0004020202020204" pitchFamily="34" charset="0"/>
              <a:cs typeface="Arial" panose="020B0604020202020204" pitchFamily="34" charset="0"/>
            </a:endParaRPr>
          </a:p>
          <a:p>
            <a:pPr marL="342900" indent="-342900" algn="just">
              <a:spcBef>
                <a:spcPts val="600"/>
              </a:spcBef>
              <a:buFont typeface="Arial" panose="020B0604020202020204" pitchFamily="34" charset="0"/>
              <a:buChar char="•"/>
            </a:pPr>
            <a:r>
              <a:rPr lang="en-US" sz="2400" b="1" kern="100" dirty="0">
                <a:effectLst/>
                <a:latin typeface="Tahoma" panose="020B0604030504040204" pitchFamily="34" charset="0"/>
                <a:ea typeface="Aptos" panose="020B0004020202020204" pitchFamily="34" charset="0"/>
                <a:cs typeface="Arial" panose="020B0604020202020204" pitchFamily="34" charset="0"/>
              </a:rPr>
              <a:t>Galatasaray</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a:effectLst/>
                <a:latin typeface="Tahoma" panose="020B0604030504040204" pitchFamily="34" charset="0"/>
                <a:ea typeface="Aptos" panose="020B0004020202020204" pitchFamily="34" charset="0"/>
                <a:cs typeface="Arial" panose="020B0604020202020204" pitchFamily="34" charset="0"/>
              </a:rPr>
              <a:t>2025-26 sezonunda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Süper</a:t>
            </a:r>
            <a:r>
              <a:rPr lang="en-US" sz="2400" b="1" kern="100" dirty="0">
                <a:effectLst/>
                <a:latin typeface="Tahoma" panose="020B0604030504040204" pitchFamily="34" charset="0"/>
                <a:ea typeface="Aptos" panose="020B0004020202020204" pitchFamily="34" charset="0"/>
                <a:cs typeface="Arial" panose="020B0604020202020204" pitchFamily="34" charset="0"/>
              </a:rPr>
              <a:t> Lig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ortalamasında</a:t>
            </a:r>
            <a:r>
              <a:rPr lang="en-US" sz="2400" b="1" kern="100" dirty="0">
                <a:effectLst/>
                <a:latin typeface="Tahoma" panose="020B0604030504040204" pitchFamily="34" charset="0"/>
                <a:ea typeface="Aptos" panose="020B0004020202020204" pitchFamily="34" charset="0"/>
                <a:cs typeface="Arial" panose="020B0604020202020204" pitchFamily="34" charset="0"/>
              </a:rPr>
              <a:t> 41.661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kişiyle</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Türkiye'nin</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en</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yüksek</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seyirci</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ortalamasına</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sahip</a:t>
            </a:r>
            <a:r>
              <a:rPr lang="en-US" sz="2400" b="1" kern="100" dirty="0">
                <a:effectLst/>
                <a:latin typeface="Tahoma" panose="020B0604030504040204" pitchFamily="34" charset="0"/>
                <a:ea typeface="Aptos" panose="020B0004020202020204" pitchFamily="34" charset="0"/>
                <a:cs typeface="Arial" panose="020B0604020202020204" pitchFamily="34" charset="0"/>
              </a:rPr>
              <a:t> Kulübü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olmayı</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başardı</a:t>
            </a:r>
            <a:r>
              <a:rPr lang="en-US" sz="2400" b="1" kern="100" dirty="0">
                <a:effectLst/>
                <a:latin typeface="Tahoma" panose="020B0604030504040204" pitchFamily="34" charset="0"/>
                <a:ea typeface="Aptos" panose="020B0004020202020204" pitchFamily="34" charset="0"/>
                <a:cs typeface="Arial" panose="020B0604020202020204" pitchFamily="34" charset="0"/>
              </a:rPr>
              <a:t> ve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bu</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rakamlarla</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maç</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günü</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gelirlerini</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ciddi</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oranda</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artırarak</a:t>
            </a:r>
            <a:r>
              <a:rPr lang="en-US" sz="2400" b="1" kern="100" dirty="0">
                <a:effectLst/>
                <a:latin typeface="Tahoma" panose="020B0604030504040204" pitchFamily="34" charset="0"/>
                <a:ea typeface="Aptos" panose="020B0004020202020204" pitchFamily="34" charset="0"/>
                <a:cs typeface="Arial" panose="020B0604020202020204" pitchFamily="34" charset="0"/>
              </a:rPr>
              <a:t> Juventus, Dortmund gibi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Avrupa’nın</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önde</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gelen</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birçok</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Kulübünü</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maç</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günü</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verimliliğinde</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geride</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bıraktı</a:t>
            </a:r>
            <a:r>
              <a:rPr lang="en-US" sz="2400" b="1" kern="100" dirty="0">
                <a:effectLst/>
                <a:latin typeface="Tahoma" panose="020B0604030504040204" pitchFamily="34" charset="0"/>
                <a:ea typeface="Aptos" panose="020B0004020202020204" pitchFamily="34" charset="0"/>
                <a:cs typeface="Arial" panose="020B0604020202020204" pitchFamily="34" charset="0"/>
              </a:rPr>
              <a:t>.</a:t>
            </a:r>
            <a:endParaRPr lang="en-US" sz="24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97484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9932F-D818-0C50-EED2-94FA94644219}"/>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66BF80C5-E2C4-F5A5-111A-6F2409CF2C73}"/>
              </a:ext>
            </a:extLst>
          </p:cNvPr>
          <p:cNvSpPr/>
          <p:nvPr/>
        </p:nvSpPr>
        <p:spPr>
          <a:xfrm>
            <a:off x="0" y="6443750"/>
            <a:ext cx="9144000" cy="441634"/>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CC76C3C3-808F-7D1C-FC9C-7880D95B53D8}"/>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6FAE1D8C-6D61-5D5F-6EF4-41B1EFC866C9}"/>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D2E6DF82-7836-152A-860C-396D37C80F52}"/>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FAEE4C74-C8F8-6507-015A-97800649A188}"/>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27</a:t>
            </a:fld>
            <a:endParaRPr lang="tr-TR" b="1" dirty="0">
              <a:solidFill>
                <a:srgbClr val="FFC000"/>
              </a:solidFill>
            </a:endParaRPr>
          </a:p>
        </p:txBody>
      </p:sp>
      <p:sp>
        <p:nvSpPr>
          <p:cNvPr id="10" name="1 Başlık">
            <a:extLst>
              <a:ext uri="{FF2B5EF4-FFF2-40B4-BE49-F238E27FC236}">
                <a16:creationId xmlns:a16="http://schemas.microsoft.com/office/drawing/2014/main" id="{80117DA1-54D8-EAF9-B724-7B77EB70136A}"/>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B7297549-C315-C771-6966-D2D279925C53}"/>
              </a:ext>
            </a:extLst>
          </p:cNvPr>
          <p:cNvSpPr txBox="1"/>
          <p:nvPr/>
        </p:nvSpPr>
        <p:spPr>
          <a:xfrm>
            <a:off x="-34976" y="646524"/>
            <a:ext cx="8999464" cy="3862596"/>
          </a:xfrm>
          <a:prstGeom prst="rect">
            <a:avLst/>
          </a:prstGeom>
          <a:noFill/>
        </p:spPr>
        <p:txBody>
          <a:bodyPr wrap="square">
            <a:spAutoFit/>
          </a:bodyPr>
          <a:lstStyle/>
          <a:p>
            <a:pPr marL="342900" indent="-342900" algn="just">
              <a:spcBef>
                <a:spcPts val="600"/>
              </a:spcBef>
              <a:buFont typeface="Arial" panose="020B0604020202020204" pitchFamily="34" charset="0"/>
              <a:buChar char="•"/>
            </a:pPr>
            <a:r>
              <a:rPr lang="en-US" sz="2400" dirty="0">
                <a:effectLst/>
                <a:latin typeface="Tahoma" panose="020B0604030504040204" pitchFamily="34" charset="0"/>
                <a:ea typeface="Aptos" panose="020B0004020202020204" pitchFamily="34" charset="0"/>
              </a:rPr>
              <a:t>Galatasaray Sportif A.Ş.’</a:t>
            </a:r>
            <a:r>
              <a:rPr lang="en-US" sz="2400" dirty="0" err="1">
                <a:effectLst/>
                <a:latin typeface="Tahoma" panose="020B0604030504040204" pitchFamily="34" charset="0"/>
                <a:ea typeface="Aptos" panose="020B0004020202020204" pitchFamily="34" charset="0"/>
              </a:rPr>
              <a:t>nin</a:t>
            </a:r>
            <a:r>
              <a:rPr lang="en-US" sz="2400" dirty="0">
                <a:effectLst/>
                <a:latin typeface="Tahoma" panose="020B0604030504040204" pitchFamily="34" charset="0"/>
                <a:ea typeface="Aptos" panose="020B0004020202020204" pitchFamily="34" charset="0"/>
              </a:rPr>
              <a:t> 2025-26 </a:t>
            </a:r>
            <a:r>
              <a:rPr lang="en-US" sz="2400" dirty="0" err="1">
                <a:effectLst/>
                <a:latin typeface="Tahoma" panose="020B0604030504040204" pitchFamily="34" charset="0"/>
                <a:ea typeface="Aptos" panose="020B0004020202020204" pitchFamily="34" charset="0"/>
              </a:rPr>
              <a:t>finansal</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tabloları</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dipnotlarına</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göre</a:t>
            </a:r>
            <a:r>
              <a:rPr lang="en-US" sz="2400" dirty="0">
                <a:effectLst/>
                <a:latin typeface="Tahoma" panose="020B0604030504040204" pitchFamily="34" charset="0"/>
                <a:ea typeface="Aptos" panose="020B0004020202020204" pitchFamily="34" charset="0"/>
              </a:rPr>
              <a:t> </a:t>
            </a:r>
            <a:r>
              <a:rPr lang="en-US" sz="2400" b="1" dirty="0" err="1">
                <a:solidFill>
                  <a:srgbClr val="A50021"/>
                </a:solidFill>
                <a:effectLst/>
                <a:latin typeface="Tahoma" panose="020B0604030504040204" pitchFamily="34" charset="0"/>
                <a:ea typeface="Aptos" panose="020B0004020202020204" pitchFamily="34" charset="0"/>
              </a:rPr>
              <a:t>Taraftar</a:t>
            </a:r>
            <a:r>
              <a:rPr lang="en-US" sz="2400" b="1" dirty="0">
                <a:solidFill>
                  <a:srgbClr val="A50021"/>
                </a:solidFill>
                <a:effectLst/>
                <a:latin typeface="Tahoma" panose="020B0604030504040204" pitchFamily="34" charset="0"/>
                <a:ea typeface="Aptos" panose="020B0004020202020204" pitchFamily="34" charset="0"/>
              </a:rPr>
              <a:t> </a:t>
            </a:r>
            <a:r>
              <a:rPr lang="en-US" sz="2400" b="1" dirty="0" err="1">
                <a:solidFill>
                  <a:srgbClr val="A50021"/>
                </a:solidFill>
                <a:effectLst/>
                <a:latin typeface="Tahoma" panose="020B0604030504040204" pitchFamily="34" charset="0"/>
                <a:ea typeface="Aptos" panose="020B0004020202020204" pitchFamily="34" charset="0"/>
              </a:rPr>
              <a:t>başına</a:t>
            </a:r>
            <a:r>
              <a:rPr lang="en-US" sz="2400" b="1" dirty="0">
                <a:solidFill>
                  <a:srgbClr val="A50021"/>
                </a:solidFill>
                <a:effectLst/>
                <a:latin typeface="Tahoma" panose="020B0604030504040204" pitchFamily="34" charset="0"/>
                <a:ea typeface="Aptos" panose="020B0004020202020204" pitchFamily="34" charset="0"/>
              </a:rPr>
              <a:t> </a:t>
            </a:r>
            <a:r>
              <a:rPr lang="en-US" sz="2400" b="1" dirty="0" err="1">
                <a:solidFill>
                  <a:srgbClr val="A50021"/>
                </a:solidFill>
                <a:effectLst/>
                <a:latin typeface="Tahoma" panose="020B0604030504040204" pitchFamily="34" charset="0"/>
                <a:ea typeface="Aptos" panose="020B0004020202020204" pitchFamily="34" charset="0"/>
              </a:rPr>
              <a:t>Maç</a:t>
            </a:r>
            <a:r>
              <a:rPr lang="en-US" sz="2400" b="1" dirty="0">
                <a:solidFill>
                  <a:srgbClr val="A50021"/>
                </a:solidFill>
                <a:effectLst/>
                <a:latin typeface="Tahoma" panose="020B0604030504040204" pitchFamily="34" charset="0"/>
                <a:ea typeface="Aptos" panose="020B0004020202020204" pitchFamily="34" charset="0"/>
              </a:rPr>
              <a:t> </a:t>
            </a:r>
            <a:r>
              <a:rPr lang="en-US" sz="2400" b="1" dirty="0" err="1">
                <a:solidFill>
                  <a:srgbClr val="A50021"/>
                </a:solidFill>
                <a:effectLst/>
                <a:latin typeface="Tahoma" panose="020B0604030504040204" pitchFamily="34" charset="0"/>
                <a:ea typeface="Aptos" panose="020B0004020202020204" pitchFamily="34" charset="0"/>
              </a:rPr>
              <a:t>Günü</a:t>
            </a:r>
            <a:r>
              <a:rPr lang="en-US" sz="2400" b="1" dirty="0">
                <a:solidFill>
                  <a:srgbClr val="A50021"/>
                </a:solidFill>
                <a:effectLst/>
                <a:latin typeface="Tahoma" panose="020B0604030504040204" pitchFamily="34" charset="0"/>
                <a:ea typeface="Aptos" panose="020B0004020202020204" pitchFamily="34" charset="0"/>
              </a:rPr>
              <a:t> </a:t>
            </a:r>
            <a:r>
              <a:rPr lang="en-US" sz="2400" b="1" dirty="0" err="1">
                <a:solidFill>
                  <a:srgbClr val="A50021"/>
                </a:solidFill>
                <a:effectLst/>
                <a:latin typeface="Tahoma" panose="020B0604030504040204" pitchFamily="34" charset="0"/>
                <a:ea typeface="Aptos" panose="020B0004020202020204" pitchFamily="34" charset="0"/>
              </a:rPr>
              <a:t>Geliri</a:t>
            </a:r>
            <a:r>
              <a:rPr lang="en-US" sz="2400" b="1" dirty="0">
                <a:solidFill>
                  <a:srgbClr val="A50021"/>
                </a:solidFill>
                <a:effectLst/>
                <a:latin typeface="Tahoma" panose="020B0604030504040204" pitchFamily="34" charset="0"/>
                <a:ea typeface="Aptos" panose="020B0004020202020204" pitchFamily="34" charset="0"/>
              </a:rPr>
              <a:t> </a:t>
            </a:r>
            <a:r>
              <a:rPr lang="en-US" sz="2400" b="1" dirty="0" err="1">
                <a:solidFill>
                  <a:srgbClr val="A50021"/>
                </a:solidFill>
                <a:effectLst/>
                <a:latin typeface="Tahoma" panose="020B0604030504040204" pitchFamily="34" charset="0"/>
                <a:ea typeface="Aptos" panose="020B0004020202020204" pitchFamily="34" charset="0"/>
              </a:rPr>
              <a:t>Rasyosu</a:t>
            </a:r>
            <a:r>
              <a:rPr lang="en-US" sz="2400" b="1" dirty="0">
                <a:solidFill>
                  <a:srgbClr val="A50021"/>
                </a:solidFill>
                <a:effectLst/>
                <a:latin typeface="Tahoma" panose="020B0604030504040204" pitchFamily="34" charset="0"/>
                <a:ea typeface="Aptos" panose="020B0004020202020204" pitchFamily="34" charset="0"/>
              </a:rPr>
              <a:t> =</a:t>
            </a:r>
            <a:r>
              <a:rPr lang="en-US" sz="2400" dirty="0">
                <a:effectLst/>
                <a:latin typeface="Tahoma" panose="020B0604030504040204" pitchFamily="34" charset="0"/>
                <a:ea typeface="Aptos" panose="020B0004020202020204" pitchFamily="34" charset="0"/>
              </a:rPr>
              <a:t> Toplam </a:t>
            </a:r>
            <a:r>
              <a:rPr lang="en-US" sz="2400" dirty="0" err="1">
                <a:effectLst/>
                <a:latin typeface="Tahoma" panose="020B0604030504040204" pitchFamily="34" charset="0"/>
                <a:ea typeface="Aptos" panose="020B0004020202020204" pitchFamily="34" charset="0"/>
              </a:rPr>
              <a:t>Maç</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Günü</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Geliri</a:t>
            </a:r>
            <a:r>
              <a:rPr lang="en-US" sz="2400" dirty="0">
                <a:effectLst/>
                <a:latin typeface="Tahoma" panose="020B0604030504040204" pitchFamily="34" charset="0"/>
                <a:ea typeface="Aptos" panose="020B0004020202020204" pitchFamily="34" charset="0"/>
              </a:rPr>
              <a:t> (5,156 </a:t>
            </a:r>
            <a:r>
              <a:rPr lang="en-US" sz="2400" dirty="0" err="1">
                <a:effectLst/>
                <a:latin typeface="Tahoma" panose="020B0604030504040204" pitchFamily="34" charset="0"/>
                <a:ea typeface="Aptos" panose="020B0004020202020204" pitchFamily="34" charset="0"/>
              </a:rPr>
              <a:t>milyar</a:t>
            </a:r>
            <a:r>
              <a:rPr lang="en-US" sz="2400" dirty="0">
                <a:effectLst/>
                <a:latin typeface="Tahoma" panose="020B0604030504040204" pitchFamily="34" charset="0"/>
                <a:ea typeface="Aptos" panose="020B0004020202020204" pitchFamily="34" charset="0"/>
              </a:rPr>
              <a:t> TL) / Toplam </a:t>
            </a:r>
            <a:r>
              <a:rPr lang="en-US" sz="2400" dirty="0" err="1">
                <a:effectLst/>
                <a:latin typeface="Tahoma" panose="020B0604030504040204" pitchFamily="34" charset="0"/>
                <a:ea typeface="Aptos" panose="020B0004020202020204" pitchFamily="34" charset="0"/>
              </a:rPr>
              <a:t>Sezonluk</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Taraftar</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Katılımı</a:t>
            </a:r>
            <a:r>
              <a:rPr lang="en-US" sz="2400" dirty="0">
                <a:effectLst/>
                <a:latin typeface="Tahoma" panose="020B0604030504040204" pitchFamily="34" charset="0"/>
                <a:ea typeface="Aptos" panose="020B0004020202020204" pitchFamily="34" charset="0"/>
              </a:rPr>
              <a:t> (925.000 </a:t>
            </a:r>
            <a:r>
              <a:rPr lang="en-US" sz="2400" dirty="0" err="1">
                <a:effectLst/>
                <a:latin typeface="Tahoma" panose="020B0604030504040204" pitchFamily="34" charset="0"/>
                <a:ea typeface="Aptos" panose="020B0004020202020204" pitchFamily="34" charset="0"/>
              </a:rPr>
              <a:t>kişi</a:t>
            </a:r>
            <a:r>
              <a:rPr lang="en-US" sz="2400" dirty="0">
                <a:effectLst/>
                <a:latin typeface="Tahoma" panose="020B0604030504040204" pitchFamily="34" charset="0"/>
                <a:ea typeface="Aptos" panose="020B0004020202020204" pitchFamily="34" charset="0"/>
              </a:rPr>
              <a:t>) = </a:t>
            </a:r>
            <a:r>
              <a:rPr lang="en-US" sz="2400" b="1" u="sng" dirty="0">
                <a:solidFill>
                  <a:srgbClr val="A50021"/>
                </a:solidFill>
                <a:effectLst/>
                <a:latin typeface="Tahoma" panose="020B0604030504040204" pitchFamily="34" charset="0"/>
                <a:ea typeface="Aptos" panose="020B0004020202020204" pitchFamily="34" charset="0"/>
              </a:rPr>
              <a:t>5,574 TL</a:t>
            </a:r>
            <a:r>
              <a:rPr lang="en-US" sz="2400" dirty="0">
                <a:solidFill>
                  <a:srgbClr val="A50021"/>
                </a:solidFill>
                <a:effectLst/>
                <a:latin typeface="Tahoma" panose="020B0604030504040204" pitchFamily="34" charset="0"/>
                <a:ea typeface="Aptos" panose="020B0004020202020204" pitchFamily="34" charset="0"/>
              </a:rPr>
              <a:t>. </a:t>
            </a:r>
            <a:r>
              <a:rPr lang="en-US" sz="2400" dirty="0">
                <a:effectLst/>
                <a:latin typeface="Tahoma" panose="020B0604030504040204" pitchFamily="34" charset="0"/>
                <a:ea typeface="Aptos" panose="020B0004020202020204" pitchFamily="34" charset="0"/>
              </a:rPr>
              <a:t>2025-26 </a:t>
            </a:r>
            <a:r>
              <a:rPr lang="en-US" sz="2400" dirty="0" err="1">
                <a:effectLst/>
                <a:latin typeface="Tahoma" panose="020B0604030504040204" pitchFamily="34" charset="0"/>
                <a:ea typeface="Aptos" panose="020B0004020202020204" pitchFamily="34" charset="0"/>
              </a:rPr>
              <a:t>sezonu</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ortalama</a:t>
            </a:r>
            <a:r>
              <a:rPr lang="en-US" sz="2400" dirty="0">
                <a:effectLst/>
                <a:latin typeface="Tahoma" panose="020B0604030504040204" pitchFamily="34" charset="0"/>
                <a:ea typeface="Aptos" panose="020B0004020202020204" pitchFamily="34" charset="0"/>
              </a:rPr>
              <a:t> €/TL kuru </a:t>
            </a:r>
            <a:r>
              <a:rPr lang="en-US" sz="2400" dirty="0" err="1">
                <a:effectLst/>
                <a:latin typeface="Tahoma" panose="020B0604030504040204" pitchFamily="34" charset="0"/>
                <a:ea typeface="Aptos" panose="020B0004020202020204" pitchFamily="34" charset="0"/>
              </a:rPr>
              <a:t>olan</a:t>
            </a:r>
            <a:r>
              <a:rPr lang="en-US" sz="2400" dirty="0">
                <a:effectLst/>
                <a:latin typeface="Tahoma" panose="020B0604030504040204" pitchFamily="34" charset="0"/>
                <a:ea typeface="Aptos" panose="020B0004020202020204" pitchFamily="34" charset="0"/>
              </a:rPr>
              <a:t> 48,70’e </a:t>
            </a:r>
            <a:r>
              <a:rPr lang="en-US" sz="2400" dirty="0" err="1">
                <a:effectLst/>
                <a:latin typeface="Tahoma" panose="020B0604030504040204" pitchFamily="34" charset="0"/>
                <a:ea typeface="Aptos" panose="020B0004020202020204" pitchFamily="34" charset="0"/>
              </a:rPr>
              <a:t>böldüğümde</a:t>
            </a:r>
            <a:r>
              <a:rPr lang="en-US" sz="2400" dirty="0">
                <a:effectLst/>
                <a:latin typeface="Tahoma" panose="020B0604030504040204" pitchFamily="34" charset="0"/>
                <a:ea typeface="Aptos" panose="020B0004020202020204" pitchFamily="34" charset="0"/>
              </a:rPr>
              <a:t> Ali Sami Yen Spor </a:t>
            </a:r>
            <a:r>
              <a:rPr lang="en-US" sz="2400" dirty="0" err="1">
                <a:effectLst/>
                <a:latin typeface="Tahoma" panose="020B0604030504040204" pitchFamily="34" charset="0"/>
                <a:ea typeface="Aptos" panose="020B0004020202020204" pitchFamily="34" charset="0"/>
              </a:rPr>
              <a:t>Kompleksi</a:t>
            </a:r>
            <a:r>
              <a:rPr lang="en-US" sz="2400" dirty="0">
                <a:effectLst/>
                <a:latin typeface="Tahoma" panose="020B0604030504040204" pitchFamily="34" charset="0"/>
                <a:ea typeface="Aptos" panose="020B0004020202020204" pitchFamily="34" charset="0"/>
              </a:rPr>
              <a:t> Rams Park Arena 2025-26 sezonunda </a:t>
            </a:r>
            <a:r>
              <a:rPr lang="en-US" sz="2400" b="1" u="sng" dirty="0" err="1">
                <a:solidFill>
                  <a:srgbClr val="A50021"/>
                </a:solidFill>
                <a:effectLst/>
                <a:latin typeface="Tahoma" panose="020B0604030504040204" pitchFamily="34" charset="0"/>
                <a:ea typeface="Aptos" panose="020B0004020202020204" pitchFamily="34" charset="0"/>
              </a:rPr>
              <a:t>taraftar</a:t>
            </a:r>
            <a:r>
              <a:rPr lang="en-US" sz="2400" b="1" u="sng" dirty="0">
                <a:solidFill>
                  <a:srgbClr val="A50021"/>
                </a:solidFill>
                <a:effectLst/>
                <a:latin typeface="Tahoma" panose="020B0604030504040204" pitchFamily="34" charset="0"/>
                <a:ea typeface="Aptos" panose="020B0004020202020204" pitchFamily="34" charset="0"/>
              </a:rPr>
              <a:t> </a:t>
            </a:r>
            <a:r>
              <a:rPr lang="en-US" sz="2400" b="1" u="sng" dirty="0" err="1">
                <a:solidFill>
                  <a:srgbClr val="A50021"/>
                </a:solidFill>
                <a:effectLst/>
                <a:latin typeface="Tahoma" panose="020B0604030504040204" pitchFamily="34" charset="0"/>
                <a:ea typeface="Aptos" panose="020B0004020202020204" pitchFamily="34" charset="0"/>
              </a:rPr>
              <a:t>başı</a:t>
            </a:r>
            <a:r>
              <a:rPr lang="en-US" sz="2400" b="1" u="sng" dirty="0">
                <a:solidFill>
                  <a:srgbClr val="A50021"/>
                </a:solidFill>
                <a:effectLst/>
                <a:latin typeface="Tahoma" panose="020B0604030504040204" pitchFamily="34" charset="0"/>
                <a:ea typeface="Aptos" panose="020B0004020202020204" pitchFamily="34" charset="0"/>
              </a:rPr>
              <a:t> 114 € </a:t>
            </a:r>
            <a:r>
              <a:rPr lang="en-US" sz="2400" b="1" u="sng" dirty="0" err="1">
                <a:solidFill>
                  <a:srgbClr val="A50021"/>
                </a:solidFill>
                <a:effectLst/>
                <a:latin typeface="Tahoma" panose="020B0604030504040204" pitchFamily="34" charset="0"/>
                <a:ea typeface="Aptos" panose="020B0004020202020204" pitchFamily="34" charset="0"/>
              </a:rPr>
              <a:t>maç</a:t>
            </a:r>
            <a:r>
              <a:rPr lang="en-US" sz="2400" b="1" u="sng" dirty="0">
                <a:solidFill>
                  <a:srgbClr val="A50021"/>
                </a:solidFill>
                <a:effectLst/>
                <a:latin typeface="Tahoma" panose="020B0604030504040204" pitchFamily="34" charset="0"/>
                <a:ea typeface="Aptos" panose="020B0004020202020204" pitchFamily="34" charset="0"/>
              </a:rPr>
              <a:t> </a:t>
            </a:r>
            <a:r>
              <a:rPr lang="en-US" sz="2400" b="1" u="sng" dirty="0" err="1">
                <a:solidFill>
                  <a:srgbClr val="A50021"/>
                </a:solidFill>
                <a:effectLst/>
                <a:latin typeface="Tahoma" panose="020B0604030504040204" pitchFamily="34" charset="0"/>
                <a:ea typeface="Aptos" panose="020B0004020202020204" pitchFamily="34" charset="0"/>
              </a:rPr>
              <a:t>günü</a:t>
            </a:r>
            <a:r>
              <a:rPr lang="en-US" sz="2400" b="1" u="sng" dirty="0">
                <a:solidFill>
                  <a:srgbClr val="A50021"/>
                </a:solidFill>
                <a:effectLst/>
                <a:latin typeface="Tahoma" panose="020B0604030504040204" pitchFamily="34" charset="0"/>
                <a:ea typeface="Aptos" panose="020B0004020202020204" pitchFamily="34" charset="0"/>
              </a:rPr>
              <a:t> </a:t>
            </a:r>
            <a:r>
              <a:rPr lang="en-US" sz="2400" b="1" u="sng" dirty="0" err="1">
                <a:solidFill>
                  <a:srgbClr val="A50021"/>
                </a:solidFill>
                <a:effectLst/>
                <a:latin typeface="Tahoma" panose="020B0604030504040204" pitchFamily="34" charset="0"/>
                <a:ea typeface="Aptos" panose="020B0004020202020204" pitchFamily="34" charset="0"/>
              </a:rPr>
              <a:t>geliriyle</a:t>
            </a:r>
            <a:r>
              <a:rPr lang="en-US" sz="2400" b="1" dirty="0">
                <a:solidFill>
                  <a:srgbClr val="A50021"/>
                </a:solidFill>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Avrupa</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futbol</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endüstrisi</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bazında</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oldukça</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yüksek</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bir</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rakam</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yakalamış</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durumda</a:t>
            </a:r>
            <a:endParaRPr lang="en-US" sz="2400" dirty="0">
              <a:effectLst/>
              <a:latin typeface="Tahoma" panose="020B0604030504040204" pitchFamily="34" charset="0"/>
              <a:ea typeface="Tahoma" panose="020B0604030504040204" pitchFamily="34" charset="0"/>
              <a:cs typeface="Tahoma" panose="020B0604030504040204" pitchFamily="34" charset="0"/>
            </a:endParaRPr>
          </a:p>
          <a:p>
            <a:pPr marL="342900" indent="-342900" algn="just">
              <a:spcBef>
                <a:spcPts val="600"/>
              </a:spcBef>
              <a:buFont typeface="Arial" panose="020B0604020202020204" pitchFamily="34" charset="0"/>
              <a:buChar char="•"/>
            </a:pPr>
            <a:endParaRPr lang="en-US" sz="2400"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90930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C0066-D826-9A27-7A68-D31CEFDDB244}"/>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1123C098-813A-B772-764B-DA72D7D3D428}"/>
              </a:ext>
            </a:extLst>
          </p:cNvPr>
          <p:cNvSpPr/>
          <p:nvPr/>
        </p:nvSpPr>
        <p:spPr>
          <a:xfrm>
            <a:off x="0" y="6611342"/>
            <a:ext cx="9144000" cy="274042"/>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5ACD80B0-2363-1D22-5DFF-0C89F9D0C2C2}"/>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AD2DF171-B28E-46FB-F9EF-BF1768C3D4CD}"/>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D7133B9B-ED23-BAC1-F011-FCA05E104A9A}"/>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EEBB92EB-1B34-18F0-2BAF-18B9F8E8F70B}"/>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28</a:t>
            </a:fld>
            <a:endParaRPr lang="tr-TR" b="1" dirty="0">
              <a:solidFill>
                <a:srgbClr val="FFC000"/>
              </a:solidFill>
            </a:endParaRPr>
          </a:p>
        </p:txBody>
      </p:sp>
      <p:sp>
        <p:nvSpPr>
          <p:cNvPr id="10" name="1 Başlık">
            <a:extLst>
              <a:ext uri="{FF2B5EF4-FFF2-40B4-BE49-F238E27FC236}">
                <a16:creationId xmlns:a16="http://schemas.microsoft.com/office/drawing/2014/main" id="{57AF5CD7-A476-F87F-D1A4-BDF3182AD2CC}"/>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D9D2159B-C389-7C4D-7DF9-6028148B1F32}"/>
              </a:ext>
            </a:extLst>
          </p:cNvPr>
          <p:cNvSpPr txBox="1"/>
          <p:nvPr/>
        </p:nvSpPr>
        <p:spPr>
          <a:xfrm>
            <a:off x="36512" y="476672"/>
            <a:ext cx="8855968" cy="4862870"/>
          </a:xfrm>
          <a:prstGeom prst="rect">
            <a:avLst/>
          </a:prstGeom>
          <a:noFill/>
        </p:spPr>
        <p:txBody>
          <a:bodyPr wrap="square">
            <a:spAutoFit/>
          </a:bodyPr>
          <a:lstStyle/>
          <a:p>
            <a:pPr marL="457200" indent="-457200" algn="just">
              <a:spcBef>
                <a:spcPts val="600"/>
              </a:spcBef>
              <a:buFont typeface="Arial" panose="020B0604020202020204" pitchFamily="34" charset="0"/>
              <a:buChar char="•"/>
            </a:pPr>
            <a:r>
              <a:rPr lang="tr-TR" sz="2200" b="1" u="sng"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Maç Günü Gelir Katkı </a:t>
            </a:r>
            <a:r>
              <a:rPr lang="en-US" sz="2200" b="1" u="sng" dirty="0" err="1">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Rasyosu</a:t>
            </a:r>
            <a:r>
              <a:rPr lang="tr-TR" sz="2200" b="1" u="sng"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a:t>
            </a:r>
            <a:r>
              <a:rPr lang="tr-TR" sz="22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 </a:t>
            </a:r>
            <a:r>
              <a:rPr lang="tr-TR" sz="2200" dirty="0">
                <a:effectLst/>
                <a:latin typeface="Tahoma" panose="020B0604030504040204" pitchFamily="34" charset="0"/>
                <a:ea typeface="Calibri" panose="020F0502020204030204" pitchFamily="34" charset="0"/>
                <a:cs typeface="Times New Roman" panose="02020603050405020304" pitchFamily="18" charset="0"/>
              </a:rPr>
              <a:t>Toplam gelirin ne kadarının taraftarların stadyumdaki harcamalarından geldiğini göstermekte ve taraftar bağlılığını yansıtmakta. Maç Günü Gelir Katkı Oranı = Maç Günü Gelirleri / Toplam Gelirler x 100. Avrupa’nın ilk 20 Kulübü’nün ortalaması %19, </a:t>
            </a:r>
            <a:r>
              <a:rPr lang="tr-TR" sz="22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rPr>
              <a:t>5 Büyük Lig’in ortalaması ise %18 civarında seyrediyor. </a:t>
            </a:r>
            <a:endParaRPr lang="en-US" sz="2200" b="1" dirty="0">
              <a:solidFill>
                <a:srgbClr val="A50021"/>
              </a:solidFill>
              <a:latin typeface="Tahoma" panose="020B0604030504040204" pitchFamily="34" charset="0"/>
              <a:ea typeface="Calibri" panose="020F0502020204030204" pitchFamily="34" charset="0"/>
              <a:cs typeface="Times New Roman" panose="02020603050405020304" pitchFamily="18" charset="0"/>
            </a:endParaRPr>
          </a:p>
          <a:p>
            <a:pPr marL="457200" indent="-457200" algn="just">
              <a:spcBef>
                <a:spcPts val="600"/>
              </a:spcBef>
              <a:buFont typeface="Arial" panose="020B0604020202020204" pitchFamily="34" charset="0"/>
              <a:buChar char="•"/>
            </a:pPr>
            <a:r>
              <a:rPr lang="en-US" sz="2400" kern="100" dirty="0">
                <a:effectLst/>
                <a:latin typeface="Tahoma" panose="020B0604030504040204" pitchFamily="34" charset="0"/>
                <a:ea typeface="Aptos" panose="020B0004020202020204" pitchFamily="34" charset="0"/>
                <a:cs typeface="Arial" panose="020B0604020202020204" pitchFamily="34" charset="0"/>
              </a:rPr>
              <a:t>Galatasaray Sportif A.Ş.’</a:t>
            </a:r>
            <a:r>
              <a:rPr lang="en-US" sz="2400" kern="100" dirty="0" err="1">
                <a:effectLst/>
                <a:latin typeface="Tahoma" panose="020B0604030504040204" pitchFamily="34" charset="0"/>
                <a:ea typeface="Aptos" panose="020B0004020202020204" pitchFamily="34" charset="0"/>
                <a:cs typeface="Arial" panose="020B0604020202020204" pitchFamily="34" charset="0"/>
              </a:rPr>
              <a:t>nin</a:t>
            </a:r>
            <a:r>
              <a:rPr lang="en-US" sz="2400" kern="100" dirty="0">
                <a:effectLst/>
                <a:latin typeface="Tahoma" panose="020B0604030504040204" pitchFamily="34" charset="0"/>
                <a:ea typeface="Aptos" panose="020B0004020202020204" pitchFamily="34" charset="0"/>
                <a:cs typeface="Arial" panose="020B0604020202020204" pitchFamily="34" charset="0"/>
              </a:rPr>
              <a:t> 2025-26 </a:t>
            </a:r>
            <a:r>
              <a:rPr lang="en-US" sz="2400" kern="100" dirty="0" err="1">
                <a:effectLst/>
                <a:latin typeface="Tahoma" panose="020B0604030504040204" pitchFamily="34" charset="0"/>
                <a:ea typeface="Aptos" panose="020B0004020202020204" pitchFamily="34" charset="0"/>
                <a:cs typeface="Arial" panose="020B0604020202020204" pitchFamily="34" charset="0"/>
              </a:rPr>
              <a:t>finansal</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tablolarının</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dipnotlarına</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göre</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Maç</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Günü</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Gelir</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Katkı</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solidFill>
                  <a:srgbClr val="A50021"/>
                </a:solidFill>
                <a:effectLst/>
                <a:latin typeface="Tahoma" panose="020B0604030504040204" pitchFamily="34" charset="0"/>
                <a:ea typeface="Aptos" panose="020B0004020202020204" pitchFamily="34" charset="0"/>
                <a:cs typeface="Arial" panose="020B0604020202020204" pitchFamily="34" charset="0"/>
              </a:rPr>
              <a:t>Rasyosu</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Maç</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Günü</a:t>
            </a:r>
            <a:r>
              <a:rPr lang="en-US" sz="2400" kern="100" dirty="0">
                <a:effectLst/>
                <a:latin typeface="Tahoma" panose="020B0604030504040204" pitchFamily="34" charset="0"/>
                <a:ea typeface="Aptos" panose="020B0004020202020204" pitchFamily="34" charset="0"/>
                <a:cs typeface="Arial" panose="020B0604020202020204" pitchFamily="34" charset="0"/>
              </a:rPr>
              <a:t> </a:t>
            </a:r>
            <a:r>
              <a:rPr lang="en-US" sz="2400" kern="100" dirty="0" err="1">
                <a:effectLst/>
                <a:latin typeface="Tahoma" panose="020B0604030504040204" pitchFamily="34" charset="0"/>
                <a:ea typeface="Aptos" panose="020B0004020202020204" pitchFamily="34" charset="0"/>
                <a:cs typeface="Arial" panose="020B0604020202020204" pitchFamily="34" charset="0"/>
              </a:rPr>
              <a:t>Gelirleri</a:t>
            </a:r>
            <a:r>
              <a:rPr lang="en-US" sz="2400" kern="100" dirty="0">
                <a:effectLst/>
                <a:latin typeface="Tahoma" panose="020B0604030504040204" pitchFamily="34" charset="0"/>
                <a:ea typeface="Aptos" panose="020B0004020202020204" pitchFamily="34" charset="0"/>
                <a:cs typeface="Arial" panose="020B0604020202020204" pitchFamily="34" charset="0"/>
              </a:rPr>
              <a:t> (5,156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TL) / Toplam </a:t>
            </a:r>
            <a:r>
              <a:rPr lang="en-US" sz="2400" kern="100" dirty="0" err="1">
                <a:effectLst/>
                <a:latin typeface="Tahoma" panose="020B0604030504040204" pitchFamily="34" charset="0"/>
                <a:ea typeface="Aptos" panose="020B0004020202020204" pitchFamily="34" charset="0"/>
                <a:cs typeface="Arial" panose="020B0604020202020204" pitchFamily="34" charset="0"/>
              </a:rPr>
              <a:t>Gelirler</a:t>
            </a:r>
            <a:r>
              <a:rPr lang="en-US" sz="2400" kern="100" dirty="0">
                <a:effectLst/>
                <a:latin typeface="Tahoma" panose="020B0604030504040204" pitchFamily="34" charset="0"/>
                <a:ea typeface="Aptos" panose="020B0004020202020204" pitchFamily="34" charset="0"/>
                <a:cs typeface="Arial" panose="020B0604020202020204" pitchFamily="34" charset="0"/>
              </a:rPr>
              <a:t> (20,763 </a:t>
            </a:r>
            <a:r>
              <a:rPr lang="en-US" sz="2400" kern="100" dirty="0" err="1">
                <a:effectLst/>
                <a:latin typeface="Tahoma" panose="020B0604030504040204" pitchFamily="34" charset="0"/>
                <a:ea typeface="Aptos" panose="020B0004020202020204" pitchFamily="34" charset="0"/>
                <a:cs typeface="Arial" panose="020B0604020202020204" pitchFamily="34" charset="0"/>
              </a:rPr>
              <a:t>milyar</a:t>
            </a:r>
            <a:r>
              <a:rPr lang="en-US" sz="2400" kern="100" dirty="0">
                <a:effectLst/>
                <a:latin typeface="Tahoma" panose="020B0604030504040204" pitchFamily="34" charset="0"/>
                <a:ea typeface="Aptos" panose="020B0004020202020204" pitchFamily="34" charset="0"/>
                <a:cs typeface="Arial" panose="020B0604020202020204" pitchFamily="34" charset="0"/>
              </a:rPr>
              <a:t> TL) = </a:t>
            </a:r>
            <a:r>
              <a:rPr lang="en-US" sz="2400" b="1" kern="100" dirty="0">
                <a:solidFill>
                  <a:srgbClr val="A50021"/>
                </a:solidFill>
                <a:effectLst/>
                <a:latin typeface="Tahoma" panose="020B0604030504040204" pitchFamily="34" charset="0"/>
                <a:ea typeface="Aptos" panose="020B0004020202020204" pitchFamily="34" charset="0"/>
                <a:cs typeface="Arial" panose="020B0604020202020204" pitchFamily="34" charset="0"/>
              </a:rPr>
              <a:t>%25. </a:t>
            </a:r>
          </a:p>
          <a:p>
            <a:pPr marL="457200" indent="-457200" algn="just">
              <a:spcBef>
                <a:spcPts val="600"/>
              </a:spcBef>
              <a:buFont typeface="Arial" panose="020B0604020202020204" pitchFamily="34" charset="0"/>
              <a:buChar char="•"/>
            </a:pPr>
            <a:r>
              <a:rPr lang="en-US" sz="2400" b="1" kern="100" dirty="0">
                <a:effectLst/>
                <a:latin typeface="Tahoma" panose="020B0604030504040204" pitchFamily="34" charset="0"/>
                <a:ea typeface="Aptos" panose="020B0004020202020204" pitchFamily="34" charset="0"/>
                <a:cs typeface="Arial" panose="020B0604020202020204" pitchFamily="34" charset="0"/>
              </a:rPr>
              <a:t>Ali Sami Yen Spor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Kompleksi</a:t>
            </a:r>
            <a:r>
              <a:rPr lang="en-US" sz="2400" b="1" kern="100" dirty="0">
                <a:effectLst/>
                <a:latin typeface="Tahoma" panose="020B0604030504040204" pitchFamily="34" charset="0"/>
                <a:ea typeface="Aptos" panose="020B0004020202020204" pitchFamily="34" charset="0"/>
                <a:cs typeface="Arial" panose="020B0604020202020204" pitchFamily="34" charset="0"/>
              </a:rPr>
              <a:t> Rams Park Arena 2025-26 sezonunda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maç</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günü</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katkı</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oranı</a:t>
            </a:r>
            <a:r>
              <a:rPr lang="en-US" sz="2400" b="1" kern="100" dirty="0">
                <a:effectLst/>
                <a:latin typeface="Tahoma" panose="020B0604030504040204" pitchFamily="34" charset="0"/>
                <a:ea typeface="Aptos" panose="020B0004020202020204" pitchFamily="34" charset="0"/>
                <a:cs typeface="Arial" panose="020B0604020202020204" pitchFamily="34" charset="0"/>
              </a:rPr>
              <a:t> %25 olarak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Avrupa</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ölçeğinde</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oldukça</a:t>
            </a:r>
            <a:r>
              <a:rPr lang="en-US" sz="2400" b="1" kern="100" dirty="0">
                <a:effectLst/>
                <a:latin typeface="Tahoma" panose="020B0604030504040204" pitchFamily="34" charset="0"/>
                <a:ea typeface="Aptos" panose="020B0004020202020204" pitchFamily="34" charset="0"/>
                <a:cs typeface="Arial" panose="020B0604020202020204" pitchFamily="34" charset="0"/>
              </a:rPr>
              <a:t> iyi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bir</a:t>
            </a:r>
            <a:r>
              <a:rPr lang="en-US" sz="2400" b="1" kern="100" dirty="0">
                <a:effectLst/>
                <a:latin typeface="Tahoma" panose="020B0604030504040204" pitchFamily="34" charset="0"/>
                <a:ea typeface="Aptos" panose="020B0004020202020204" pitchFamily="34" charset="0"/>
                <a:cs typeface="Arial" panose="020B0604020202020204" pitchFamily="34" charset="0"/>
              </a:rPr>
              <a:t> </a:t>
            </a:r>
            <a:r>
              <a:rPr lang="en-US" sz="2400" b="1" kern="100" dirty="0" err="1">
                <a:effectLst/>
                <a:latin typeface="Tahoma" panose="020B0604030504040204" pitchFamily="34" charset="0"/>
                <a:ea typeface="Aptos" panose="020B0004020202020204" pitchFamily="34" charset="0"/>
                <a:cs typeface="Arial" panose="020B0604020202020204" pitchFamily="34" charset="0"/>
              </a:rPr>
              <a:t>konumda</a:t>
            </a:r>
            <a:r>
              <a:rPr lang="en-US" sz="2400" b="1" kern="100" dirty="0">
                <a:effectLst/>
                <a:latin typeface="Tahoma" panose="020B0604030504040204" pitchFamily="34" charset="0"/>
                <a:ea typeface="Aptos" panose="020B0004020202020204" pitchFamily="34" charset="0"/>
                <a:cs typeface="Arial" panose="020B0604020202020204" pitchFamily="34" charset="0"/>
              </a:rPr>
              <a:t>.</a:t>
            </a:r>
            <a:endParaRPr lang="tr-TR" sz="2200" b="1" dirty="0">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38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C8344-DD06-608A-52F2-1108E711890D}"/>
            </a:ext>
          </a:extLst>
        </p:cNvPr>
        <p:cNvGrpSpPr/>
        <p:nvPr/>
      </p:nvGrpSpPr>
      <p:grpSpPr>
        <a:xfrm>
          <a:off x="0" y="0"/>
          <a:ext cx="0" cy="0"/>
          <a:chOff x="0" y="0"/>
          <a:chExt cx="0" cy="0"/>
        </a:xfrm>
      </p:grpSpPr>
      <p:sp>
        <p:nvSpPr>
          <p:cNvPr id="6" name="8 Dikdörtgen">
            <a:extLst>
              <a:ext uri="{FF2B5EF4-FFF2-40B4-BE49-F238E27FC236}">
                <a16:creationId xmlns:a16="http://schemas.microsoft.com/office/drawing/2014/main" id="{54C78064-27C4-34D2-600E-CC8091C518F8}"/>
              </a:ext>
            </a:extLst>
          </p:cNvPr>
          <p:cNvSpPr/>
          <p:nvPr/>
        </p:nvSpPr>
        <p:spPr>
          <a:xfrm>
            <a:off x="0" y="6611342"/>
            <a:ext cx="9144000" cy="274042"/>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8 Dikdörtgen">
            <a:extLst>
              <a:ext uri="{FF2B5EF4-FFF2-40B4-BE49-F238E27FC236}">
                <a16:creationId xmlns:a16="http://schemas.microsoft.com/office/drawing/2014/main" id="{A05754FA-724E-D1BC-420C-D62264A5ADA6}"/>
              </a:ext>
            </a:extLst>
          </p:cNvPr>
          <p:cNvSpPr/>
          <p:nvPr/>
        </p:nvSpPr>
        <p:spPr>
          <a:xfrm>
            <a:off x="0" y="-27384"/>
            <a:ext cx="9144000" cy="432048"/>
          </a:xfrm>
          <a:prstGeom prst="rect">
            <a:avLst/>
          </a:prstGeom>
          <a:solidFill>
            <a:srgbClr val="A501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8" name="10 Resim" descr="logo.png">
            <a:extLst>
              <a:ext uri="{FF2B5EF4-FFF2-40B4-BE49-F238E27FC236}">
                <a16:creationId xmlns:a16="http://schemas.microsoft.com/office/drawing/2014/main" id="{4474BE0F-7DB6-9DDC-EB2D-C6612D3D1B55}"/>
              </a:ext>
            </a:extLst>
          </p:cNvPr>
          <p:cNvPicPr>
            <a:picLocks noChangeAspect="1"/>
          </p:cNvPicPr>
          <p:nvPr/>
        </p:nvPicPr>
        <p:blipFill>
          <a:blip r:embed="rId3" cstate="print"/>
          <a:stretch>
            <a:fillRect/>
          </a:stretch>
        </p:blipFill>
        <p:spPr>
          <a:xfrm>
            <a:off x="98598" y="6443750"/>
            <a:ext cx="296938" cy="369626"/>
          </a:xfrm>
          <a:prstGeom prst="rect">
            <a:avLst/>
          </a:prstGeom>
        </p:spPr>
      </p:pic>
      <p:sp>
        <p:nvSpPr>
          <p:cNvPr id="15" name="Content Placeholder 14">
            <a:extLst>
              <a:ext uri="{FF2B5EF4-FFF2-40B4-BE49-F238E27FC236}">
                <a16:creationId xmlns:a16="http://schemas.microsoft.com/office/drawing/2014/main" id="{89935188-6671-F138-95B7-D40B16277978}"/>
              </a:ext>
            </a:extLst>
          </p:cNvPr>
          <p:cNvSpPr>
            <a:spLocks noGrp="1"/>
          </p:cNvSpPr>
          <p:nvPr>
            <p:ph idx="1"/>
          </p:nvPr>
        </p:nvSpPr>
        <p:spPr>
          <a:xfrm>
            <a:off x="302840" y="44624"/>
            <a:ext cx="8229600" cy="576064"/>
          </a:xfrm>
        </p:spPr>
        <p:txBody>
          <a:bodyPr>
            <a:normAutofit fontScale="92500"/>
          </a:bodyPr>
          <a:lstStyle/>
          <a:p>
            <a:pPr marL="0" indent="0" algn="ctr">
              <a:buNone/>
            </a:pP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GS SPORTİF A.Ş.’</a:t>
            </a:r>
            <a:r>
              <a:rPr lang="en-US" sz="2800" b="1" dirty="0" err="1">
                <a:solidFill>
                  <a:srgbClr val="FFCC00"/>
                </a:solidFill>
                <a:latin typeface="Tahoma" panose="020B0604030504040204" pitchFamily="34" charset="0"/>
                <a:ea typeface="Tahoma" panose="020B0604030504040204" pitchFamily="34" charset="0"/>
                <a:cs typeface="Tahoma" panose="020B0604030504040204" pitchFamily="34" charset="0"/>
              </a:rPr>
              <a:t>nin</a:t>
            </a:r>
            <a:r>
              <a:rPr lang="en-US" sz="2800" b="1" dirty="0">
                <a:solidFill>
                  <a:srgbClr val="FFCC00"/>
                </a:solidFill>
                <a:latin typeface="Tahoma" panose="020B0604030504040204" pitchFamily="34" charset="0"/>
                <a:ea typeface="Tahoma" panose="020B0604030504040204" pitchFamily="34" charset="0"/>
                <a:cs typeface="Tahoma" panose="020B0604030504040204" pitchFamily="34" charset="0"/>
              </a:rPr>
              <a:t> GÜNCEL MALİ RASYOLARI</a:t>
            </a:r>
            <a:endParaRPr lang="en-GB" sz="2800" b="1"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9" name="3 Slayt Numarası Yer Tutucusu">
            <a:extLst>
              <a:ext uri="{FF2B5EF4-FFF2-40B4-BE49-F238E27FC236}">
                <a16:creationId xmlns:a16="http://schemas.microsoft.com/office/drawing/2014/main" id="{F5AA7612-6C77-BB5E-51B1-9C6BD8F3E71B}"/>
              </a:ext>
            </a:extLst>
          </p:cNvPr>
          <p:cNvSpPr>
            <a:spLocks noGrp="1"/>
          </p:cNvSpPr>
          <p:nvPr>
            <p:ph type="sldNum" sz="quarter" idx="12"/>
          </p:nvPr>
        </p:nvSpPr>
        <p:spPr>
          <a:xfrm>
            <a:off x="6974904" y="6525344"/>
            <a:ext cx="2133600" cy="365125"/>
          </a:xfrm>
        </p:spPr>
        <p:txBody>
          <a:bodyPr/>
          <a:lstStyle/>
          <a:p>
            <a:fld id="{C9DD057A-A4CF-4344-842A-8E8B12E02160}" type="slidenum">
              <a:rPr lang="tr-TR" b="1" smtClean="0">
                <a:solidFill>
                  <a:srgbClr val="FFC000"/>
                </a:solidFill>
              </a:rPr>
              <a:pPr/>
              <a:t>29</a:t>
            </a:fld>
            <a:endParaRPr lang="tr-TR" b="1" dirty="0">
              <a:solidFill>
                <a:srgbClr val="FFC000"/>
              </a:solidFill>
            </a:endParaRPr>
          </a:p>
        </p:txBody>
      </p:sp>
      <p:sp>
        <p:nvSpPr>
          <p:cNvPr id="10" name="1 Başlık">
            <a:extLst>
              <a:ext uri="{FF2B5EF4-FFF2-40B4-BE49-F238E27FC236}">
                <a16:creationId xmlns:a16="http://schemas.microsoft.com/office/drawing/2014/main" id="{23C09E1B-F02E-B8DF-1D74-DD1D5F8E8778}"/>
              </a:ext>
            </a:extLst>
          </p:cNvPr>
          <p:cNvSpPr txBox="1">
            <a:spLocks/>
          </p:cNvSpPr>
          <p:nvPr/>
        </p:nvSpPr>
        <p:spPr>
          <a:xfrm>
            <a:off x="36512" y="-27384"/>
            <a:ext cx="9107488" cy="56207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800" b="1" kern="1200">
                <a:solidFill>
                  <a:schemeClr val="bg1"/>
                </a:solidFill>
                <a:latin typeface="+mj-lt"/>
                <a:ea typeface="+mj-ea"/>
                <a:cs typeface="+mj-cs"/>
              </a:defRPr>
            </a:lvl1pPr>
          </a:lstStyle>
          <a:p>
            <a:endParaRPr lang="tr-TR" dirty="0">
              <a:solidFill>
                <a:srgbClr val="FFCC00"/>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615DFEA7-38B9-9B9F-D776-3CFF902B1583}"/>
              </a:ext>
            </a:extLst>
          </p:cNvPr>
          <p:cNvSpPr txBox="1"/>
          <p:nvPr/>
        </p:nvSpPr>
        <p:spPr>
          <a:xfrm>
            <a:off x="36512" y="476672"/>
            <a:ext cx="8855968" cy="4524315"/>
          </a:xfrm>
          <a:prstGeom prst="rect">
            <a:avLst/>
          </a:prstGeom>
          <a:noFill/>
        </p:spPr>
        <p:txBody>
          <a:bodyPr wrap="square">
            <a:spAutoFit/>
          </a:bodyPr>
          <a:lstStyle/>
          <a:p>
            <a:pPr marL="457200" indent="-457200" algn="just">
              <a:spcBef>
                <a:spcPts val="600"/>
              </a:spcBef>
              <a:buFont typeface="Arial" panose="020B0604020202020204" pitchFamily="34" charset="0"/>
              <a:buChar char="•"/>
            </a:pPr>
            <a:r>
              <a:rPr lang="en-US" sz="2400" dirty="0">
                <a:effectLst/>
                <a:latin typeface="Tahoma" panose="020B0604030504040204" pitchFamily="34" charset="0"/>
                <a:ea typeface="Aptos" panose="020B0004020202020204" pitchFamily="34" charset="0"/>
              </a:rPr>
              <a:t>Galatasaray Sportif A.Ş.’</a:t>
            </a:r>
            <a:r>
              <a:rPr lang="en-US" sz="2400" dirty="0" err="1">
                <a:effectLst/>
                <a:latin typeface="Tahoma" panose="020B0604030504040204" pitchFamily="34" charset="0"/>
                <a:ea typeface="Aptos" panose="020B0004020202020204" pitchFamily="34" charset="0"/>
              </a:rPr>
              <a:t>nin</a:t>
            </a:r>
            <a:r>
              <a:rPr lang="en-US" sz="2400" dirty="0">
                <a:effectLst/>
                <a:latin typeface="Tahoma" panose="020B0604030504040204" pitchFamily="34" charset="0"/>
                <a:ea typeface="Aptos" panose="020B0004020202020204" pitchFamily="34" charset="0"/>
              </a:rPr>
              <a:t>, 2025-26 </a:t>
            </a:r>
            <a:r>
              <a:rPr lang="en-US" sz="2400" dirty="0" err="1">
                <a:effectLst/>
                <a:latin typeface="Tahoma" panose="020B0604030504040204" pitchFamily="34" charset="0"/>
                <a:ea typeface="Aptos" panose="020B0004020202020204" pitchFamily="34" charset="0"/>
              </a:rPr>
              <a:t>sezonu</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itibariyle</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UEFA'nın</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yakından</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takip</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edeceği</a:t>
            </a:r>
            <a:r>
              <a:rPr lang="en-US" sz="2400" dirty="0">
                <a:effectLst/>
                <a:latin typeface="Tahoma" panose="020B0604030504040204" pitchFamily="34" charset="0"/>
                <a:ea typeface="Aptos" panose="020B0004020202020204" pitchFamily="34" charset="0"/>
              </a:rPr>
              <a:t> 6 </a:t>
            </a:r>
            <a:r>
              <a:rPr lang="en-US" sz="2400" dirty="0" err="1">
                <a:effectLst/>
                <a:latin typeface="Tahoma" panose="020B0604030504040204" pitchFamily="34" charset="0"/>
                <a:ea typeface="Aptos" panose="020B0004020202020204" pitchFamily="34" charset="0"/>
              </a:rPr>
              <a:t>önemli</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rasyo</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kapsamında</a:t>
            </a:r>
            <a:r>
              <a:rPr lang="en-US" sz="2400" dirty="0">
                <a:effectLst/>
                <a:latin typeface="Tahoma" panose="020B0604030504040204" pitchFamily="34" charset="0"/>
                <a:ea typeface="Aptos" panose="020B0004020202020204" pitchFamily="34" charset="0"/>
              </a:rPr>
              <a:t> 2025-26 </a:t>
            </a:r>
            <a:r>
              <a:rPr lang="en-US" sz="2400" dirty="0" err="1">
                <a:effectLst/>
                <a:latin typeface="Tahoma" panose="020B0604030504040204" pitchFamily="34" charset="0"/>
                <a:ea typeface="Aptos" panose="020B0004020202020204" pitchFamily="34" charset="0"/>
              </a:rPr>
              <a:t>sezonu</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itibariyle</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Şirketin</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finansal</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konumunu</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detaylarıyla</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irdeledikten</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sonra</a:t>
            </a:r>
            <a:r>
              <a:rPr lang="en-US" sz="2400"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Ücret</a:t>
            </a:r>
            <a:r>
              <a:rPr lang="en-US" sz="2400" b="1" dirty="0">
                <a:effectLst/>
                <a:latin typeface="Tahoma" panose="020B0604030504040204" pitchFamily="34" charset="0"/>
                <a:ea typeface="Aptos" panose="020B0004020202020204" pitchFamily="34" charset="0"/>
              </a:rPr>
              <a:t>/Ciro, Net </a:t>
            </a:r>
            <a:r>
              <a:rPr lang="en-US" sz="2400" b="1" dirty="0" err="1">
                <a:effectLst/>
                <a:latin typeface="Tahoma" panose="020B0604030504040204" pitchFamily="34" charset="0"/>
                <a:ea typeface="Aptos" panose="020B0004020202020204" pitchFamily="34" charset="0"/>
              </a:rPr>
              <a:t>Borç</a:t>
            </a:r>
            <a:r>
              <a:rPr lang="en-US" sz="2400" b="1" dirty="0">
                <a:effectLst/>
                <a:latin typeface="Tahoma" panose="020B0604030504040204" pitchFamily="34" charset="0"/>
                <a:ea typeface="Aptos" panose="020B0004020202020204" pitchFamily="34" charset="0"/>
              </a:rPr>
              <a:t>/</a:t>
            </a:r>
            <a:r>
              <a:rPr lang="en-US" sz="2400" b="1" dirty="0" err="1">
                <a:effectLst/>
                <a:latin typeface="Tahoma" panose="020B0604030504040204" pitchFamily="34" charset="0"/>
                <a:ea typeface="Aptos" panose="020B0004020202020204" pitchFamily="34" charset="0"/>
              </a:rPr>
              <a:t>Gelir</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ile</a:t>
            </a:r>
            <a:r>
              <a:rPr lang="en-US" sz="2400" b="1" dirty="0">
                <a:effectLst/>
                <a:latin typeface="Tahoma" panose="020B0604030504040204" pitchFamily="34" charset="0"/>
                <a:ea typeface="Aptos" panose="020B0004020202020204" pitchFamily="34" charset="0"/>
              </a:rPr>
              <a:t> Kadro </a:t>
            </a:r>
            <a:r>
              <a:rPr lang="en-US" sz="2400" b="1" dirty="0" err="1">
                <a:effectLst/>
                <a:latin typeface="Tahoma" panose="020B0604030504040204" pitchFamily="34" charset="0"/>
                <a:ea typeface="Aptos" panose="020B0004020202020204" pitchFamily="34" charset="0"/>
              </a:rPr>
              <a:t>Maliyet</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rasyolarının</a:t>
            </a:r>
            <a:r>
              <a:rPr lang="en-US" sz="2400" b="1" dirty="0">
                <a:effectLst/>
                <a:latin typeface="Tahoma" panose="020B0604030504040204" pitchFamily="34" charset="0"/>
                <a:ea typeface="Aptos" panose="020B0004020202020204" pitchFamily="34" charset="0"/>
              </a:rPr>
              <a:t> 2025-26 </a:t>
            </a:r>
            <a:r>
              <a:rPr lang="en-US" sz="2400" b="1" dirty="0" err="1">
                <a:effectLst/>
                <a:latin typeface="Tahoma" panose="020B0604030504040204" pitchFamily="34" charset="0"/>
                <a:ea typeface="Aptos" panose="020B0004020202020204" pitchFamily="34" charset="0"/>
              </a:rPr>
              <a:t>sezonu</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kapsamında</a:t>
            </a:r>
            <a:r>
              <a:rPr lang="en-US" sz="2400"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üst</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limitte</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yer</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aldıklarını</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Transferlerin</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Amortismanı</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Taraftar</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Başına</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Maç</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Günü</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Geliri</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ile</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Maç</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Günü</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Gelir</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Katkısı</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rasyolarının</a:t>
            </a:r>
            <a:r>
              <a:rPr lang="en-US" sz="2400" dirty="0">
                <a:effectLst/>
                <a:latin typeface="Tahoma" panose="020B0604030504040204" pitchFamily="34" charset="0"/>
                <a:ea typeface="Aptos" panose="020B0004020202020204" pitchFamily="34" charset="0"/>
              </a:rPr>
              <a:t> </a:t>
            </a:r>
            <a:r>
              <a:rPr lang="en-US" sz="2400" dirty="0" err="1">
                <a:effectLst/>
                <a:latin typeface="Tahoma" panose="020B0604030504040204" pitchFamily="34" charset="0"/>
                <a:ea typeface="Aptos" panose="020B0004020202020204" pitchFamily="34" charset="0"/>
              </a:rPr>
              <a:t>ise</a:t>
            </a:r>
            <a:r>
              <a:rPr lang="en-US" sz="2400"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Avrupa</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futbol</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endüstrisi</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standartlarında</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bir</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performans</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çizmiş</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olduklarını</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notlarıma</a:t>
            </a:r>
            <a:r>
              <a:rPr lang="en-US" sz="2400" b="1" dirty="0">
                <a:effectLst/>
                <a:latin typeface="Tahoma" panose="020B0604030504040204" pitchFamily="34" charset="0"/>
                <a:ea typeface="Aptos" panose="020B0004020202020204" pitchFamily="34" charset="0"/>
              </a:rPr>
              <a:t> </a:t>
            </a:r>
            <a:r>
              <a:rPr lang="en-US" sz="2400" b="1" dirty="0" err="1">
                <a:effectLst/>
                <a:latin typeface="Tahoma" panose="020B0604030504040204" pitchFamily="34" charset="0"/>
                <a:ea typeface="Aptos" panose="020B0004020202020204" pitchFamily="34" charset="0"/>
              </a:rPr>
              <a:t>ekleyerek</a:t>
            </a:r>
            <a:r>
              <a:rPr lang="en-US" sz="2400" b="1" dirty="0">
                <a:effectLst/>
                <a:latin typeface="Tahoma" panose="020B0604030504040204" pitchFamily="34" charset="0"/>
                <a:ea typeface="Aptos" panose="020B0004020202020204" pitchFamily="34" charset="0"/>
              </a:rPr>
              <a:t>,</a:t>
            </a:r>
            <a:r>
              <a:rPr lang="en-US" sz="2400" b="1" dirty="0">
                <a:solidFill>
                  <a:srgbClr val="C00000"/>
                </a:solidFill>
                <a:effectLst/>
                <a:latin typeface="Tahoma" panose="020B0604030504040204" pitchFamily="34" charset="0"/>
                <a:ea typeface="Aptos" panose="020B0004020202020204" pitchFamily="34" charset="0"/>
              </a:rPr>
              <a:t> </a:t>
            </a:r>
            <a:r>
              <a:rPr lang="en-US" sz="2400" b="1" dirty="0">
                <a:solidFill>
                  <a:srgbClr val="A50021"/>
                </a:solidFill>
                <a:effectLst/>
                <a:latin typeface="Tahoma" panose="020B0604030504040204" pitchFamily="34" charset="0"/>
                <a:ea typeface="Aptos" panose="020B0004020202020204" pitchFamily="34" charset="0"/>
              </a:rPr>
              <a:t>2026-27 </a:t>
            </a:r>
            <a:r>
              <a:rPr lang="en-US" sz="2400" b="1" dirty="0" err="1">
                <a:solidFill>
                  <a:srgbClr val="A50021"/>
                </a:solidFill>
                <a:effectLst/>
                <a:latin typeface="Tahoma" panose="020B0604030504040204" pitchFamily="34" charset="0"/>
                <a:ea typeface="Aptos" panose="020B0004020202020204" pitchFamily="34" charset="0"/>
              </a:rPr>
              <a:t>sezonu</a:t>
            </a:r>
            <a:r>
              <a:rPr lang="en-US" sz="2400" b="1" dirty="0">
                <a:solidFill>
                  <a:srgbClr val="A50021"/>
                </a:solidFill>
                <a:effectLst/>
                <a:latin typeface="Tahoma" panose="020B0604030504040204" pitchFamily="34" charset="0"/>
                <a:ea typeface="Aptos" panose="020B0004020202020204" pitchFamily="34" charset="0"/>
              </a:rPr>
              <a:t> UEFA </a:t>
            </a:r>
            <a:r>
              <a:rPr lang="en-US" sz="2400" b="1" dirty="0" err="1">
                <a:solidFill>
                  <a:srgbClr val="A50021"/>
                </a:solidFill>
                <a:effectLst/>
                <a:latin typeface="Tahoma" panose="020B0604030504040204" pitchFamily="34" charset="0"/>
                <a:ea typeface="Aptos" panose="020B0004020202020204" pitchFamily="34" charset="0"/>
              </a:rPr>
              <a:t>değerlendirmesinde</a:t>
            </a:r>
            <a:r>
              <a:rPr lang="en-US" sz="2400" b="1" dirty="0">
                <a:solidFill>
                  <a:srgbClr val="A50021"/>
                </a:solidFill>
                <a:effectLst/>
                <a:latin typeface="Tahoma" panose="020B0604030504040204" pitchFamily="34" charset="0"/>
                <a:ea typeface="Aptos" panose="020B0004020202020204" pitchFamily="34" charset="0"/>
              </a:rPr>
              <a:t> Galatasaray Sportif A.Ş. </a:t>
            </a:r>
            <a:r>
              <a:rPr lang="en-US" sz="2400" b="1" dirty="0" err="1">
                <a:solidFill>
                  <a:srgbClr val="A50021"/>
                </a:solidFill>
                <a:effectLst/>
                <a:latin typeface="Tahoma" panose="020B0604030504040204" pitchFamily="34" charset="0"/>
                <a:ea typeface="Aptos" panose="020B0004020202020204" pitchFamily="34" charset="0"/>
              </a:rPr>
              <a:t>Yönetimine</a:t>
            </a:r>
            <a:r>
              <a:rPr lang="en-US" sz="2400" b="1" dirty="0">
                <a:solidFill>
                  <a:srgbClr val="A50021"/>
                </a:solidFill>
                <a:effectLst/>
                <a:latin typeface="Tahoma" panose="020B0604030504040204" pitchFamily="34" charset="0"/>
                <a:ea typeface="Aptos" panose="020B0004020202020204" pitchFamily="34" charset="0"/>
              </a:rPr>
              <a:t> </a:t>
            </a:r>
            <a:r>
              <a:rPr lang="en-US" sz="2400" b="1" dirty="0" err="1">
                <a:solidFill>
                  <a:srgbClr val="A50021"/>
                </a:solidFill>
                <a:effectLst/>
                <a:latin typeface="Tahoma" panose="020B0604030504040204" pitchFamily="34" charset="0"/>
                <a:ea typeface="Aptos" panose="020B0004020202020204" pitchFamily="34" charset="0"/>
              </a:rPr>
              <a:t>başarılar</a:t>
            </a:r>
            <a:r>
              <a:rPr lang="en-US" sz="2400" b="1" dirty="0">
                <a:solidFill>
                  <a:srgbClr val="A50021"/>
                </a:solidFill>
                <a:effectLst/>
                <a:latin typeface="Tahoma" panose="020B0604030504040204" pitchFamily="34" charset="0"/>
                <a:ea typeface="Aptos" panose="020B0004020202020204" pitchFamily="34" charset="0"/>
              </a:rPr>
              <a:t> </a:t>
            </a:r>
            <a:r>
              <a:rPr lang="en-US" sz="2400" b="1" dirty="0" err="1">
                <a:solidFill>
                  <a:srgbClr val="A50021"/>
                </a:solidFill>
                <a:effectLst/>
                <a:latin typeface="Tahoma" panose="020B0604030504040204" pitchFamily="34" charset="0"/>
                <a:ea typeface="Aptos" panose="020B0004020202020204" pitchFamily="34" charset="0"/>
              </a:rPr>
              <a:t>diliyorum</a:t>
            </a:r>
            <a:r>
              <a:rPr lang="en-US" sz="2400" b="1" dirty="0">
                <a:solidFill>
                  <a:srgbClr val="A50021"/>
                </a:solidFill>
                <a:effectLst/>
                <a:latin typeface="Tahoma" panose="020B0604030504040204" pitchFamily="34" charset="0"/>
                <a:ea typeface="Aptos" panose="020B0004020202020204" pitchFamily="34" charset="0"/>
              </a:rPr>
              <a:t>.</a:t>
            </a:r>
            <a:endParaRPr lang="tr-TR" sz="2200" b="1" dirty="0">
              <a:solidFill>
                <a:srgbClr val="A50021"/>
              </a:solidFill>
              <a:effectLst/>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3048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Başlık"/>
          <p:cNvSpPr>
            <a:spLocks noGrp="1"/>
          </p:cNvSpPr>
          <p:nvPr>
            <p:ph type="ctrTitle"/>
          </p:nvPr>
        </p:nvSpPr>
        <p:spPr>
          <a:xfrm>
            <a:off x="467544" y="2564904"/>
            <a:ext cx="8062664" cy="576064"/>
          </a:xfrm>
        </p:spPr>
        <p:txBody>
          <a:bodyPr>
            <a:noAutofit/>
          </a:bodyPr>
          <a:lstStyle/>
          <a:p>
            <a:pPr algn="ctr"/>
            <a:r>
              <a:rPr lang="tr-TR" sz="3600" b="1" dirty="0">
                <a:solidFill>
                  <a:srgbClr val="FFC000"/>
                </a:solidFill>
              </a:rPr>
              <a:t>TEŞEKKÜRLER...</a:t>
            </a:r>
          </a:p>
        </p:txBody>
      </p:sp>
      <p:sp>
        <p:nvSpPr>
          <p:cNvPr id="5" name="6 Başlık"/>
          <p:cNvSpPr txBox="1">
            <a:spLocks/>
          </p:cNvSpPr>
          <p:nvPr/>
        </p:nvSpPr>
        <p:spPr>
          <a:xfrm>
            <a:off x="467544" y="5661248"/>
            <a:ext cx="8062664" cy="576064"/>
          </a:xfrm>
          <a:prstGeom prst="rect">
            <a:avLst/>
          </a:prstGeom>
        </p:spPr>
        <p:txBody>
          <a:bodyPr vert="horz" lIns="91440" tIns="45720" rIns="91440" bIns="45720" rtlCol="0" anchor="ctr">
            <a:noAutofit/>
          </a:bodyPr>
          <a:lstStyle>
            <a:lvl1pPr algn="r" defTabSz="914400" rtl="0" eaLnBrk="1" latinLnBrk="0" hangingPunct="1">
              <a:spcBef>
                <a:spcPct val="0"/>
              </a:spcBef>
              <a:buNone/>
              <a:defRPr sz="4400" kern="1200">
                <a:solidFill>
                  <a:schemeClr val="bg1"/>
                </a:solidFill>
                <a:latin typeface="+mj-lt"/>
                <a:ea typeface="+mj-ea"/>
                <a:cs typeface="+mj-cs"/>
              </a:defRPr>
            </a:lvl1pPr>
          </a:lstStyle>
          <a:p>
            <a:pPr algn="ctr"/>
            <a:r>
              <a:rPr lang="tr-TR" sz="2800" b="1" dirty="0">
                <a:solidFill>
                  <a:srgbClr val="7030A0"/>
                </a:solidFill>
                <a:latin typeface="Monotype Corsiva" panose="03010101010201010101" pitchFamily="66" charset="0"/>
              </a:rPr>
              <a:t>Mete İkiz</a:t>
            </a:r>
          </a:p>
        </p:txBody>
      </p:sp>
    </p:spTree>
    <p:extLst>
      <p:ext uri="{BB962C8B-B14F-4D97-AF65-F5344CB8AC3E}">
        <p14:creationId xmlns:p14="http://schemas.microsoft.com/office/powerpoint/2010/main" val="2693121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17261</TotalTime>
  <Words>3470</Words>
  <Application>Microsoft Office PowerPoint</Application>
  <PresentationFormat>On-screen Show (4:3)</PresentationFormat>
  <Paragraphs>132</Paragraphs>
  <Slides>30</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Arial</vt:lpstr>
      <vt:lpstr>Calibri</vt:lpstr>
      <vt:lpstr>Monotype Corsiva</vt:lpstr>
      <vt:lpstr>Symbol</vt:lpstr>
      <vt:lpstr>Tahoma</vt:lpstr>
      <vt:lpstr>Wingdings</vt:lpstr>
      <vt:lpstr>Office Theme</vt:lpstr>
      <vt:lpstr>Galatasaray Sportif A.Ş. Son 4 Sezon Mali Durum Değerlendirmesi ve 2025-26 Sezonu Mali Rasyoları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Galatasaray Spor Kulübü Olağan Genel Kurul Toplantısı</dc:title>
  <dc:creator>Mete Ikiz</dc:creator>
  <cp:lastModifiedBy>Mete İkiz</cp:lastModifiedBy>
  <cp:revision>217</cp:revision>
  <cp:lastPrinted>2025-10-18T07:52:58Z</cp:lastPrinted>
  <dcterms:created xsi:type="dcterms:W3CDTF">2017-03-24T00:51:08Z</dcterms:created>
  <dcterms:modified xsi:type="dcterms:W3CDTF">2026-10-01T08:30:42Z</dcterms:modified>
</cp:coreProperties>
</file>